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345" r:id="rId2"/>
    <p:sldId id="264" r:id="rId3"/>
    <p:sldId id="371" r:id="rId4"/>
    <p:sldId id="372" r:id="rId5"/>
    <p:sldId id="373" r:id="rId6"/>
    <p:sldId id="374" r:id="rId7"/>
    <p:sldId id="375" r:id="rId8"/>
    <p:sldId id="376" r:id="rId9"/>
    <p:sldId id="377" r:id="rId10"/>
    <p:sldId id="378" r:id="rId11"/>
    <p:sldId id="379" r:id="rId12"/>
    <p:sldId id="380" r:id="rId13"/>
    <p:sldId id="381" r:id="rId14"/>
    <p:sldId id="382" r:id="rId15"/>
    <p:sldId id="383" r:id="rId16"/>
    <p:sldId id="384" r:id="rId17"/>
    <p:sldId id="385" r:id="rId18"/>
    <p:sldId id="386" r:id="rId19"/>
    <p:sldId id="387" r:id="rId20"/>
    <p:sldId id="388" r:id="rId21"/>
    <p:sldId id="389" r:id="rId22"/>
    <p:sldId id="390" r:id="rId23"/>
    <p:sldId id="391" r:id="rId24"/>
    <p:sldId id="392" r:id="rId25"/>
    <p:sldId id="393" r:id="rId26"/>
    <p:sldId id="394" r:id="rId27"/>
    <p:sldId id="395" r:id="rId28"/>
    <p:sldId id="396" r:id="rId29"/>
    <p:sldId id="397" r:id="rId30"/>
    <p:sldId id="398" r:id="rId31"/>
    <p:sldId id="399" r:id="rId32"/>
    <p:sldId id="400" r:id="rId33"/>
    <p:sldId id="401" r:id="rId34"/>
    <p:sldId id="402" r:id="rId35"/>
    <p:sldId id="403" r:id="rId36"/>
    <p:sldId id="404" r:id="rId37"/>
    <p:sldId id="405" r:id="rId38"/>
    <p:sldId id="406" r:id="rId39"/>
    <p:sldId id="407" r:id="rId40"/>
    <p:sldId id="408" r:id="rId41"/>
    <p:sldId id="409" r:id="rId42"/>
    <p:sldId id="410" r:id="rId43"/>
    <p:sldId id="411" r:id="rId44"/>
    <p:sldId id="412" r:id="rId45"/>
    <p:sldId id="413" r:id="rId46"/>
    <p:sldId id="414" r:id="rId47"/>
    <p:sldId id="415" r:id="rId4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194" y="21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3A0CBD3-69CA-7269-6BAE-FA1647490243}"/>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IN"/>
          </a:p>
        </p:txBody>
      </p:sp>
      <p:sp>
        <p:nvSpPr>
          <p:cNvPr id="3" name="Date Placeholder 2">
            <a:extLst>
              <a:ext uri="{FF2B5EF4-FFF2-40B4-BE49-F238E27FC236}">
                <a16:creationId xmlns:a16="http://schemas.microsoft.com/office/drawing/2014/main" id="{DE72274A-F3B7-B963-BAF9-0BEDD65DD262}"/>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CF37D11F-AB8C-4082-8417-4777886196CA}" type="datetimeFigureOut">
              <a:rPr lang="en-IN"/>
              <a:pPr>
                <a:defRPr/>
              </a:pPr>
              <a:t>12-02-2023</a:t>
            </a:fld>
            <a:endParaRPr lang="en-IN"/>
          </a:p>
        </p:txBody>
      </p:sp>
      <p:sp>
        <p:nvSpPr>
          <p:cNvPr id="4" name="Slide Image Placeholder 3">
            <a:extLst>
              <a:ext uri="{FF2B5EF4-FFF2-40B4-BE49-F238E27FC236}">
                <a16:creationId xmlns:a16="http://schemas.microsoft.com/office/drawing/2014/main" id="{1518B2E2-736D-904E-4F39-554126FA8C68}"/>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a:extLst>
              <a:ext uri="{FF2B5EF4-FFF2-40B4-BE49-F238E27FC236}">
                <a16:creationId xmlns:a16="http://schemas.microsoft.com/office/drawing/2014/main" id="{098D30E9-D225-0268-BDD9-91E96AB3DB4C}"/>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a:extLst>
              <a:ext uri="{FF2B5EF4-FFF2-40B4-BE49-F238E27FC236}">
                <a16:creationId xmlns:a16="http://schemas.microsoft.com/office/drawing/2014/main" id="{C68D6A5B-8FBF-0523-58B1-8A1C5DF1F98A}"/>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IN"/>
          </a:p>
        </p:txBody>
      </p:sp>
      <p:sp>
        <p:nvSpPr>
          <p:cNvPr id="7" name="Slide Number Placeholder 6">
            <a:extLst>
              <a:ext uri="{FF2B5EF4-FFF2-40B4-BE49-F238E27FC236}">
                <a16:creationId xmlns:a16="http://schemas.microsoft.com/office/drawing/2014/main" id="{F900A12B-5AF4-F64A-0B3A-12C9D56574F3}"/>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140DC697-272B-469D-A5B5-C4297F751095}" type="slidenum">
              <a:rPr lang="en-IN" altLang="en-US"/>
              <a:pPr/>
              <a:t>‹#›</a:t>
            </a:fld>
            <a:endParaRPr lang="en-I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7811221"/>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pitchFamily="34" charset="0"/>
        </a:defRPr>
      </a:lvl2pPr>
      <a:lvl3pPr algn="l" rtl="0" eaLnBrk="0" fontAlgn="base" hangingPunct="0">
        <a:lnSpc>
          <a:spcPct val="90000"/>
        </a:lnSpc>
        <a:spcBef>
          <a:spcPct val="0"/>
        </a:spcBef>
        <a:spcAft>
          <a:spcPct val="0"/>
        </a:spcAft>
        <a:defRPr sz="4400">
          <a:solidFill>
            <a:schemeClr val="tx1"/>
          </a:solidFill>
          <a:latin typeface="Calibri" pitchFamily="34" charset="0"/>
        </a:defRPr>
      </a:lvl3pPr>
      <a:lvl4pPr algn="l" rtl="0" eaLnBrk="0" fontAlgn="base" hangingPunct="0">
        <a:lnSpc>
          <a:spcPct val="90000"/>
        </a:lnSpc>
        <a:spcBef>
          <a:spcPct val="0"/>
        </a:spcBef>
        <a:spcAft>
          <a:spcPct val="0"/>
        </a:spcAft>
        <a:defRPr sz="4400">
          <a:solidFill>
            <a:schemeClr val="tx1"/>
          </a:solidFill>
          <a:latin typeface="Calibri" pitchFamily="34" charset="0"/>
        </a:defRPr>
      </a:lvl4pPr>
      <a:lvl5pPr algn="l" rtl="0" eaLnBrk="0" fontAlgn="base" hangingPunct="0">
        <a:lnSpc>
          <a:spcPct val="90000"/>
        </a:lnSpc>
        <a:spcBef>
          <a:spcPct val="0"/>
        </a:spcBef>
        <a:spcAft>
          <a:spcPct val="0"/>
        </a:spcAft>
        <a:defRPr sz="4400">
          <a:solidFill>
            <a:schemeClr val="tx1"/>
          </a:solidFill>
          <a:latin typeface="Calibri" pitchFamily="34" charset="0"/>
        </a:defRPr>
      </a:lvl5pPr>
      <a:lvl6pPr marL="457200" algn="l" rtl="0" fontAlgn="base">
        <a:lnSpc>
          <a:spcPct val="90000"/>
        </a:lnSpc>
        <a:spcBef>
          <a:spcPct val="0"/>
        </a:spcBef>
        <a:spcAft>
          <a:spcPct val="0"/>
        </a:spcAft>
        <a:defRPr sz="4400">
          <a:solidFill>
            <a:schemeClr val="tx1"/>
          </a:solidFill>
          <a:latin typeface="Calibri" pitchFamily="34" charset="0"/>
        </a:defRPr>
      </a:lvl6pPr>
      <a:lvl7pPr marL="914400" algn="l" rtl="0" fontAlgn="base">
        <a:lnSpc>
          <a:spcPct val="90000"/>
        </a:lnSpc>
        <a:spcBef>
          <a:spcPct val="0"/>
        </a:spcBef>
        <a:spcAft>
          <a:spcPct val="0"/>
        </a:spcAft>
        <a:defRPr sz="4400">
          <a:solidFill>
            <a:schemeClr val="tx1"/>
          </a:solidFill>
          <a:latin typeface="Calibri" pitchFamily="34" charset="0"/>
        </a:defRPr>
      </a:lvl7pPr>
      <a:lvl8pPr marL="1371600" algn="l" rtl="0" fontAlgn="base">
        <a:lnSpc>
          <a:spcPct val="90000"/>
        </a:lnSpc>
        <a:spcBef>
          <a:spcPct val="0"/>
        </a:spcBef>
        <a:spcAft>
          <a:spcPct val="0"/>
        </a:spcAft>
        <a:defRPr sz="4400">
          <a:solidFill>
            <a:schemeClr val="tx1"/>
          </a:solidFill>
          <a:latin typeface="Calibri" pitchFamily="34" charset="0"/>
        </a:defRPr>
      </a:lvl8pPr>
      <a:lvl9pPr marL="1828800" algn="l" rtl="0" fontAlgn="base">
        <a:lnSpc>
          <a:spcPct val="90000"/>
        </a:lnSpc>
        <a:spcBef>
          <a:spcPct val="0"/>
        </a:spcBef>
        <a:spcAft>
          <a:spcPct val="0"/>
        </a:spcAft>
        <a:defRPr sz="4400">
          <a:solidFill>
            <a:schemeClr val="tx1"/>
          </a:solidFill>
          <a:latin typeface="Calibri"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4.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15.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16.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17.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9.jpeg"/></Relationships>
</file>

<file path=ppt/slides/_rels/slide18.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0.jpeg"/></Relationships>
</file>

<file path=ppt/slides/_rels/slide19.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1.jpe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2.jpeg"/></Relationships>
</file>

<file path=ppt/slides/_rels/slide21.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3.jpeg"/></Relationships>
</file>

<file path=ppt/slides/_rels/slide22.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4.jpeg"/></Relationships>
</file>

<file path=ppt/slides/_rels/slide23.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5.jpeg"/></Relationships>
</file>

<file path=ppt/slides/_rels/slide24.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0.jpeg"/></Relationships>
</file>

<file path=ppt/slides/_rels/slide33.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1.jpeg"/></Relationships>
</file>

<file path=ppt/slides/_rels/slide35.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2.jpeg"/></Relationships>
</file>

<file path=ppt/slides/_rels/slide36.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3.jpeg"/></Relationships>
</file>

<file path=ppt/slides/_rels/slide44.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4.jpeg"/></Relationships>
</file>

<file path=ppt/slides/_rels/slide46.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26.jpeg"/><Relationship Id="rId4" Type="http://schemas.openxmlformats.org/officeDocument/2006/relationships/image" Target="../media/image25.jpeg"/></Relationships>
</file>

<file path=ppt/slides/_rels/slide5.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1">
            <a:extLst>
              <a:ext uri="{FF2B5EF4-FFF2-40B4-BE49-F238E27FC236}">
                <a16:creationId xmlns:a16="http://schemas.microsoft.com/office/drawing/2014/main" id="{663FEA4B-29F4-4F64-CA55-954B2002613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8" name="Rectangle 3">
            <a:extLst>
              <a:ext uri="{FF2B5EF4-FFF2-40B4-BE49-F238E27FC236}">
                <a16:creationId xmlns:a16="http://schemas.microsoft.com/office/drawing/2014/main" id="{380A0ED0-25D6-320D-620F-33ADE14BF720}"/>
              </a:ext>
            </a:extLst>
          </p:cNvPr>
          <p:cNvSpPr>
            <a:spLocks noChangeArrowheads="1"/>
          </p:cNvSpPr>
          <p:nvPr/>
        </p:nvSpPr>
        <p:spPr bwMode="auto">
          <a:xfrm>
            <a:off x="209550" y="1295400"/>
            <a:ext cx="8516938"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292100" indent="-292100" algn="just" eaLnBrk="1" hangingPunct="1">
              <a:lnSpc>
                <a:spcPts val="2850"/>
              </a:lnSpc>
              <a:spcAft>
                <a:spcPts val="2525"/>
              </a:spcAft>
              <a:defRPr/>
            </a:pPr>
            <a:r>
              <a:rPr lang="en-US" sz="2400" dirty="0">
                <a:latin typeface="Times New Roman" pitchFamily="18" charset="0"/>
              </a:rPr>
              <a:t>               </a:t>
            </a:r>
            <a:r>
              <a:rPr lang="en-US" sz="2400" dirty="0">
                <a:solidFill>
                  <a:srgbClr val="C00000"/>
                </a:solidFill>
                <a:latin typeface="Times New Roman"/>
              </a:rPr>
              <a:t>Subject Name : </a:t>
            </a:r>
            <a:r>
              <a:rPr lang="en-US" sz="2400" b="1" spc="-50" dirty="0">
                <a:solidFill>
                  <a:srgbClr val="C00000"/>
                </a:solidFill>
                <a:latin typeface="Calibri"/>
              </a:rPr>
              <a:t>Data Structures and Algorithms</a:t>
            </a:r>
          </a:p>
          <a:p>
            <a:pPr marL="292100" indent="-292100" algn="just" eaLnBrk="1" hangingPunct="1">
              <a:lnSpc>
                <a:spcPts val="2850"/>
              </a:lnSpc>
              <a:spcAft>
                <a:spcPts val="2525"/>
              </a:spcAft>
              <a:defRPr/>
            </a:pPr>
            <a:endParaRPr lang="en-US" sz="2400" dirty="0">
              <a:solidFill>
                <a:srgbClr val="C00000"/>
              </a:solidFill>
              <a:latin typeface="Times New Roman" pitchFamily="18" charset="0"/>
              <a:cs typeface="Times New Roman" pitchFamily="18" charset="0"/>
            </a:endParaRPr>
          </a:p>
          <a:p>
            <a:pPr marL="292100" indent="-292100" algn="ctr" eaLnBrk="1" hangingPunct="1">
              <a:lnSpc>
                <a:spcPts val="2850"/>
              </a:lnSpc>
              <a:spcAft>
                <a:spcPts val="2525"/>
              </a:spcAft>
              <a:defRPr/>
            </a:pPr>
            <a:r>
              <a:rPr lang="en-US" sz="2400" dirty="0">
                <a:solidFill>
                  <a:srgbClr val="C00000"/>
                </a:solidFill>
                <a:latin typeface="Times New Roman"/>
              </a:rPr>
              <a:t>Subject Code : </a:t>
            </a:r>
            <a:r>
              <a:rPr lang="en-US" sz="2400" spc="-50" dirty="0">
                <a:solidFill>
                  <a:srgbClr val="C00000"/>
                </a:solidFill>
                <a:latin typeface="Calibri"/>
              </a:rPr>
              <a:t>22</a:t>
            </a:r>
            <a:r>
              <a:rPr lang="en-US" sz="2400" dirty="0">
                <a:solidFill>
                  <a:srgbClr val="C00000"/>
                </a:solidFill>
                <a:latin typeface="Calibri"/>
              </a:rPr>
              <a:t>CSE</a:t>
            </a:r>
            <a:r>
              <a:rPr lang="en-US" sz="2400" spc="-50" dirty="0">
                <a:solidFill>
                  <a:srgbClr val="C00000"/>
                </a:solidFill>
                <a:latin typeface="Calibri"/>
              </a:rPr>
              <a:t>108 </a:t>
            </a:r>
          </a:p>
          <a:p>
            <a:pPr marL="292100" indent="-292100" algn="just" eaLnBrk="1" hangingPunct="1">
              <a:lnSpc>
                <a:spcPts val="2850"/>
              </a:lnSpc>
              <a:spcAft>
                <a:spcPts val="2525"/>
              </a:spcAft>
              <a:defRPr/>
            </a:pPr>
            <a:endParaRPr lang="en-US" sz="2400" dirty="0">
              <a:latin typeface="Times New Roman" pitchFamily="18" charset="0"/>
            </a:endParaRPr>
          </a:p>
        </p:txBody>
      </p:sp>
      <p:sp>
        <p:nvSpPr>
          <p:cNvPr id="1028" name="Rectangle 4">
            <a:extLst>
              <a:ext uri="{FF2B5EF4-FFF2-40B4-BE49-F238E27FC236}">
                <a16:creationId xmlns:a16="http://schemas.microsoft.com/office/drawing/2014/main" id="{05FA6CD5-7765-15A5-7C88-18EC0AAFA586}"/>
              </a:ext>
            </a:extLst>
          </p:cNvPr>
          <p:cNvSpPr>
            <a:spLocks noChangeArrowheads="1"/>
          </p:cNvSpPr>
          <p:nvPr/>
        </p:nvSpPr>
        <p:spPr bwMode="auto">
          <a:xfrm>
            <a:off x="1752600" y="2584450"/>
            <a:ext cx="8542338"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292100" indent="-2921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eaLnBrk="1" hangingPunct="1">
              <a:lnSpc>
                <a:spcPts val="2850"/>
              </a:lnSpc>
              <a:spcBef>
                <a:spcPts val="2525"/>
              </a:spcBef>
              <a:spcAft>
                <a:spcPts val="2525"/>
              </a:spcAft>
            </a:pPr>
            <a:r>
              <a:rPr lang="en-US" altLang="en-US" sz="2400">
                <a:latin typeface="Times New Roman" panose="02020603050405020304" pitchFamily="18" charset="0"/>
              </a:rPr>
              <a:t> </a:t>
            </a:r>
          </a:p>
        </p:txBody>
      </p:sp>
      <p:sp>
        <p:nvSpPr>
          <p:cNvPr id="21510" name="Rectangle 5">
            <a:extLst>
              <a:ext uri="{FF2B5EF4-FFF2-40B4-BE49-F238E27FC236}">
                <a16:creationId xmlns:a16="http://schemas.microsoft.com/office/drawing/2014/main" id="{406392B2-A385-A01B-E134-83E6B6A04822}"/>
              </a:ext>
            </a:extLst>
          </p:cNvPr>
          <p:cNvSpPr>
            <a:spLocks noChangeArrowheads="1"/>
          </p:cNvSpPr>
          <p:nvPr/>
        </p:nvSpPr>
        <p:spPr bwMode="auto">
          <a:xfrm>
            <a:off x="196850" y="3429000"/>
            <a:ext cx="851693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88900" algn="ctr" eaLnBrk="1" fontAlgn="auto" hangingPunct="1">
              <a:lnSpc>
                <a:spcPts val="4152"/>
              </a:lnSpc>
              <a:spcBef>
                <a:spcPts val="0"/>
              </a:spcBef>
              <a:spcAft>
                <a:spcPts val="10290"/>
              </a:spcAft>
              <a:defRPr/>
            </a:pPr>
            <a:r>
              <a:rPr lang="en-US" sz="2400" dirty="0">
                <a:solidFill>
                  <a:srgbClr val="C00000"/>
                </a:solidFill>
                <a:latin typeface="Times New Roman"/>
              </a:rPr>
              <a:t>Total Contact Hours : </a:t>
            </a:r>
            <a:r>
              <a:rPr lang="en-US" sz="2400" dirty="0">
                <a:solidFill>
                  <a:srgbClr val="C00000"/>
                </a:solidFill>
                <a:latin typeface="Times New Roman" pitchFamily="18" charset="0"/>
              </a:rPr>
              <a:t>45</a:t>
            </a:r>
            <a:r>
              <a:rPr lang="en-US" sz="2400" dirty="0">
                <a:solidFill>
                  <a:srgbClr val="C00000"/>
                </a:solidFill>
                <a:latin typeface="Times New Roman"/>
              </a:rPr>
              <a:t> </a:t>
            </a:r>
          </a:p>
          <a:p>
            <a:pPr>
              <a:defRPr/>
            </a:pPr>
            <a:endParaRPr lang="en-US" sz="2400" dirty="0">
              <a:latin typeface="Times New Roman" pitchFamily="18" charset="0"/>
            </a:endParaRPr>
          </a:p>
        </p:txBody>
      </p:sp>
      <p:sp>
        <p:nvSpPr>
          <p:cNvPr id="1030" name="Rectangle 6">
            <a:extLst>
              <a:ext uri="{FF2B5EF4-FFF2-40B4-BE49-F238E27FC236}">
                <a16:creationId xmlns:a16="http://schemas.microsoft.com/office/drawing/2014/main" id="{9662A095-6221-8F09-3177-912322250EC1}"/>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en-US" altLang="en-US"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24D25A85-94AA-FB1F-C1AF-41EB306BDC45}"/>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1032" name="Rectangle 5">
            <a:extLst>
              <a:ext uri="{FF2B5EF4-FFF2-40B4-BE49-F238E27FC236}">
                <a16:creationId xmlns:a16="http://schemas.microsoft.com/office/drawing/2014/main" id="{41867B02-9862-0C58-7BE9-024698F00A05}"/>
              </a:ext>
            </a:extLst>
          </p:cNvPr>
          <p:cNvSpPr>
            <a:spLocks noChangeArrowheads="1"/>
          </p:cNvSpPr>
          <p:nvPr/>
        </p:nvSpPr>
        <p:spPr bwMode="auto">
          <a:xfrm>
            <a:off x="239713" y="4500563"/>
            <a:ext cx="8516937"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a:solidFill>
                  <a:srgbClr val="C00000"/>
                </a:solidFill>
                <a:latin typeface="Times New Roman" panose="02020603050405020304" pitchFamily="18" charset="0"/>
              </a:rPr>
              <a:t>			Credits : 03 L-T-P    : 1</a:t>
            </a:r>
            <a:r>
              <a:rPr lang="en-US" altLang="en-US" sz="2400" b="1">
                <a:solidFill>
                  <a:srgbClr val="C00000"/>
                </a:solidFill>
                <a:latin typeface="Times New Roman" panose="02020603050405020304" pitchFamily="18" charset="0"/>
              </a:rPr>
              <a:t>-1</a:t>
            </a:r>
            <a:r>
              <a:rPr lang="en-US" altLang="en-US" sz="2400">
                <a:solidFill>
                  <a:srgbClr val="C00000"/>
                </a:solidFill>
                <a:latin typeface="Times New Roman" panose="02020603050405020304" pitchFamily="18" charset="0"/>
              </a:rPr>
              <a:t>-2</a:t>
            </a:r>
          </a:p>
          <a:p>
            <a:endParaRPr lang="en-US" altLang="en-US" sz="2400">
              <a:latin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1">
            <a:extLst>
              <a:ext uri="{FF2B5EF4-FFF2-40B4-BE49-F238E27FC236}">
                <a16:creationId xmlns:a16="http://schemas.microsoft.com/office/drawing/2014/main" id="{7D95E5A5-56D5-DE20-C625-A68F506AEAF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Rectangle 6">
            <a:extLst>
              <a:ext uri="{FF2B5EF4-FFF2-40B4-BE49-F238E27FC236}">
                <a16:creationId xmlns:a16="http://schemas.microsoft.com/office/drawing/2014/main" id="{735C4F3F-BF96-EEEC-5E85-C2A2B799D567}"/>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en-US" altLang="en-US"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B89A8CB4-1CD5-29EE-2113-9DC4AF62997A}"/>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10245" name="Title 1">
            <a:extLst>
              <a:ext uri="{FF2B5EF4-FFF2-40B4-BE49-F238E27FC236}">
                <a16:creationId xmlns:a16="http://schemas.microsoft.com/office/drawing/2014/main" id="{FDA47C0C-404F-0311-BF60-7D5EBEEBE17B}"/>
              </a:ext>
            </a:extLst>
          </p:cNvPr>
          <p:cNvSpPr txBox="1">
            <a:spLocks/>
          </p:cNvSpPr>
          <p:nvPr/>
        </p:nvSpPr>
        <p:spPr bwMode="auto">
          <a:xfrm>
            <a:off x="457200" y="27463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IN" altLang="en-US" sz="2800"/>
              <a:t>File System</a:t>
            </a:r>
            <a:endParaRPr lang="en-US" altLang="en-US" sz="2800"/>
          </a:p>
        </p:txBody>
      </p:sp>
      <p:sp>
        <p:nvSpPr>
          <p:cNvPr id="10246" name="Content Placeholder 2">
            <a:extLst>
              <a:ext uri="{FF2B5EF4-FFF2-40B4-BE49-F238E27FC236}">
                <a16:creationId xmlns:a16="http://schemas.microsoft.com/office/drawing/2014/main" id="{A210CD58-D9FE-3CA2-976D-CAFBC956D5C7}"/>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90000"/>
              </a:lnSpc>
              <a:spcBef>
                <a:spcPts val="1000"/>
              </a:spcBef>
              <a:buFont typeface="Arial" panose="020B0604020202020204" pitchFamily="34" charset="0"/>
              <a:buChar char="•"/>
            </a:pPr>
            <a:endParaRPr lang="en-IN" altLang="en-US" sz="2200">
              <a:solidFill>
                <a:srgbClr val="FF0000"/>
              </a:solidFill>
            </a:endParaRPr>
          </a:p>
        </p:txBody>
      </p:sp>
      <p:pic>
        <p:nvPicPr>
          <p:cNvPr id="10247" name="Picture 2">
            <a:extLst>
              <a:ext uri="{FF2B5EF4-FFF2-40B4-BE49-F238E27FC236}">
                <a16:creationId xmlns:a16="http://schemas.microsoft.com/office/drawing/2014/main" id="{A6A6F954-BEB1-AF76-73C0-83B8010B18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4838" y="1219200"/>
            <a:ext cx="7375525"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1">
            <a:extLst>
              <a:ext uri="{FF2B5EF4-FFF2-40B4-BE49-F238E27FC236}">
                <a16:creationId xmlns:a16="http://schemas.microsoft.com/office/drawing/2014/main" id="{5419997F-1883-9B36-E88D-B313782C9AF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Rectangle 6">
            <a:extLst>
              <a:ext uri="{FF2B5EF4-FFF2-40B4-BE49-F238E27FC236}">
                <a16:creationId xmlns:a16="http://schemas.microsoft.com/office/drawing/2014/main" id="{88442023-3D0B-AA38-78F4-185CB7536FFE}"/>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en-US" altLang="en-US"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B03D7C7D-B79B-CFAB-B712-08DBB55634CF}"/>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11269" name="Title 1">
            <a:extLst>
              <a:ext uri="{FF2B5EF4-FFF2-40B4-BE49-F238E27FC236}">
                <a16:creationId xmlns:a16="http://schemas.microsoft.com/office/drawing/2014/main" id="{FC6E1A90-DA02-6429-FB50-282F2F4456DD}"/>
              </a:ext>
            </a:extLst>
          </p:cNvPr>
          <p:cNvSpPr txBox="1">
            <a:spLocks/>
          </p:cNvSpPr>
          <p:nvPr/>
        </p:nvSpPr>
        <p:spPr bwMode="auto">
          <a:xfrm>
            <a:off x="457200" y="27463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IN" altLang="en-US" sz="2800"/>
              <a:t>File System</a:t>
            </a:r>
            <a:endParaRPr lang="en-US" altLang="en-US" sz="2800"/>
          </a:p>
        </p:txBody>
      </p:sp>
      <p:sp>
        <p:nvSpPr>
          <p:cNvPr id="11270" name="Content Placeholder 2">
            <a:extLst>
              <a:ext uri="{FF2B5EF4-FFF2-40B4-BE49-F238E27FC236}">
                <a16:creationId xmlns:a16="http://schemas.microsoft.com/office/drawing/2014/main" id="{5E83AB66-ECE4-5373-32D2-BAC0F6371123}"/>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90000"/>
              </a:lnSpc>
              <a:spcBef>
                <a:spcPts val="1000"/>
              </a:spcBef>
              <a:buFont typeface="Arial" panose="020B0604020202020204" pitchFamily="34" charset="0"/>
              <a:buChar char="•"/>
            </a:pPr>
            <a:r>
              <a:rPr lang="en-IN" altLang="en-US" sz="2400" b="1">
                <a:solidFill>
                  <a:srgbClr val="FF0000"/>
                </a:solidFill>
              </a:rPr>
              <a:t>Relative Files</a:t>
            </a:r>
          </a:p>
          <a:p>
            <a:pPr>
              <a:lnSpc>
                <a:spcPct val="90000"/>
              </a:lnSpc>
              <a:spcBef>
                <a:spcPts val="1000"/>
              </a:spcBef>
              <a:buFont typeface="Arial" panose="020B0604020202020204" pitchFamily="34" charset="0"/>
              <a:buChar char="•"/>
            </a:pPr>
            <a:r>
              <a:rPr lang="en-IN" altLang="en-US" sz="2400"/>
              <a:t>A relative file is a file in which each record is identified by its ordinal position in the file (record 1, record 2 and so on).</a:t>
            </a:r>
          </a:p>
          <a:p>
            <a:pPr>
              <a:lnSpc>
                <a:spcPct val="90000"/>
              </a:lnSpc>
              <a:spcBef>
                <a:spcPts val="1000"/>
              </a:spcBef>
              <a:buFont typeface="Arial" panose="020B0604020202020204" pitchFamily="34" charset="0"/>
              <a:buChar char="•"/>
            </a:pPr>
            <a:r>
              <a:rPr lang="en-IN" altLang="en-US" sz="2400"/>
              <a:t>This means that records can be accessed randomly as well as sequentially:</a:t>
            </a:r>
          </a:p>
          <a:p>
            <a:pPr lvl="1">
              <a:lnSpc>
                <a:spcPct val="90000"/>
              </a:lnSpc>
              <a:spcBef>
                <a:spcPts val="1000"/>
              </a:spcBef>
              <a:buFont typeface="Arial" panose="020B0604020202020204" pitchFamily="34" charset="0"/>
              <a:buChar char="•"/>
            </a:pPr>
            <a:r>
              <a:rPr lang="en-IN" altLang="en-US" sz="2400"/>
              <a:t>For sequential access, simply execute a READ or WRITE statement to access the next record in the file.</a:t>
            </a:r>
          </a:p>
          <a:p>
            <a:pPr lvl="1">
              <a:lnSpc>
                <a:spcPct val="90000"/>
              </a:lnSpc>
              <a:spcBef>
                <a:spcPts val="1000"/>
              </a:spcBef>
              <a:buFont typeface="Arial" panose="020B0604020202020204" pitchFamily="34" charset="0"/>
              <a:buChar char="•"/>
            </a:pPr>
            <a:r>
              <a:rPr lang="en-IN" altLang="en-US" sz="2400"/>
              <a:t>For random access, define a data item as the relative key. Then specify in the data item the ordinal number of the record that you need to READ or WRITE.</a:t>
            </a:r>
          </a:p>
          <a:p>
            <a:pPr>
              <a:lnSpc>
                <a:spcPct val="90000"/>
              </a:lnSpc>
              <a:spcBef>
                <a:spcPts val="1000"/>
              </a:spcBef>
              <a:buFont typeface="Arial" panose="020B0604020202020204" pitchFamily="34" charset="0"/>
              <a:buChar char="•"/>
            </a:pPr>
            <a:r>
              <a:rPr lang="en-IN" altLang="en-US" sz="2400"/>
              <a:t>Because records can be accessed randomly, access to relative files is fast.</a:t>
            </a:r>
          </a:p>
          <a:p>
            <a:pPr>
              <a:lnSpc>
                <a:spcPct val="90000"/>
              </a:lnSpc>
              <a:spcBef>
                <a:spcPts val="1000"/>
              </a:spcBef>
              <a:buFont typeface="Arial" panose="020B0604020202020204" pitchFamily="34" charset="0"/>
              <a:buChar char="•"/>
            </a:pPr>
            <a:r>
              <a:rPr lang="en-IN" altLang="en-US" sz="2400"/>
              <a:t>You can declare variable length records for a relative file, this can be wasteful of disk space.</a:t>
            </a:r>
            <a:endParaRPr lang="en-IN" altLang="en-US" sz="2200">
              <a:solidFill>
                <a:srgbClr val="FF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1">
            <a:extLst>
              <a:ext uri="{FF2B5EF4-FFF2-40B4-BE49-F238E27FC236}">
                <a16:creationId xmlns:a16="http://schemas.microsoft.com/office/drawing/2014/main" id="{4C85204F-3742-4DF3-9C09-04D95090DEF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Rectangle 6">
            <a:extLst>
              <a:ext uri="{FF2B5EF4-FFF2-40B4-BE49-F238E27FC236}">
                <a16:creationId xmlns:a16="http://schemas.microsoft.com/office/drawing/2014/main" id="{761A5A3E-DC4A-D502-AABC-2573AA6E5575}"/>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en-US" altLang="en-US"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A6280E3D-446E-AB68-545F-A9AEA12B80BE}"/>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12293" name="Title 1">
            <a:extLst>
              <a:ext uri="{FF2B5EF4-FFF2-40B4-BE49-F238E27FC236}">
                <a16:creationId xmlns:a16="http://schemas.microsoft.com/office/drawing/2014/main" id="{0FB81834-DC0F-9886-7C48-9D423AECF480}"/>
              </a:ext>
            </a:extLst>
          </p:cNvPr>
          <p:cNvSpPr txBox="1">
            <a:spLocks/>
          </p:cNvSpPr>
          <p:nvPr/>
        </p:nvSpPr>
        <p:spPr bwMode="auto">
          <a:xfrm>
            <a:off x="457200" y="27463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IN" altLang="en-US" sz="2800"/>
              <a:t>File System</a:t>
            </a:r>
            <a:endParaRPr lang="en-US" altLang="en-US" sz="2800"/>
          </a:p>
        </p:txBody>
      </p:sp>
      <p:sp>
        <p:nvSpPr>
          <p:cNvPr id="7174" name="Content Placeholder 2">
            <a:extLst>
              <a:ext uri="{FF2B5EF4-FFF2-40B4-BE49-F238E27FC236}">
                <a16:creationId xmlns:a16="http://schemas.microsoft.com/office/drawing/2014/main" id="{5D22790A-FF96-B227-4479-6FEF80E9196D}"/>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nSpc>
                <a:spcPct val="90000"/>
              </a:lnSpc>
              <a:spcBef>
                <a:spcPts val="1000"/>
              </a:spcBef>
              <a:buFont typeface="Arial" charset="0"/>
              <a:buChar char="•"/>
              <a:defRPr/>
            </a:pPr>
            <a:r>
              <a:rPr lang="en-IN" sz="2400" dirty="0"/>
              <a:t>As relative files always contain fixed length records, no space is saved by specifying data compression.</a:t>
            </a:r>
          </a:p>
          <a:p>
            <a:pPr>
              <a:lnSpc>
                <a:spcPct val="90000"/>
              </a:lnSpc>
              <a:spcBef>
                <a:spcPts val="1000"/>
              </a:spcBef>
              <a:buFont typeface="Arial" charset="0"/>
              <a:buChar char="•"/>
              <a:defRPr/>
            </a:pPr>
            <a:r>
              <a:rPr lang="en-IN" sz="2400" dirty="0"/>
              <a:t>Each record in a relative file is followed by a two-byte record marker which indicates the current status of the record.</a:t>
            </a:r>
          </a:p>
          <a:p>
            <a:pPr>
              <a:lnSpc>
                <a:spcPct val="90000"/>
              </a:lnSpc>
              <a:spcBef>
                <a:spcPts val="1000"/>
              </a:spcBef>
              <a:buFont typeface="Arial" charset="0"/>
              <a:buChar char="•"/>
              <a:defRPr/>
            </a:pPr>
            <a:r>
              <a:rPr lang="en-IN" sz="2400" dirty="0"/>
              <a:t>The status of a record can be:</a:t>
            </a:r>
          </a:p>
          <a:p>
            <a:pPr marL="1200150" lvl="2" indent="-285750">
              <a:buFont typeface="Arial" pitchFamily="34" charset="0"/>
              <a:buChar char="•"/>
              <a:defRPr/>
            </a:pPr>
            <a:r>
              <a:rPr lang="en-IN" dirty="0"/>
              <a:t>x"0A" - record present</a:t>
            </a:r>
          </a:p>
          <a:p>
            <a:pPr marL="1200150" lvl="2">
              <a:buFont typeface="Arial" pitchFamily="34" charset="0"/>
              <a:buChar char="•"/>
              <a:defRPr/>
            </a:pPr>
            <a:r>
              <a:rPr lang="en-IN" dirty="0"/>
              <a:t>x"00" - record deleted or never written</a:t>
            </a:r>
          </a:p>
          <a:p>
            <a:pPr>
              <a:lnSpc>
                <a:spcPct val="90000"/>
              </a:lnSpc>
              <a:spcBef>
                <a:spcPts val="1000"/>
              </a:spcBef>
              <a:buFont typeface="Arial" charset="0"/>
              <a:buChar char="•"/>
              <a:defRPr/>
            </a:pPr>
            <a:r>
              <a:rPr lang="en-IN" sz="2400" dirty="0"/>
              <a:t>When you delete a record from a relative file, the record's contents are not removed immediately. </a:t>
            </a:r>
          </a:p>
          <a:p>
            <a:pPr>
              <a:lnSpc>
                <a:spcPct val="90000"/>
              </a:lnSpc>
              <a:spcBef>
                <a:spcPts val="1000"/>
              </a:spcBef>
              <a:buFont typeface="Arial" charset="0"/>
              <a:buChar char="•"/>
              <a:defRPr/>
            </a:pPr>
            <a:r>
              <a:rPr lang="en-IN" sz="2400" dirty="0"/>
              <a:t>The record's record marker is updated to show that it has been deleted, but the contents of the deleted record remain physically in the file until a new record is written.</a:t>
            </a:r>
            <a:endParaRPr lang="en-IN" sz="2200" dirty="0">
              <a:solidFill>
                <a:srgbClr val="FF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1">
            <a:extLst>
              <a:ext uri="{FF2B5EF4-FFF2-40B4-BE49-F238E27FC236}">
                <a16:creationId xmlns:a16="http://schemas.microsoft.com/office/drawing/2014/main" id="{309D0243-7EBC-9A57-D69F-2C5CEB33B45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5" name="Rectangle 6">
            <a:extLst>
              <a:ext uri="{FF2B5EF4-FFF2-40B4-BE49-F238E27FC236}">
                <a16:creationId xmlns:a16="http://schemas.microsoft.com/office/drawing/2014/main" id="{68D195AA-F40C-2015-70F8-51368036D993}"/>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en-US" altLang="en-US"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A08137DE-9736-215D-B591-367B95D50AC8}"/>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13317" name="Title 1">
            <a:extLst>
              <a:ext uri="{FF2B5EF4-FFF2-40B4-BE49-F238E27FC236}">
                <a16:creationId xmlns:a16="http://schemas.microsoft.com/office/drawing/2014/main" id="{798BFE94-A6C8-E0BC-1340-EBD695973135}"/>
              </a:ext>
            </a:extLst>
          </p:cNvPr>
          <p:cNvSpPr txBox="1">
            <a:spLocks/>
          </p:cNvSpPr>
          <p:nvPr/>
        </p:nvSpPr>
        <p:spPr bwMode="auto">
          <a:xfrm>
            <a:off x="457200" y="27463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IN" altLang="en-US" sz="2800"/>
              <a:t>File System</a:t>
            </a:r>
            <a:endParaRPr lang="en-US" altLang="en-US" sz="2800"/>
          </a:p>
        </p:txBody>
      </p:sp>
      <p:sp>
        <p:nvSpPr>
          <p:cNvPr id="13318" name="Content Placeholder 2">
            <a:extLst>
              <a:ext uri="{FF2B5EF4-FFF2-40B4-BE49-F238E27FC236}">
                <a16:creationId xmlns:a16="http://schemas.microsoft.com/office/drawing/2014/main" id="{2819E422-BEC1-743B-12D5-04CD0FA42F69}"/>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90000"/>
              </a:lnSpc>
              <a:spcBef>
                <a:spcPts val="1000"/>
              </a:spcBef>
              <a:buFont typeface="Arial" panose="020B0604020202020204" pitchFamily="34" charset="0"/>
              <a:buChar char="•"/>
            </a:pPr>
            <a:r>
              <a:rPr lang="en-IN" altLang="en-US" sz="2400" b="1"/>
              <a:t>Indexed file organization</a:t>
            </a:r>
          </a:p>
          <a:p>
            <a:pPr>
              <a:lnSpc>
                <a:spcPct val="90000"/>
              </a:lnSpc>
              <a:spcBef>
                <a:spcPts val="1000"/>
              </a:spcBef>
              <a:buFont typeface="Arial" panose="020B0604020202020204" pitchFamily="34" charset="0"/>
              <a:buChar char="•"/>
            </a:pPr>
            <a:endParaRPr lang="en-IN" altLang="en-US" sz="2400"/>
          </a:p>
        </p:txBody>
      </p:sp>
      <p:pic>
        <p:nvPicPr>
          <p:cNvPr id="13319" name="Picture 7" descr="E:\Jain_2022\Jain_2022\T2\DS\Study Material\Jain_Temp\M5\IMG\2.jpg">
            <a:extLst>
              <a:ext uri="{FF2B5EF4-FFF2-40B4-BE49-F238E27FC236}">
                <a16:creationId xmlns:a16="http://schemas.microsoft.com/office/drawing/2014/main" id="{44B0909B-FD5D-866E-295F-2373A0E0C4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 y="1295400"/>
            <a:ext cx="8915400" cy="465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1">
            <a:extLst>
              <a:ext uri="{FF2B5EF4-FFF2-40B4-BE49-F238E27FC236}">
                <a16:creationId xmlns:a16="http://schemas.microsoft.com/office/drawing/2014/main" id="{EEC0C939-CCF2-2B9B-5625-B3A86BB68A9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Rectangle 6">
            <a:extLst>
              <a:ext uri="{FF2B5EF4-FFF2-40B4-BE49-F238E27FC236}">
                <a16:creationId xmlns:a16="http://schemas.microsoft.com/office/drawing/2014/main" id="{4581BC7D-D525-EFFC-5F9F-92CBE5082BBC}"/>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en-US" altLang="en-US"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62266A8D-B858-8522-2B60-F5D6FC26D6A9}"/>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14341" name="Title 1">
            <a:extLst>
              <a:ext uri="{FF2B5EF4-FFF2-40B4-BE49-F238E27FC236}">
                <a16:creationId xmlns:a16="http://schemas.microsoft.com/office/drawing/2014/main" id="{FB3BB00D-98A4-9CB6-E8A7-8A5C47DD6A6E}"/>
              </a:ext>
            </a:extLst>
          </p:cNvPr>
          <p:cNvSpPr txBox="1">
            <a:spLocks/>
          </p:cNvSpPr>
          <p:nvPr/>
        </p:nvSpPr>
        <p:spPr bwMode="auto">
          <a:xfrm>
            <a:off x="457200" y="27463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IN" altLang="en-US" sz="2800"/>
              <a:t>File System</a:t>
            </a:r>
            <a:endParaRPr lang="en-US" altLang="en-US" sz="2800"/>
          </a:p>
        </p:txBody>
      </p:sp>
      <p:sp>
        <p:nvSpPr>
          <p:cNvPr id="14342" name="Content Placeholder 2">
            <a:extLst>
              <a:ext uri="{FF2B5EF4-FFF2-40B4-BE49-F238E27FC236}">
                <a16:creationId xmlns:a16="http://schemas.microsoft.com/office/drawing/2014/main" id="{4F67DD9F-711F-50CC-9B88-C559D9A0F41B}"/>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90000"/>
              </a:lnSpc>
              <a:spcBef>
                <a:spcPts val="1000"/>
              </a:spcBef>
              <a:buFont typeface="Arial" panose="020B0604020202020204" pitchFamily="34" charset="0"/>
              <a:buChar char="•"/>
            </a:pPr>
            <a:endParaRPr lang="en-IN" altLang="en-US" sz="2200">
              <a:solidFill>
                <a:srgbClr val="FF0000"/>
              </a:solidFill>
            </a:endParaRPr>
          </a:p>
        </p:txBody>
      </p:sp>
      <p:pic>
        <p:nvPicPr>
          <p:cNvPr id="14343" name="Picture 7" descr="E:\Jain_2022\Jain_2022\T2\DS\Study Material\Jain_Temp\M5\IMG\3.jpg">
            <a:extLst>
              <a:ext uri="{FF2B5EF4-FFF2-40B4-BE49-F238E27FC236}">
                <a16:creationId xmlns:a16="http://schemas.microsoft.com/office/drawing/2014/main" id="{A09CE3FB-374C-CEC6-D01B-CBE8E39734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0400" y="838200"/>
            <a:ext cx="7797800" cy="516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1">
            <a:extLst>
              <a:ext uri="{FF2B5EF4-FFF2-40B4-BE49-F238E27FC236}">
                <a16:creationId xmlns:a16="http://schemas.microsoft.com/office/drawing/2014/main" id="{DBF72C6D-3117-F06C-F0AF-38E817685FA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Rectangle 6">
            <a:extLst>
              <a:ext uri="{FF2B5EF4-FFF2-40B4-BE49-F238E27FC236}">
                <a16:creationId xmlns:a16="http://schemas.microsoft.com/office/drawing/2014/main" id="{7E677328-7452-1885-B26F-3E6DD706BC5E}"/>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en-US" altLang="en-US"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12A61533-FC48-EAE5-87D2-77BEB38925A9}"/>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15365" name="Title 1">
            <a:extLst>
              <a:ext uri="{FF2B5EF4-FFF2-40B4-BE49-F238E27FC236}">
                <a16:creationId xmlns:a16="http://schemas.microsoft.com/office/drawing/2014/main" id="{53481D09-FDA1-3183-80FC-1363AA090F1E}"/>
              </a:ext>
            </a:extLst>
          </p:cNvPr>
          <p:cNvSpPr txBox="1">
            <a:spLocks/>
          </p:cNvSpPr>
          <p:nvPr/>
        </p:nvSpPr>
        <p:spPr bwMode="auto">
          <a:xfrm>
            <a:off x="457200" y="27463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IN" altLang="en-US" sz="2800"/>
              <a:t>File System</a:t>
            </a:r>
            <a:endParaRPr lang="en-US" altLang="en-US" sz="2800"/>
          </a:p>
        </p:txBody>
      </p:sp>
      <p:sp>
        <p:nvSpPr>
          <p:cNvPr id="15366" name="Content Placeholder 2">
            <a:extLst>
              <a:ext uri="{FF2B5EF4-FFF2-40B4-BE49-F238E27FC236}">
                <a16:creationId xmlns:a16="http://schemas.microsoft.com/office/drawing/2014/main" id="{80B1C8A9-25CF-405A-3215-E52BE5253186}"/>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90000"/>
              </a:lnSpc>
              <a:spcBef>
                <a:spcPts val="1000"/>
              </a:spcBef>
              <a:buFont typeface="Arial" panose="020B0604020202020204" pitchFamily="34" charset="0"/>
              <a:buChar char="•"/>
            </a:pPr>
            <a:endParaRPr lang="en-IN" altLang="en-US" sz="2200">
              <a:solidFill>
                <a:srgbClr val="FF0000"/>
              </a:solidFill>
            </a:endParaRPr>
          </a:p>
        </p:txBody>
      </p:sp>
      <p:pic>
        <p:nvPicPr>
          <p:cNvPr id="15367" name="Picture 3" descr="E:\Jain_2022\Jain_2022\T2\DS\Study Material\Jain_Temp\M5\IMG\13.jpg">
            <a:extLst>
              <a:ext uri="{FF2B5EF4-FFF2-40B4-BE49-F238E27FC236}">
                <a16:creationId xmlns:a16="http://schemas.microsoft.com/office/drawing/2014/main" id="{90993948-D7FE-875F-463D-9BDDDF8561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825" y="1066800"/>
            <a:ext cx="889635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1">
            <a:extLst>
              <a:ext uri="{FF2B5EF4-FFF2-40B4-BE49-F238E27FC236}">
                <a16:creationId xmlns:a16="http://schemas.microsoft.com/office/drawing/2014/main" id="{F0FD6A46-44A6-6BF4-9D26-F3D7B445CB3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7" name="Rectangle 6">
            <a:extLst>
              <a:ext uri="{FF2B5EF4-FFF2-40B4-BE49-F238E27FC236}">
                <a16:creationId xmlns:a16="http://schemas.microsoft.com/office/drawing/2014/main" id="{BA153A18-FCCD-C7AD-D66D-C2D91E89E71E}"/>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en-US" altLang="en-US"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85959469-C38D-B980-65AB-A50CE9D8BD31}"/>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16389" name="Title 1">
            <a:extLst>
              <a:ext uri="{FF2B5EF4-FFF2-40B4-BE49-F238E27FC236}">
                <a16:creationId xmlns:a16="http://schemas.microsoft.com/office/drawing/2014/main" id="{2A7E5383-363B-4D90-B6F1-8B8FDE02570E}"/>
              </a:ext>
            </a:extLst>
          </p:cNvPr>
          <p:cNvSpPr txBox="1">
            <a:spLocks/>
          </p:cNvSpPr>
          <p:nvPr/>
        </p:nvSpPr>
        <p:spPr bwMode="auto">
          <a:xfrm>
            <a:off x="457200" y="27463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IN" altLang="en-US" sz="2800"/>
              <a:t>File System</a:t>
            </a:r>
            <a:endParaRPr lang="en-US" altLang="en-US" sz="2800"/>
          </a:p>
        </p:txBody>
      </p:sp>
      <p:sp>
        <p:nvSpPr>
          <p:cNvPr id="16390" name="Content Placeholder 2">
            <a:extLst>
              <a:ext uri="{FF2B5EF4-FFF2-40B4-BE49-F238E27FC236}">
                <a16:creationId xmlns:a16="http://schemas.microsoft.com/office/drawing/2014/main" id="{AC27D8FC-DFBB-7AA7-82BA-B2E84BE7D3DA}"/>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90000"/>
              </a:lnSpc>
              <a:spcBef>
                <a:spcPts val="1000"/>
              </a:spcBef>
              <a:buFont typeface="Arial" panose="020B0604020202020204" pitchFamily="34" charset="0"/>
              <a:buChar char="•"/>
            </a:pPr>
            <a:endParaRPr lang="en-IN" altLang="en-US" sz="2200">
              <a:solidFill>
                <a:srgbClr val="FF0000"/>
              </a:solidFill>
            </a:endParaRPr>
          </a:p>
        </p:txBody>
      </p:sp>
      <p:pic>
        <p:nvPicPr>
          <p:cNvPr id="16391" name="Picture 2" descr="E:\Jain_2022\Jain_2022\T2\DS\Study Material\Jain_Temp\M5\IMG\5.jpg">
            <a:extLst>
              <a:ext uri="{FF2B5EF4-FFF2-40B4-BE49-F238E27FC236}">
                <a16:creationId xmlns:a16="http://schemas.microsoft.com/office/drawing/2014/main" id="{05CFF056-BDE2-D277-EC36-1CC275BDD1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538" y="914400"/>
            <a:ext cx="8924925"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1">
            <a:extLst>
              <a:ext uri="{FF2B5EF4-FFF2-40B4-BE49-F238E27FC236}">
                <a16:creationId xmlns:a16="http://schemas.microsoft.com/office/drawing/2014/main" id="{374A9CBB-76B2-A8E9-84DD-E8391E89CDB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Rectangle 6">
            <a:extLst>
              <a:ext uri="{FF2B5EF4-FFF2-40B4-BE49-F238E27FC236}">
                <a16:creationId xmlns:a16="http://schemas.microsoft.com/office/drawing/2014/main" id="{215A5E43-F911-6A2A-9875-8406C7B7D5AE}"/>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en-US" altLang="en-US"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2387D365-304C-626B-E148-9B4249976717}"/>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17413" name="Title 1">
            <a:extLst>
              <a:ext uri="{FF2B5EF4-FFF2-40B4-BE49-F238E27FC236}">
                <a16:creationId xmlns:a16="http://schemas.microsoft.com/office/drawing/2014/main" id="{B34E3CD5-8A6E-043F-DE51-AB6712E2C94F}"/>
              </a:ext>
            </a:extLst>
          </p:cNvPr>
          <p:cNvSpPr txBox="1">
            <a:spLocks/>
          </p:cNvSpPr>
          <p:nvPr/>
        </p:nvSpPr>
        <p:spPr bwMode="auto">
          <a:xfrm>
            <a:off x="457200" y="27463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IN" altLang="en-US" sz="2800"/>
              <a:t>File System</a:t>
            </a:r>
            <a:endParaRPr lang="en-US" altLang="en-US" sz="2800"/>
          </a:p>
        </p:txBody>
      </p:sp>
      <p:sp>
        <p:nvSpPr>
          <p:cNvPr id="17414" name="Content Placeholder 2">
            <a:extLst>
              <a:ext uri="{FF2B5EF4-FFF2-40B4-BE49-F238E27FC236}">
                <a16:creationId xmlns:a16="http://schemas.microsoft.com/office/drawing/2014/main" id="{54F1A5E2-C940-C468-7A48-4AA966FB5AB3}"/>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90000"/>
              </a:lnSpc>
              <a:spcBef>
                <a:spcPts val="1000"/>
              </a:spcBef>
              <a:buFont typeface="Arial" panose="020B0604020202020204" pitchFamily="34" charset="0"/>
              <a:buChar char="•"/>
            </a:pPr>
            <a:endParaRPr lang="en-IN" altLang="en-US" sz="2200">
              <a:solidFill>
                <a:srgbClr val="FF0000"/>
              </a:solidFill>
            </a:endParaRPr>
          </a:p>
        </p:txBody>
      </p:sp>
      <p:pic>
        <p:nvPicPr>
          <p:cNvPr id="17415" name="Picture 2" descr="E:\Jain_2022\Jain_2022\T2\DS\Study Material\Jain_Temp\M5\IMG\6.jpg">
            <a:extLst>
              <a:ext uri="{FF2B5EF4-FFF2-40B4-BE49-F238E27FC236}">
                <a16:creationId xmlns:a16="http://schemas.microsoft.com/office/drawing/2014/main" id="{3BF8F8E5-CA0B-9A52-BB8E-B07E2C85D2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75" y="838200"/>
            <a:ext cx="8858250" cy="510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1">
            <a:extLst>
              <a:ext uri="{FF2B5EF4-FFF2-40B4-BE49-F238E27FC236}">
                <a16:creationId xmlns:a16="http://schemas.microsoft.com/office/drawing/2014/main" id="{9A3B97F6-D6FA-E54F-3222-06170D76267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5" name="Rectangle 6">
            <a:extLst>
              <a:ext uri="{FF2B5EF4-FFF2-40B4-BE49-F238E27FC236}">
                <a16:creationId xmlns:a16="http://schemas.microsoft.com/office/drawing/2014/main" id="{B2C1E384-A1CC-3E39-0680-102B9E4CC5D5}"/>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en-US" altLang="en-US"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3C980067-1481-A500-425A-8EA5355EF9C0}"/>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18437" name="Title 1">
            <a:extLst>
              <a:ext uri="{FF2B5EF4-FFF2-40B4-BE49-F238E27FC236}">
                <a16:creationId xmlns:a16="http://schemas.microsoft.com/office/drawing/2014/main" id="{C0FBB406-7EB0-DD70-11B5-AEB5412400BD}"/>
              </a:ext>
            </a:extLst>
          </p:cNvPr>
          <p:cNvSpPr txBox="1">
            <a:spLocks/>
          </p:cNvSpPr>
          <p:nvPr/>
        </p:nvSpPr>
        <p:spPr bwMode="auto">
          <a:xfrm>
            <a:off x="457200" y="27463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IN" altLang="en-US" sz="2800"/>
              <a:t>File System</a:t>
            </a:r>
            <a:endParaRPr lang="en-US" altLang="en-US" sz="2800"/>
          </a:p>
        </p:txBody>
      </p:sp>
      <p:sp>
        <p:nvSpPr>
          <p:cNvPr id="18438" name="Content Placeholder 2">
            <a:extLst>
              <a:ext uri="{FF2B5EF4-FFF2-40B4-BE49-F238E27FC236}">
                <a16:creationId xmlns:a16="http://schemas.microsoft.com/office/drawing/2014/main" id="{5D86940B-9DCE-7563-3D30-0F5390D92ECB}"/>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90000"/>
              </a:lnSpc>
              <a:spcBef>
                <a:spcPts val="1000"/>
              </a:spcBef>
              <a:buFont typeface="Arial" panose="020B0604020202020204" pitchFamily="34" charset="0"/>
              <a:buChar char="•"/>
            </a:pPr>
            <a:endParaRPr lang="en-IN" altLang="en-US" sz="2200">
              <a:solidFill>
                <a:srgbClr val="FF0000"/>
              </a:solidFill>
            </a:endParaRPr>
          </a:p>
        </p:txBody>
      </p:sp>
      <p:pic>
        <p:nvPicPr>
          <p:cNvPr id="18439" name="Picture 2" descr="E:\Jain_2022\Jain_2022\T2\DS\Study Material\Jain_Temp\M5\IMG\7.jpg">
            <a:extLst>
              <a:ext uri="{FF2B5EF4-FFF2-40B4-BE49-F238E27FC236}">
                <a16:creationId xmlns:a16="http://schemas.microsoft.com/office/drawing/2014/main" id="{2EE5F3B2-2F48-6BBF-3088-12C08AAD4D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846138"/>
            <a:ext cx="6851650" cy="5160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1">
            <a:extLst>
              <a:ext uri="{FF2B5EF4-FFF2-40B4-BE49-F238E27FC236}">
                <a16:creationId xmlns:a16="http://schemas.microsoft.com/office/drawing/2014/main" id="{10FA28B7-C77B-471A-6830-B07772C0E25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59" name="Rectangle 6">
            <a:extLst>
              <a:ext uri="{FF2B5EF4-FFF2-40B4-BE49-F238E27FC236}">
                <a16:creationId xmlns:a16="http://schemas.microsoft.com/office/drawing/2014/main" id="{31A5BA65-8C3D-C68B-E0BA-FBC3C9DBD044}"/>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en-US" altLang="en-US"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7AFF62FF-3304-8E49-BBBE-AC251EDD6F70}"/>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19461" name="Title 1">
            <a:extLst>
              <a:ext uri="{FF2B5EF4-FFF2-40B4-BE49-F238E27FC236}">
                <a16:creationId xmlns:a16="http://schemas.microsoft.com/office/drawing/2014/main" id="{2B79AED0-A644-5262-AE51-B3F5E889FBEB}"/>
              </a:ext>
            </a:extLst>
          </p:cNvPr>
          <p:cNvSpPr txBox="1">
            <a:spLocks/>
          </p:cNvSpPr>
          <p:nvPr/>
        </p:nvSpPr>
        <p:spPr bwMode="auto">
          <a:xfrm>
            <a:off x="457200" y="27463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IN" altLang="en-US" sz="2800"/>
              <a:t>File System</a:t>
            </a:r>
            <a:endParaRPr lang="en-US" altLang="en-US" sz="2800"/>
          </a:p>
        </p:txBody>
      </p:sp>
      <p:sp>
        <p:nvSpPr>
          <p:cNvPr id="19462" name="Content Placeholder 2">
            <a:extLst>
              <a:ext uri="{FF2B5EF4-FFF2-40B4-BE49-F238E27FC236}">
                <a16:creationId xmlns:a16="http://schemas.microsoft.com/office/drawing/2014/main" id="{4C526274-6525-B203-49E5-8EF4C3F83342}"/>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90000"/>
              </a:lnSpc>
              <a:spcBef>
                <a:spcPts val="1000"/>
              </a:spcBef>
              <a:buFont typeface="Arial" panose="020B0604020202020204" pitchFamily="34" charset="0"/>
              <a:buChar char="•"/>
            </a:pPr>
            <a:endParaRPr lang="en-IN" altLang="en-US" sz="2200">
              <a:solidFill>
                <a:srgbClr val="FF0000"/>
              </a:solidFill>
            </a:endParaRPr>
          </a:p>
        </p:txBody>
      </p:sp>
      <p:pic>
        <p:nvPicPr>
          <p:cNvPr id="19463" name="Picture 2" descr="E:\Jain_2022\Jain_2022\T2\DS\Study Material\Jain_Temp\M5\IMG\8.jpg">
            <a:extLst>
              <a:ext uri="{FF2B5EF4-FFF2-40B4-BE49-F238E27FC236}">
                <a16:creationId xmlns:a16="http://schemas.microsoft.com/office/drawing/2014/main" id="{F67309CC-AC20-6670-93B4-F1012652A31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1525" y="838200"/>
            <a:ext cx="7458075" cy="508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1">
            <a:extLst>
              <a:ext uri="{FF2B5EF4-FFF2-40B4-BE49-F238E27FC236}">
                <a16:creationId xmlns:a16="http://schemas.microsoft.com/office/drawing/2014/main" id="{6702F4EC-D739-57A0-38F8-289623D5432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a:extLst>
              <a:ext uri="{FF2B5EF4-FFF2-40B4-BE49-F238E27FC236}">
                <a16:creationId xmlns:a16="http://schemas.microsoft.com/office/drawing/2014/main" id="{BBDA109A-1BDF-56D9-D70A-7F25A35F5AFF}"/>
              </a:ext>
            </a:extLst>
          </p:cNvPr>
          <p:cNvSpPr/>
          <p:nvPr/>
        </p:nvSpPr>
        <p:spPr>
          <a:xfrm>
            <a:off x="3657600" y="357188"/>
            <a:ext cx="1466850" cy="374650"/>
          </a:xfrm>
          <a:prstGeom prst="rect">
            <a:avLst/>
          </a:prstGeom>
          <a:solidFill>
            <a:srgbClr val="EBDBBB"/>
          </a:solidFill>
        </p:spPr>
        <p:txBody>
          <a:bodyPr wrap="none" lIns="0" tIns="0" rIns="0" bIns="0"/>
          <a:lstStyle/>
          <a:p>
            <a:pPr eaLnBrk="1" fontAlgn="auto" hangingPunct="1">
              <a:spcBef>
                <a:spcPts val="0"/>
              </a:spcBef>
              <a:spcAft>
                <a:spcPts val="0"/>
              </a:spcAft>
              <a:defRPr/>
            </a:pPr>
            <a:r>
              <a:rPr lang="en-US" sz="2900" spc="-50" dirty="0">
                <a:latin typeface="Trebuchet MS"/>
              </a:rPr>
              <a:t>Module - 5</a:t>
            </a:r>
          </a:p>
        </p:txBody>
      </p:sp>
      <p:sp>
        <p:nvSpPr>
          <p:cNvPr id="2052" name="Rectangle 3">
            <a:extLst>
              <a:ext uri="{FF2B5EF4-FFF2-40B4-BE49-F238E27FC236}">
                <a16:creationId xmlns:a16="http://schemas.microsoft.com/office/drawing/2014/main" id="{748BA7C8-EA1E-5CB9-7E12-D862E4F6D5DE}"/>
              </a:ext>
            </a:extLst>
          </p:cNvPr>
          <p:cNvSpPr>
            <a:spLocks noChangeArrowheads="1"/>
          </p:cNvSpPr>
          <p:nvPr/>
        </p:nvSpPr>
        <p:spPr bwMode="auto">
          <a:xfrm>
            <a:off x="1219200" y="3048000"/>
            <a:ext cx="6726238" cy="606425"/>
          </a:xfrm>
          <a:prstGeom prst="rect">
            <a:avLst/>
          </a:prstGeom>
          <a:solidFill>
            <a:srgbClr val="E7D09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Aft>
                <a:spcPts val="14488"/>
              </a:spcAft>
            </a:pPr>
            <a:r>
              <a:rPr lang="en-US" altLang="en-US" sz="4000">
                <a:latin typeface="Arial" panose="020B0604020202020204" pitchFamily="34" charset="0"/>
              </a:rPr>
              <a:t>File Structures</a:t>
            </a:r>
          </a:p>
        </p:txBody>
      </p:sp>
      <p:sp>
        <p:nvSpPr>
          <p:cNvPr id="5" name="Rectangle 4">
            <a:extLst>
              <a:ext uri="{FF2B5EF4-FFF2-40B4-BE49-F238E27FC236}">
                <a16:creationId xmlns:a16="http://schemas.microsoft.com/office/drawing/2014/main" id="{CD2CE72A-80C7-9F38-4FE9-D9CE2EF16C42}"/>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1">
            <a:extLst>
              <a:ext uri="{FF2B5EF4-FFF2-40B4-BE49-F238E27FC236}">
                <a16:creationId xmlns:a16="http://schemas.microsoft.com/office/drawing/2014/main" id="{5E6D724C-6595-19B9-A228-295AE54C85D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3" name="Rectangle 6">
            <a:extLst>
              <a:ext uri="{FF2B5EF4-FFF2-40B4-BE49-F238E27FC236}">
                <a16:creationId xmlns:a16="http://schemas.microsoft.com/office/drawing/2014/main" id="{B485A06E-5B82-D6EA-6BBE-95AA27618A22}"/>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en-US" altLang="en-US"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57BD2419-8DC2-A092-9CF8-94B86D3E62A0}"/>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20485" name="Title 1">
            <a:extLst>
              <a:ext uri="{FF2B5EF4-FFF2-40B4-BE49-F238E27FC236}">
                <a16:creationId xmlns:a16="http://schemas.microsoft.com/office/drawing/2014/main" id="{31AB9A26-449A-AE39-A369-B2D2696EB1AD}"/>
              </a:ext>
            </a:extLst>
          </p:cNvPr>
          <p:cNvSpPr txBox="1">
            <a:spLocks/>
          </p:cNvSpPr>
          <p:nvPr/>
        </p:nvSpPr>
        <p:spPr bwMode="auto">
          <a:xfrm>
            <a:off x="457200" y="27463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IN" altLang="en-US" sz="2800"/>
              <a:t>File System</a:t>
            </a:r>
            <a:endParaRPr lang="en-US" altLang="en-US" sz="2800"/>
          </a:p>
        </p:txBody>
      </p:sp>
      <p:sp>
        <p:nvSpPr>
          <p:cNvPr id="20486" name="Content Placeholder 2">
            <a:extLst>
              <a:ext uri="{FF2B5EF4-FFF2-40B4-BE49-F238E27FC236}">
                <a16:creationId xmlns:a16="http://schemas.microsoft.com/office/drawing/2014/main" id="{13D36DC2-B43A-A8F8-3A40-472ABA8EA2F7}"/>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90000"/>
              </a:lnSpc>
              <a:spcBef>
                <a:spcPts val="1000"/>
              </a:spcBef>
              <a:buFont typeface="Arial" panose="020B0604020202020204" pitchFamily="34" charset="0"/>
              <a:buChar char="•"/>
            </a:pPr>
            <a:endParaRPr lang="en-IN" altLang="en-US" sz="2200">
              <a:solidFill>
                <a:srgbClr val="FF0000"/>
              </a:solidFill>
            </a:endParaRPr>
          </a:p>
        </p:txBody>
      </p:sp>
      <p:pic>
        <p:nvPicPr>
          <p:cNvPr id="20487" name="Picture 2" descr="E:\Jain_2022\Jain_2022\T2\DS\Study Material\Jain_Temp\M5\IMG\9.jpg">
            <a:extLst>
              <a:ext uri="{FF2B5EF4-FFF2-40B4-BE49-F238E27FC236}">
                <a16:creationId xmlns:a16="http://schemas.microsoft.com/office/drawing/2014/main" id="{46DCC474-E726-5D4A-E7B0-9E75E16601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 y="1219200"/>
            <a:ext cx="89154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1">
            <a:extLst>
              <a:ext uri="{FF2B5EF4-FFF2-40B4-BE49-F238E27FC236}">
                <a16:creationId xmlns:a16="http://schemas.microsoft.com/office/drawing/2014/main" id="{7F01252A-3777-F303-17DD-944F6AC119F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7" name="Rectangle 6">
            <a:extLst>
              <a:ext uri="{FF2B5EF4-FFF2-40B4-BE49-F238E27FC236}">
                <a16:creationId xmlns:a16="http://schemas.microsoft.com/office/drawing/2014/main" id="{0971A332-B927-FF14-A9CD-2FDD0EEC5EF8}"/>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en-US" altLang="en-US"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6541FDD1-AC08-A60C-418D-1CBF1B0D5FB4}"/>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21509" name="Title 1">
            <a:extLst>
              <a:ext uri="{FF2B5EF4-FFF2-40B4-BE49-F238E27FC236}">
                <a16:creationId xmlns:a16="http://schemas.microsoft.com/office/drawing/2014/main" id="{F2501036-C05B-A97B-02BF-01DF4E5AEC07}"/>
              </a:ext>
            </a:extLst>
          </p:cNvPr>
          <p:cNvSpPr txBox="1">
            <a:spLocks/>
          </p:cNvSpPr>
          <p:nvPr/>
        </p:nvSpPr>
        <p:spPr bwMode="auto">
          <a:xfrm>
            <a:off x="457200" y="27463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IN" altLang="en-US" sz="2800"/>
              <a:t>File System</a:t>
            </a:r>
            <a:endParaRPr lang="en-US" altLang="en-US" sz="2800"/>
          </a:p>
        </p:txBody>
      </p:sp>
      <p:sp>
        <p:nvSpPr>
          <p:cNvPr id="21510" name="Content Placeholder 2">
            <a:extLst>
              <a:ext uri="{FF2B5EF4-FFF2-40B4-BE49-F238E27FC236}">
                <a16:creationId xmlns:a16="http://schemas.microsoft.com/office/drawing/2014/main" id="{4708BF7E-AC92-21CD-AA02-B5B24517769A}"/>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90000"/>
              </a:lnSpc>
              <a:spcBef>
                <a:spcPts val="1000"/>
              </a:spcBef>
              <a:buFont typeface="Arial" panose="020B0604020202020204" pitchFamily="34" charset="0"/>
              <a:buChar char="•"/>
            </a:pPr>
            <a:endParaRPr lang="en-IN" altLang="en-US" sz="2200">
              <a:solidFill>
                <a:srgbClr val="FF0000"/>
              </a:solidFill>
            </a:endParaRPr>
          </a:p>
        </p:txBody>
      </p:sp>
      <p:pic>
        <p:nvPicPr>
          <p:cNvPr id="21511" name="Picture 2" descr="E:\Jain_2022\Jain_2022\T2\DS\Study Material\Jain_Temp\M5\IMG\10.jpg">
            <a:extLst>
              <a:ext uri="{FF2B5EF4-FFF2-40B4-BE49-F238E27FC236}">
                <a16:creationId xmlns:a16="http://schemas.microsoft.com/office/drawing/2014/main" id="{9F338BAE-0D3B-FB2C-E9B1-1FDF2B4BED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8" y="838200"/>
            <a:ext cx="8848725" cy="498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1">
            <a:extLst>
              <a:ext uri="{FF2B5EF4-FFF2-40B4-BE49-F238E27FC236}">
                <a16:creationId xmlns:a16="http://schemas.microsoft.com/office/drawing/2014/main" id="{17E51AAD-704B-7D72-48E5-55271BFA0AF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1" name="Rectangle 6">
            <a:extLst>
              <a:ext uri="{FF2B5EF4-FFF2-40B4-BE49-F238E27FC236}">
                <a16:creationId xmlns:a16="http://schemas.microsoft.com/office/drawing/2014/main" id="{B42DF7E5-E43A-EAF3-330E-914A6402177F}"/>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en-US" altLang="en-US"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5702B996-6C98-17FF-BEFC-E2CCA06273CB}"/>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22533" name="Title 1">
            <a:extLst>
              <a:ext uri="{FF2B5EF4-FFF2-40B4-BE49-F238E27FC236}">
                <a16:creationId xmlns:a16="http://schemas.microsoft.com/office/drawing/2014/main" id="{CC7C63EF-F243-8421-38F3-96BC0F41EE79}"/>
              </a:ext>
            </a:extLst>
          </p:cNvPr>
          <p:cNvSpPr txBox="1">
            <a:spLocks/>
          </p:cNvSpPr>
          <p:nvPr/>
        </p:nvSpPr>
        <p:spPr bwMode="auto">
          <a:xfrm>
            <a:off x="457200" y="27463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IN" altLang="en-US" sz="2800"/>
              <a:t>File System</a:t>
            </a:r>
            <a:endParaRPr lang="en-US" altLang="en-US" sz="2800"/>
          </a:p>
        </p:txBody>
      </p:sp>
      <p:sp>
        <p:nvSpPr>
          <p:cNvPr id="22534" name="Content Placeholder 2">
            <a:extLst>
              <a:ext uri="{FF2B5EF4-FFF2-40B4-BE49-F238E27FC236}">
                <a16:creationId xmlns:a16="http://schemas.microsoft.com/office/drawing/2014/main" id="{63269FC7-B360-E805-17DD-DCA979EA7B38}"/>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90000"/>
              </a:lnSpc>
              <a:spcBef>
                <a:spcPts val="1000"/>
              </a:spcBef>
              <a:buFont typeface="Arial" panose="020B0604020202020204" pitchFamily="34" charset="0"/>
              <a:buChar char="•"/>
            </a:pPr>
            <a:endParaRPr lang="en-IN" altLang="en-US" sz="2200">
              <a:solidFill>
                <a:srgbClr val="FF0000"/>
              </a:solidFill>
            </a:endParaRPr>
          </a:p>
        </p:txBody>
      </p:sp>
      <p:pic>
        <p:nvPicPr>
          <p:cNvPr id="22535" name="Picture 2" descr="E:\Jain_2022\Jain_2022\T2\DS\Study Material\Jain_Temp\M5\IMG\11.jpg">
            <a:extLst>
              <a:ext uri="{FF2B5EF4-FFF2-40B4-BE49-F238E27FC236}">
                <a16:creationId xmlns:a16="http://schemas.microsoft.com/office/drawing/2014/main" id="{4D7C1769-F3C0-3DCE-9DE4-9E1E429BAD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350" y="1066800"/>
            <a:ext cx="8877300" cy="364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1">
            <a:extLst>
              <a:ext uri="{FF2B5EF4-FFF2-40B4-BE49-F238E27FC236}">
                <a16:creationId xmlns:a16="http://schemas.microsoft.com/office/drawing/2014/main" id="{F9CF86B7-26C1-E14A-061B-9E7E05FBFFA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5" name="Rectangle 6">
            <a:extLst>
              <a:ext uri="{FF2B5EF4-FFF2-40B4-BE49-F238E27FC236}">
                <a16:creationId xmlns:a16="http://schemas.microsoft.com/office/drawing/2014/main" id="{0B1245EA-5999-ECB6-8FFD-0D0DE510708C}"/>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en-US" altLang="en-US"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497DEF01-2534-C9B6-3C97-3E661577878F}"/>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23557" name="Title 1">
            <a:extLst>
              <a:ext uri="{FF2B5EF4-FFF2-40B4-BE49-F238E27FC236}">
                <a16:creationId xmlns:a16="http://schemas.microsoft.com/office/drawing/2014/main" id="{318832D4-4450-E426-3A59-316D596F9753}"/>
              </a:ext>
            </a:extLst>
          </p:cNvPr>
          <p:cNvSpPr txBox="1">
            <a:spLocks/>
          </p:cNvSpPr>
          <p:nvPr/>
        </p:nvSpPr>
        <p:spPr bwMode="auto">
          <a:xfrm>
            <a:off x="457200" y="27463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IN" altLang="en-US" sz="2800"/>
              <a:t>File System</a:t>
            </a:r>
            <a:endParaRPr lang="en-US" altLang="en-US" sz="2800"/>
          </a:p>
        </p:txBody>
      </p:sp>
      <p:sp>
        <p:nvSpPr>
          <p:cNvPr id="23558" name="Content Placeholder 2">
            <a:extLst>
              <a:ext uri="{FF2B5EF4-FFF2-40B4-BE49-F238E27FC236}">
                <a16:creationId xmlns:a16="http://schemas.microsoft.com/office/drawing/2014/main" id="{DC36BDA2-6BB2-3C5C-7882-D43C63D3D046}"/>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90000"/>
              </a:lnSpc>
              <a:spcBef>
                <a:spcPts val="1000"/>
              </a:spcBef>
              <a:buFont typeface="Arial" panose="020B0604020202020204" pitchFamily="34" charset="0"/>
              <a:buChar char="•"/>
            </a:pPr>
            <a:endParaRPr lang="en-IN" altLang="en-US" sz="2200">
              <a:solidFill>
                <a:srgbClr val="FF0000"/>
              </a:solidFill>
            </a:endParaRPr>
          </a:p>
        </p:txBody>
      </p:sp>
      <p:pic>
        <p:nvPicPr>
          <p:cNvPr id="23559" name="Picture 2" descr="E:\Jain_2022\Jain_2022\T2\DS\Study Material\Jain_Temp\M5\IMG\12.jpg">
            <a:extLst>
              <a:ext uri="{FF2B5EF4-FFF2-40B4-BE49-F238E27FC236}">
                <a16:creationId xmlns:a16="http://schemas.microsoft.com/office/drawing/2014/main" id="{70619490-6DA2-FA0B-5146-F02946B4F0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884238"/>
            <a:ext cx="7245350" cy="504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1">
            <a:extLst>
              <a:ext uri="{FF2B5EF4-FFF2-40B4-BE49-F238E27FC236}">
                <a16:creationId xmlns:a16="http://schemas.microsoft.com/office/drawing/2014/main" id="{953AF6DB-82D8-35BC-D255-96D5C31EA23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9" name="Rectangle 6">
            <a:extLst>
              <a:ext uri="{FF2B5EF4-FFF2-40B4-BE49-F238E27FC236}">
                <a16:creationId xmlns:a16="http://schemas.microsoft.com/office/drawing/2014/main" id="{C93AD610-0477-C25C-B777-7AFB23D63FC8}"/>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en-US" altLang="en-US"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D177B814-CDB0-CB8A-8935-EA47115AAFF9}"/>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24581" name="Title 1">
            <a:extLst>
              <a:ext uri="{FF2B5EF4-FFF2-40B4-BE49-F238E27FC236}">
                <a16:creationId xmlns:a16="http://schemas.microsoft.com/office/drawing/2014/main" id="{0841CE37-2DE1-7957-A22F-CB462A00DDC3}"/>
              </a:ext>
            </a:extLst>
          </p:cNvPr>
          <p:cNvSpPr txBox="1">
            <a:spLocks/>
          </p:cNvSpPr>
          <p:nvPr/>
        </p:nvSpPr>
        <p:spPr bwMode="auto">
          <a:xfrm>
            <a:off x="457200" y="27463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IN" altLang="en-US" sz="2800"/>
              <a:t>File System</a:t>
            </a:r>
            <a:endParaRPr lang="en-US" altLang="en-US" sz="2800"/>
          </a:p>
        </p:txBody>
      </p:sp>
      <p:sp>
        <p:nvSpPr>
          <p:cNvPr id="24582" name="Content Placeholder 2">
            <a:extLst>
              <a:ext uri="{FF2B5EF4-FFF2-40B4-BE49-F238E27FC236}">
                <a16:creationId xmlns:a16="http://schemas.microsoft.com/office/drawing/2014/main" id="{179CACD1-9A19-2079-174B-84DE003FB1AD}"/>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90000"/>
              </a:lnSpc>
              <a:spcBef>
                <a:spcPts val="1000"/>
              </a:spcBef>
              <a:buFont typeface="Arial" panose="020B0604020202020204" pitchFamily="34" charset="0"/>
              <a:buChar char="•"/>
            </a:pPr>
            <a:r>
              <a:rPr lang="en-IN" altLang="en-US" sz="2400" b="1">
                <a:solidFill>
                  <a:srgbClr val="FF0000"/>
                </a:solidFill>
              </a:rPr>
              <a:t>B+ Tree as Index </a:t>
            </a:r>
          </a:p>
          <a:p>
            <a:pPr>
              <a:lnSpc>
                <a:spcPct val="90000"/>
              </a:lnSpc>
              <a:spcBef>
                <a:spcPts val="1000"/>
              </a:spcBef>
              <a:buFont typeface="Arial" panose="020B0604020202020204" pitchFamily="34" charset="0"/>
              <a:buChar char="•"/>
            </a:pPr>
            <a:r>
              <a:rPr lang="en-IN" altLang="en-US" sz="2400"/>
              <a:t>The B+ tree is a balanced binary search tree. It follows a multi-level index format.</a:t>
            </a:r>
          </a:p>
          <a:p>
            <a:pPr>
              <a:lnSpc>
                <a:spcPct val="90000"/>
              </a:lnSpc>
              <a:spcBef>
                <a:spcPts val="1000"/>
              </a:spcBef>
              <a:buFont typeface="Arial" panose="020B0604020202020204" pitchFamily="34" charset="0"/>
              <a:buChar char="•"/>
            </a:pPr>
            <a:r>
              <a:rPr lang="en-IN" altLang="en-US" sz="2400"/>
              <a:t>In the B+ tree, leaf nodes denote actual data pointers. B+ tree ensures that all leaf nodes remain at the same height.</a:t>
            </a:r>
          </a:p>
          <a:p>
            <a:pPr>
              <a:lnSpc>
                <a:spcPct val="90000"/>
              </a:lnSpc>
              <a:spcBef>
                <a:spcPts val="1000"/>
              </a:spcBef>
              <a:buFont typeface="Arial" panose="020B0604020202020204" pitchFamily="34" charset="0"/>
              <a:buChar char="•"/>
            </a:pPr>
            <a:r>
              <a:rPr lang="en-IN" altLang="en-US" sz="2400"/>
              <a:t>In the B+ tree, the leaf nodes are linked using a link list. Therefore, a B+ tree can support random access as well as sequential access.</a:t>
            </a:r>
          </a:p>
          <a:p>
            <a:pPr>
              <a:lnSpc>
                <a:spcPct val="90000"/>
              </a:lnSpc>
              <a:spcBef>
                <a:spcPts val="1000"/>
              </a:spcBef>
              <a:buFont typeface="Arial" panose="020B0604020202020204" pitchFamily="34" charset="0"/>
              <a:buChar char="•"/>
            </a:pPr>
            <a:r>
              <a:rPr lang="en-IN" altLang="en-US" sz="2400" b="1"/>
              <a:t>Structure of B+ Tree</a:t>
            </a:r>
          </a:p>
          <a:p>
            <a:pPr>
              <a:lnSpc>
                <a:spcPct val="90000"/>
              </a:lnSpc>
              <a:spcBef>
                <a:spcPts val="1000"/>
              </a:spcBef>
              <a:buFont typeface="Arial" panose="020B0604020202020204" pitchFamily="34" charset="0"/>
              <a:buChar char="•"/>
            </a:pPr>
            <a:endParaRPr lang="en-IN" altLang="en-US" sz="2200">
              <a:solidFill>
                <a:srgbClr val="FF0000"/>
              </a:solidFill>
            </a:endParaRPr>
          </a:p>
        </p:txBody>
      </p:sp>
      <p:pic>
        <p:nvPicPr>
          <p:cNvPr id="24583" name="Picture 3" descr="E:\Jain_2022\Jain_2022\T2\DS\Study Material\Jain_Temp\M5\100.png">
            <a:extLst>
              <a:ext uri="{FF2B5EF4-FFF2-40B4-BE49-F238E27FC236}">
                <a16:creationId xmlns:a16="http://schemas.microsoft.com/office/drawing/2014/main" id="{E283EA79-699D-227F-80A9-6CDF61774A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4318000"/>
            <a:ext cx="5943600" cy="148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1">
            <a:extLst>
              <a:ext uri="{FF2B5EF4-FFF2-40B4-BE49-F238E27FC236}">
                <a16:creationId xmlns:a16="http://schemas.microsoft.com/office/drawing/2014/main" id="{FCABDDEF-E4D5-EDA8-D273-733EFB4A550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3" name="Rectangle 6">
            <a:extLst>
              <a:ext uri="{FF2B5EF4-FFF2-40B4-BE49-F238E27FC236}">
                <a16:creationId xmlns:a16="http://schemas.microsoft.com/office/drawing/2014/main" id="{F7BFB211-F5D7-20F5-B56E-F89BE6AC3AE5}"/>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en-US" altLang="en-US"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473250B0-A51F-7660-0D6A-48D5EAFAA9B1}"/>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25605" name="Title 1">
            <a:extLst>
              <a:ext uri="{FF2B5EF4-FFF2-40B4-BE49-F238E27FC236}">
                <a16:creationId xmlns:a16="http://schemas.microsoft.com/office/drawing/2014/main" id="{4DAB2AE8-F479-FD6D-BDF0-5909DC175F54}"/>
              </a:ext>
            </a:extLst>
          </p:cNvPr>
          <p:cNvSpPr txBox="1">
            <a:spLocks/>
          </p:cNvSpPr>
          <p:nvPr/>
        </p:nvSpPr>
        <p:spPr bwMode="auto">
          <a:xfrm>
            <a:off x="457200" y="27463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IN" altLang="en-US" sz="2800"/>
              <a:t>File System</a:t>
            </a:r>
            <a:endParaRPr lang="en-US" altLang="en-US" sz="2800"/>
          </a:p>
        </p:txBody>
      </p:sp>
      <p:sp>
        <p:nvSpPr>
          <p:cNvPr id="25606" name="Content Placeholder 2">
            <a:extLst>
              <a:ext uri="{FF2B5EF4-FFF2-40B4-BE49-F238E27FC236}">
                <a16:creationId xmlns:a16="http://schemas.microsoft.com/office/drawing/2014/main" id="{E17A2576-94B9-6654-2CCB-9B15F13EA097}"/>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90000"/>
              </a:lnSpc>
              <a:spcBef>
                <a:spcPts val="1000"/>
              </a:spcBef>
              <a:buFont typeface="Arial" panose="020B0604020202020204" pitchFamily="34" charset="0"/>
              <a:buChar char="•"/>
            </a:pPr>
            <a:r>
              <a:rPr lang="en-IN" altLang="en-US" sz="2400"/>
              <a:t>In the B+ tree, every leaf node is at equal distance from the root node. </a:t>
            </a:r>
          </a:p>
          <a:p>
            <a:pPr>
              <a:lnSpc>
                <a:spcPct val="90000"/>
              </a:lnSpc>
              <a:spcBef>
                <a:spcPts val="1000"/>
              </a:spcBef>
              <a:buFont typeface="Arial" panose="020B0604020202020204" pitchFamily="34" charset="0"/>
              <a:buChar char="•"/>
            </a:pPr>
            <a:r>
              <a:rPr lang="en-IN" altLang="en-US" sz="2400"/>
              <a:t>The B+ tree is of the order n where n is fixed for every B+ tree.</a:t>
            </a:r>
          </a:p>
          <a:p>
            <a:pPr>
              <a:lnSpc>
                <a:spcPct val="90000"/>
              </a:lnSpc>
              <a:spcBef>
                <a:spcPts val="1000"/>
              </a:spcBef>
              <a:buFont typeface="Arial" panose="020B0604020202020204" pitchFamily="34" charset="0"/>
              <a:buChar char="•"/>
            </a:pPr>
            <a:r>
              <a:rPr lang="en-IN" altLang="en-US" sz="2400"/>
              <a:t>It contains an internal node and leaf node.</a:t>
            </a:r>
          </a:p>
          <a:p>
            <a:pPr>
              <a:lnSpc>
                <a:spcPct val="90000"/>
              </a:lnSpc>
              <a:spcBef>
                <a:spcPts val="1000"/>
              </a:spcBef>
              <a:buFont typeface="Arial" panose="020B0604020202020204" pitchFamily="34" charset="0"/>
              <a:buChar char="•"/>
            </a:pPr>
            <a:r>
              <a:rPr lang="en-IN" altLang="en-US" sz="2400" b="1">
                <a:solidFill>
                  <a:srgbClr val="FF0000"/>
                </a:solidFill>
              </a:rPr>
              <a:t>Internal node</a:t>
            </a:r>
          </a:p>
          <a:p>
            <a:pPr>
              <a:lnSpc>
                <a:spcPct val="90000"/>
              </a:lnSpc>
              <a:spcBef>
                <a:spcPts val="1000"/>
              </a:spcBef>
              <a:buFont typeface="Arial" panose="020B0604020202020204" pitchFamily="34" charset="0"/>
              <a:buChar char="•"/>
            </a:pPr>
            <a:r>
              <a:rPr lang="en-IN" altLang="en-US" sz="2400"/>
              <a:t>An internal node of the B+ tree can contain at least n/2 record pointers except the root node.</a:t>
            </a:r>
          </a:p>
          <a:p>
            <a:pPr>
              <a:lnSpc>
                <a:spcPct val="90000"/>
              </a:lnSpc>
              <a:spcBef>
                <a:spcPts val="1000"/>
              </a:spcBef>
              <a:buFont typeface="Arial" panose="020B0604020202020204" pitchFamily="34" charset="0"/>
              <a:buChar char="•"/>
            </a:pPr>
            <a:r>
              <a:rPr lang="en-IN" altLang="en-US" sz="2400"/>
              <a:t>At most, an internal node of the tree contains n pointers.</a:t>
            </a:r>
          </a:p>
          <a:p>
            <a:pPr>
              <a:lnSpc>
                <a:spcPct val="90000"/>
              </a:lnSpc>
              <a:spcBef>
                <a:spcPts val="1000"/>
              </a:spcBef>
              <a:buFont typeface="Arial" panose="020B0604020202020204" pitchFamily="34" charset="0"/>
              <a:buChar char="•"/>
            </a:pPr>
            <a:r>
              <a:rPr lang="en-IN" altLang="en-US" sz="2400" b="1">
                <a:solidFill>
                  <a:srgbClr val="FF0000"/>
                </a:solidFill>
              </a:rPr>
              <a:t>Leaf node</a:t>
            </a:r>
          </a:p>
          <a:p>
            <a:pPr>
              <a:lnSpc>
                <a:spcPct val="90000"/>
              </a:lnSpc>
              <a:spcBef>
                <a:spcPts val="1000"/>
              </a:spcBef>
              <a:buFont typeface="Arial" panose="020B0604020202020204" pitchFamily="34" charset="0"/>
              <a:buChar char="•"/>
            </a:pPr>
            <a:r>
              <a:rPr lang="en-IN" altLang="en-US" sz="2400"/>
              <a:t>The leaf node of the B+ tree can contain at least n/2 record pointers and n/2 key values.</a:t>
            </a:r>
          </a:p>
          <a:p>
            <a:pPr>
              <a:lnSpc>
                <a:spcPct val="90000"/>
              </a:lnSpc>
              <a:spcBef>
                <a:spcPts val="1000"/>
              </a:spcBef>
              <a:buFont typeface="Arial" panose="020B0604020202020204" pitchFamily="34" charset="0"/>
              <a:buChar char="•"/>
            </a:pPr>
            <a:r>
              <a:rPr lang="en-IN" altLang="en-US" sz="2400"/>
              <a:t>At most, a leaf node contains n record pointer and n key values.</a:t>
            </a:r>
          </a:p>
          <a:p>
            <a:pPr>
              <a:lnSpc>
                <a:spcPct val="90000"/>
              </a:lnSpc>
              <a:spcBef>
                <a:spcPts val="1000"/>
              </a:spcBef>
              <a:buFont typeface="Arial" panose="020B0604020202020204" pitchFamily="34" charset="0"/>
              <a:buChar char="•"/>
            </a:pPr>
            <a:endParaRPr lang="en-IN" altLang="en-US" sz="2400"/>
          </a:p>
          <a:p>
            <a:pPr>
              <a:lnSpc>
                <a:spcPct val="90000"/>
              </a:lnSpc>
              <a:spcBef>
                <a:spcPts val="1000"/>
              </a:spcBef>
              <a:buFont typeface="Arial" panose="020B0604020202020204" pitchFamily="34" charset="0"/>
              <a:buChar char="•"/>
            </a:pPr>
            <a:endParaRPr lang="en-IN" altLang="en-US" sz="2200">
              <a:solidFill>
                <a:srgbClr val="FF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1">
            <a:extLst>
              <a:ext uri="{FF2B5EF4-FFF2-40B4-BE49-F238E27FC236}">
                <a16:creationId xmlns:a16="http://schemas.microsoft.com/office/drawing/2014/main" id="{B402276A-656C-2C0E-9E75-A975F2E22F6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7" name="Rectangle 6">
            <a:extLst>
              <a:ext uri="{FF2B5EF4-FFF2-40B4-BE49-F238E27FC236}">
                <a16:creationId xmlns:a16="http://schemas.microsoft.com/office/drawing/2014/main" id="{0D8DD435-8855-C1B8-4E87-15B3E7A37443}"/>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en-US" altLang="en-US"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E2E47BF1-0DA0-1745-90B6-1ACC3FF2E757}"/>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26629" name="Title 1">
            <a:extLst>
              <a:ext uri="{FF2B5EF4-FFF2-40B4-BE49-F238E27FC236}">
                <a16:creationId xmlns:a16="http://schemas.microsoft.com/office/drawing/2014/main" id="{7487FBB0-A94A-6788-D99C-BE03CA9E6DDB}"/>
              </a:ext>
            </a:extLst>
          </p:cNvPr>
          <p:cNvSpPr txBox="1">
            <a:spLocks/>
          </p:cNvSpPr>
          <p:nvPr/>
        </p:nvSpPr>
        <p:spPr bwMode="auto">
          <a:xfrm>
            <a:off x="457200" y="27463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IN" altLang="en-US" sz="2800"/>
              <a:t>File System</a:t>
            </a:r>
            <a:endParaRPr lang="en-US" altLang="en-US" sz="2800"/>
          </a:p>
        </p:txBody>
      </p:sp>
      <p:sp>
        <p:nvSpPr>
          <p:cNvPr id="26630" name="Content Placeholder 2">
            <a:extLst>
              <a:ext uri="{FF2B5EF4-FFF2-40B4-BE49-F238E27FC236}">
                <a16:creationId xmlns:a16="http://schemas.microsoft.com/office/drawing/2014/main" id="{9FAD873D-F740-9C20-0911-02ECF7D8D826}"/>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90000"/>
              </a:lnSpc>
              <a:spcBef>
                <a:spcPts val="1000"/>
              </a:spcBef>
              <a:buFont typeface="Arial" panose="020B0604020202020204" pitchFamily="34" charset="0"/>
              <a:buChar char="•"/>
            </a:pPr>
            <a:r>
              <a:rPr lang="en-IN" altLang="en-US" sz="2400"/>
              <a:t>Every leaf node of the B+ tree contains one block pointer P to point to next leaf node.</a:t>
            </a:r>
          </a:p>
          <a:p>
            <a:pPr>
              <a:lnSpc>
                <a:spcPct val="90000"/>
              </a:lnSpc>
              <a:spcBef>
                <a:spcPts val="1000"/>
              </a:spcBef>
              <a:buFont typeface="Arial" panose="020B0604020202020204" pitchFamily="34" charset="0"/>
              <a:buChar char="•"/>
            </a:pPr>
            <a:r>
              <a:rPr lang="en-IN" altLang="en-US" sz="2400" b="1">
                <a:solidFill>
                  <a:srgbClr val="FF0000"/>
                </a:solidFill>
              </a:rPr>
              <a:t>Searching a record in B+ Tree</a:t>
            </a:r>
          </a:p>
          <a:p>
            <a:pPr>
              <a:lnSpc>
                <a:spcPct val="90000"/>
              </a:lnSpc>
              <a:spcBef>
                <a:spcPts val="1000"/>
              </a:spcBef>
              <a:buFont typeface="Arial" panose="020B0604020202020204" pitchFamily="34" charset="0"/>
              <a:buChar char="•"/>
            </a:pPr>
            <a:r>
              <a:rPr lang="en-IN" altLang="en-US" sz="2400"/>
              <a:t>Suppose we have to search 55 in the below B+ tree structure.</a:t>
            </a:r>
          </a:p>
          <a:p>
            <a:pPr>
              <a:lnSpc>
                <a:spcPct val="90000"/>
              </a:lnSpc>
              <a:spcBef>
                <a:spcPts val="1000"/>
              </a:spcBef>
              <a:buFont typeface="Arial" panose="020B0604020202020204" pitchFamily="34" charset="0"/>
              <a:buChar char="•"/>
            </a:pPr>
            <a:r>
              <a:rPr lang="en-IN" altLang="en-US" sz="2400"/>
              <a:t>First, we will fetch for the intermediary node which will direct to the leaf node that can contain a record for 55.</a:t>
            </a:r>
          </a:p>
          <a:p>
            <a:pPr>
              <a:lnSpc>
                <a:spcPct val="90000"/>
              </a:lnSpc>
              <a:spcBef>
                <a:spcPts val="1000"/>
              </a:spcBef>
              <a:buFont typeface="Arial" panose="020B0604020202020204" pitchFamily="34" charset="0"/>
              <a:buChar char="•"/>
            </a:pPr>
            <a:endParaRPr lang="en-IN" altLang="en-US" sz="2400"/>
          </a:p>
          <a:p>
            <a:pPr>
              <a:lnSpc>
                <a:spcPct val="90000"/>
              </a:lnSpc>
              <a:spcBef>
                <a:spcPts val="1000"/>
              </a:spcBef>
              <a:buFont typeface="Arial" panose="020B0604020202020204" pitchFamily="34" charset="0"/>
              <a:buChar char="•"/>
            </a:pPr>
            <a:endParaRPr lang="en-IN" altLang="en-US" sz="2400"/>
          </a:p>
          <a:p>
            <a:pPr>
              <a:lnSpc>
                <a:spcPct val="90000"/>
              </a:lnSpc>
              <a:spcBef>
                <a:spcPts val="1000"/>
              </a:spcBef>
              <a:buFont typeface="Arial" panose="020B0604020202020204" pitchFamily="34" charset="0"/>
              <a:buChar char="•"/>
            </a:pPr>
            <a:endParaRPr lang="en-IN" altLang="en-US" sz="2400"/>
          </a:p>
          <a:p>
            <a:pPr>
              <a:lnSpc>
                <a:spcPct val="90000"/>
              </a:lnSpc>
              <a:spcBef>
                <a:spcPts val="1000"/>
              </a:spcBef>
              <a:buFont typeface="Arial" panose="020B0604020202020204" pitchFamily="34" charset="0"/>
              <a:buChar char="•"/>
            </a:pPr>
            <a:r>
              <a:rPr lang="en-IN" altLang="en-US" sz="2400"/>
              <a:t>So, in the intermediary node, we will find a branch between 50 and 75 nodes.</a:t>
            </a:r>
          </a:p>
          <a:p>
            <a:pPr>
              <a:lnSpc>
                <a:spcPct val="90000"/>
              </a:lnSpc>
              <a:spcBef>
                <a:spcPts val="1000"/>
              </a:spcBef>
              <a:buFont typeface="Arial" panose="020B0604020202020204" pitchFamily="34" charset="0"/>
              <a:buChar char="•"/>
            </a:pPr>
            <a:r>
              <a:rPr lang="en-IN" altLang="en-US" sz="2400"/>
              <a:t>Then at the end, we will be redirected to the third leaf node. Here DBMS will perform a sequential search to find 55.</a:t>
            </a:r>
          </a:p>
          <a:p>
            <a:pPr>
              <a:lnSpc>
                <a:spcPct val="90000"/>
              </a:lnSpc>
              <a:spcBef>
                <a:spcPts val="1000"/>
              </a:spcBef>
              <a:buFont typeface="Arial" panose="020B0604020202020204" pitchFamily="34" charset="0"/>
              <a:buChar char="•"/>
            </a:pPr>
            <a:endParaRPr lang="en-IN" altLang="en-US" sz="2200">
              <a:solidFill>
                <a:srgbClr val="FF0000"/>
              </a:solidFill>
            </a:endParaRPr>
          </a:p>
        </p:txBody>
      </p:sp>
      <p:pic>
        <p:nvPicPr>
          <p:cNvPr id="26631" name="Picture 2" descr="E:\Jain_2022\Jain_2022\T2\DS\Study Material\Jain_Temp\M5\IMG\1001.png">
            <a:extLst>
              <a:ext uri="{FF2B5EF4-FFF2-40B4-BE49-F238E27FC236}">
                <a16:creationId xmlns:a16="http://schemas.microsoft.com/office/drawing/2014/main" id="{7541C19B-C990-A08C-311D-9A1398E59F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3449638"/>
            <a:ext cx="594360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1">
            <a:extLst>
              <a:ext uri="{FF2B5EF4-FFF2-40B4-BE49-F238E27FC236}">
                <a16:creationId xmlns:a16="http://schemas.microsoft.com/office/drawing/2014/main" id="{1B4BEF98-BF17-E020-277A-ADC2D204F5A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1" name="Rectangle 6">
            <a:extLst>
              <a:ext uri="{FF2B5EF4-FFF2-40B4-BE49-F238E27FC236}">
                <a16:creationId xmlns:a16="http://schemas.microsoft.com/office/drawing/2014/main" id="{0FB6A01E-4163-71A2-61F9-9BB12F70E4F4}"/>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en-US" altLang="en-US"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965630D2-1C50-C65B-A12A-9035EA3942EB}"/>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27653" name="Title 1">
            <a:extLst>
              <a:ext uri="{FF2B5EF4-FFF2-40B4-BE49-F238E27FC236}">
                <a16:creationId xmlns:a16="http://schemas.microsoft.com/office/drawing/2014/main" id="{08226E4E-07D9-294D-D174-967E4468D95A}"/>
              </a:ext>
            </a:extLst>
          </p:cNvPr>
          <p:cNvSpPr txBox="1">
            <a:spLocks/>
          </p:cNvSpPr>
          <p:nvPr/>
        </p:nvSpPr>
        <p:spPr bwMode="auto">
          <a:xfrm>
            <a:off x="457200" y="27463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IN" altLang="en-US" sz="2800"/>
              <a:t>File System</a:t>
            </a:r>
            <a:endParaRPr lang="en-US" altLang="en-US" sz="2800"/>
          </a:p>
        </p:txBody>
      </p:sp>
      <p:sp>
        <p:nvSpPr>
          <p:cNvPr id="27654" name="Content Placeholder 2">
            <a:extLst>
              <a:ext uri="{FF2B5EF4-FFF2-40B4-BE49-F238E27FC236}">
                <a16:creationId xmlns:a16="http://schemas.microsoft.com/office/drawing/2014/main" id="{85605F3E-15E7-FFC3-802D-B9F1E286232B}"/>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90000"/>
              </a:lnSpc>
              <a:spcBef>
                <a:spcPts val="1000"/>
              </a:spcBef>
              <a:buFont typeface="Arial" panose="020B0604020202020204" pitchFamily="34" charset="0"/>
              <a:buChar char="•"/>
            </a:pPr>
            <a:r>
              <a:rPr lang="en-IN" altLang="en-US" sz="2400" b="1">
                <a:solidFill>
                  <a:srgbClr val="FF0000"/>
                </a:solidFill>
              </a:rPr>
              <a:t>B+ Tree Insertion</a:t>
            </a:r>
          </a:p>
          <a:p>
            <a:pPr>
              <a:lnSpc>
                <a:spcPct val="90000"/>
              </a:lnSpc>
              <a:spcBef>
                <a:spcPts val="1000"/>
              </a:spcBef>
              <a:buFont typeface="Arial" panose="020B0604020202020204" pitchFamily="34" charset="0"/>
              <a:buChar char="•"/>
            </a:pPr>
            <a:r>
              <a:rPr lang="en-IN" altLang="en-US" sz="2400"/>
              <a:t>Suppose we want to insert a record 60 in the below structure. </a:t>
            </a:r>
          </a:p>
          <a:p>
            <a:pPr>
              <a:lnSpc>
                <a:spcPct val="90000"/>
              </a:lnSpc>
              <a:spcBef>
                <a:spcPts val="1000"/>
              </a:spcBef>
              <a:buFont typeface="Arial" panose="020B0604020202020204" pitchFamily="34" charset="0"/>
              <a:buChar char="•"/>
            </a:pPr>
            <a:endParaRPr lang="en-IN" altLang="en-US" sz="2400"/>
          </a:p>
          <a:p>
            <a:pPr>
              <a:lnSpc>
                <a:spcPct val="90000"/>
              </a:lnSpc>
              <a:spcBef>
                <a:spcPts val="1000"/>
              </a:spcBef>
              <a:buFont typeface="Arial" panose="020B0604020202020204" pitchFamily="34" charset="0"/>
              <a:buChar char="•"/>
            </a:pPr>
            <a:endParaRPr lang="en-IN" altLang="en-US" sz="2400"/>
          </a:p>
          <a:p>
            <a:pPr>
              <a:lnSpc>
                <a:spcPct val="90000"/>
              </a:lnSpc>
              <a:spcBef>
                <a:spcPts val="1000"/>
              </a:spcBef>
              <a:buFont typeface="Arial" panose="020B0604020202020204" pitchFamily="34" charset="0"/>
              <a:buChar char="•"/>
            </a:pPr>
            <a:endParaRPr lang="en-IN" altLang="en-US" sz="2400"/>
          </a:p>
          <a:p>
            <a:pPr>
              <a:lnSpc>
                <a:spcPct val="90000"/>
              </a:lnSpc>
              <a:spcBef>
                <a:spcPts val="1000"/>
              </a:spcBef>
              <a:buFont typeface="Arial" panose="020B0604020202020204" pitchFamily="34" charset="0"/>
              <a:buChar char="•"/>
            </a:pPr>
            <a:endParaRPr lang="en-IN" altLang="en-US" sz="2400"/>
          </a:p>
          <a:p>
            <a:pPr>
              <a:lnSpc>
                <a:spcPct val="90000"/>
              </a:lnSpc>
              <a:spcBef>
                <a:spcPts val="1000"/>
              </a:spcBef>
              <a:buFont typeface="Arial" panose="020B0604020202020204" pitchFamily="34" charset="0"/>
              <a:buChar char="•"/>
            </a:pPr>
            <a:r>
              <a:rPr lang="en-IN" altLang="en-US" sz="2400"/>
              <a:t> It will go to the 3rd leaf node after 55.</a:t>
            </a:r>
          </a:p>
          <a:p>
            <a:pPr>
              <a:lnSpc>
                <a:spcPct val="90000"/>
              </a:lnSpc>
              <a:spcBef>
                <a:spcPts val="1000"/>
              </a:spcBef>
              <a:buFont typeface="Arial" panose="020B0604020202020204" pitchFamily="34" charset="0"/>
              <a:buChar char="•"/>
            </a:pPr>
            <a:r>
              <a:rPr lang="en-IN" altLang="en-US" sz="2400"/>
              <a:t>It is a balanced tree, and a leaf node of this tree is already full, so we cannot insert 60 there.</a:t>
            </a:r>
          </a:p>
          <a:p>
            <a:pPr>
              <a:lnSpc>
                <a:spcPct val="90000"/>
              </a:lnSpc>
              <a:spcBef>
                <a:spcPts val="1000"/>
              </a:spcBef>
              <a:buFont typeface="Arial" panose="020B0604020202020204" pitchFamily="34" charset="0"/>
              <a:buChar char="•"/>
            </a:pPr>
            <a:r>
              <a:rPr lang="en-IN" altLang="en-US" sz="2400"/>
              <a:t>In this case, we have to split the leaf node, so that it can be inserted into tree without affecting the fill factor, balance and order.</a:t>
            </a:r>
          </a:p>
          <a:p>
            <a:pPr>
              <a:lnSpc>
                <a:spcPct val="90000"/>
              </a:lnSpc>
              <a:spcBef>
                <a:spcPts val="1000"/>
              </a:spcBef>
              <a:buFont typeface="Arial" panose="020B0604020202020204" pitchFamily="34" charset="0"/>
              <a:buChar char="•"/>
            </a:pPr>
            <a:r>
              <a:rPr lang="en-IN" altLang="en-US" sz="2400"/>
              <a:t>The 3</a:t>
            </a:r>
            <a:r>
              <a:rPr lang="en-IN" altLang="en-US" sz="2400" baseline="30000"/>
              <a:t>rd</a:t>
            </a:r>
            <a:r>
              <a:rPr lang="en-IN" altLang="en-US" sz="2400"/>
              <a:t> leaf node has the values (50, 55, 60, 65, 70) and its current root node is 50.</a:t>
            </a:r>
          </a:p>
          <a:p>
            <a:pPr>
              <a:lnSpc>
                <a:spcPct val="90000"/>
              </a:lnSpc>
              <a:spcBef>
                <a:spcPts val="1000"/>
              </a:spcBef>
              <a:buFont typeface="Arial" panose="020B0604020202020204" pitchFamily="34" charset="0"/>
              <a:buChar char="•"/>
            </a:pPr>
            <a:endParaRPr lang="en-IN" altLang="en-US" sz="2200">
              <a:solidFill>
                <a:srgbClr val="FF0000"/>
              </a:solidFill>
            </a:endParaRPr>
          </a:p>
        </p:txBody>
      </p:sp>
      <p:pic>
        <p:nvPicPr>
          <p:cNvPr id="27655" name="Picture 2" descr="E:\Jain_2022\Jain_2022\T2\DS\Study Material\Jain_Temp\M5\IMG\102.png">
            <a:extLst>
              <a:ext uri="{FF2B5EF4-FFF2-40B4-BE49-F238E27FC236}">
                <a16:creationId xmlns:a16="http://schemas.microsoft.com/office/drawing/2014/main" id="{D47F035D-D2CB-F8F1-F56C-A05C106EE5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1868488"/>
            <a:ext cx="59436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1">
            <a:extLst>
              <a:ext uri="{FF2B5EF4-FFF2-40B4-BE49-F238E27FC236}">
                <a16:creationId xmlns:a16="http://schemas.microsoft.com/office/drawing/2014/main" id="{3306188A-0F22-6904-2224-D1663491444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5" name="Rectangle 6">
            <a:extLst>
              <a:ext uri="{FF2B5EF4-FFF2-40B4-BE49-F238E27FC236}">
                <a16:creationId xmlns:a16="http://schemas.microsoft.com/office/drawing/2014/main" id="{277E8D25-5922-F932-78C1-7BA036F6DE48}"/>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en-US" altLang="en-US"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2C67579B-1D9F-69D1-7F70-F19171C8732C}"/>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28677" name="Title 1">
            <a:extLst>
              <a:ext uri="{FF2B5EF4-FFF2-40B4-BE49-F238E27FC236}">
                <a16:creationId xmlns:a16="http://schemas.microsoft.com/office/drawing/2014/main" id="{F2F6CD84-CF83-16BE-BF4D-620B92B2A16D}"/>
              </a:ext>
            </a:extLst>
          </p:cNvPr>
          <p:cNvSpPr txBox="1">
            <a:spLocks/>
          </p:cNvSpPr>
          <p:nvPr/>
        </p:nvSpPr>
        <p:spPr bwMode="auto">
          <a:xfrm>
            <a:off x="457200" y="27463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IN" altLang="en-US" sz="2800"/>
              <a:t>File System</a:t>
            </a:r>
            <a:endParaRPr lang="en-US" altLang="en-US" sz="2800"/>
          </a:p>
        </p:txBody>
      </p:sp>
      <p:sp>
        <p:nvSpPr>
          <p:cNvPr id="28678" name="Content Placeholder 2">
            <a:extLst>
              <a:ext uri="{FF2B5EF4-FFF2-40B4-BE49-F238E27FC236}">
                <a16:creationId xmlns:a16="http://schemas.microsoft.com/office/drawing/2014/main" id="{DCEB9763-E968-B89E-73B5-5E17F0D14A9D}"/>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90000"/>
              </a:lnSpc>
              <a:spcBef>
                <a:spcPts val="1000"/>
              </a:spcBef>
              <a:buFont typeface="Arial" panose="020B0604020202020204" pitchFamily="34" charset="0"/>
              <a:buChar char="•"/>
            </a:pPr>
            <a:r>
              <a:rPr lang="en-IN" altLang="en-US" sz="2400"/>
              <a:t>We will split the leaf node of the tree in the middle so that its balance is not altered. </a:t>
            </a:r>
          </a:p>
          <a:p>
            <a:pPr>
              <a:lnSpc>
                <a:spcPct val="90000"/>
              </a:lnSpc>
              <a:spcBef>
                <a:spcPts val="1000"/>
              </a:spcBef>
              <a:buFont typeface="Arial" panose="020B0604020202020204" pitchFamily="34" charset="0"/>
              <a:buChar char="•"/>
            </a:pPr>
            <a:r>
              <a:rPr lang="en-IN" altLang="en-US" sz="2400"/>
              <a:t>So we can group (50, 55) and (60, 65, 70) into 2 leaf nodes.</a:t>
            </a:r>
          </a:p>
          <a:p>
            <a:pPr>
              <a:lnSpc>
                <a:spcPct val="90000"/>
              </a:lnSpc>
              <a:spcBef>
                <a:spcPts val="1000"/>
              </a:spcBef>
              <a:buFont typeface="Arial" panose="020B0604020202020204" pitchFamily="34" charset="0"/>
              <a:buChar char="•"/>
            </a:pPr>
            <a:r>
              <a:rPr lang="en-IN" altLang="en-US" sz="2400"/>
              <a:t>If these two has to be leaf nodes, the intermediate node cannot branch from 50. </a:t>
            </a:r>
          </a:p>
          <a:p>
            <a:pPr>
              <a:lnSpc>
                <a:spcPct val="90000"/>
              </a:lnSpc>
              <a:spcBef>
                <a:spcPts val="1000"/>
              </a:spcBef>
              <a:buFont typeface="Arial" panose="020B0604020202020204" pitchFamily="34" charset="0"/>
              <a:buChar char="•"/>
            </a:pPr>
            <a:r>
              <a:rPr lang="en-IN" altLang="en-US" sz="2400"/>
              <a:t>It should have 60 added to it, and then we can have pointers to a new leaf node.</a:t>
            </a:r>
          </a:p>
          <a:p>
            <a:pPr>
              <a:lnSpc>
                <a:spcPct val="90000"/>
              </a:lnSpc>
              <a:spcBef>
                <a:spcPts val="1000"/>
              </a:spcBef>
              <a:buFont typeface="Arial" panose="020B0604020202020204" pitchFamily="34" charset="0"/>
              <a:buChar char="•"/>
            </a:pPr>
            <a:r>
              <a:rPr lang="en-IN" altLang="en-US" sz="2400"/>
              <a:t>This is how we can insert an entry when there is overflow.</a:t>
            </a:r>
          </a:p>
          <a:p>
            <a:pPr>
              <a:lnSpc>
                <a:spcPct val="90000"/>
              </a:lnSpc>
              <a:spcBef>
                <a:spcPts val="1000"/>
              </a:spcBef>
              <a:buFont typeface="Arial" panose="020B0604020202020204" pitchFamily="34" charset="0"/>
              <a:buChar char="•"/>
            </a:pPr>
            <a:endParaRPr lang="en-IN" altLang="en-US" sz="2200">
              <a:solidFill>
                <a:srgbClr val="FF0000"/>
              </a:solidFill>
            </a:endParaRPr>
          </a:p>
        </p:txBody>
      </p:sp>
      <p:pic>
        <p:nvPicPr>
          <p:cNvPr id="28679" name="Picture 2" descr="E:\Jain_2022\Jain_2022\T2\DS\Study Material\Jain_Temp\M5\IMG\103.png">
            <a:extLst>
              <a:ext uri="{FF2B5EF4-FFF2-40B4-BE49-F238E27FC236}">
                <a16:creationId xmlns:a16="http://schemas.microsoft.com/office/drawing/2014/main" id="{3AE7A1B0-7B53-7BF2-19F7-2C6F09B422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2725" y="4176713"/>
            <a:ext cx="5943600" cy="178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1">
            <a:extLst>
              <a:ext uri="{FF2B5EF4-FFF2-40B4-BE49-F238E27FC236}">
                <a16:creationId xmlns:a16="http://schemas.microsoft.com/office/drawing/2014/main" id="{5FC07F4D-8C9F-8E67-E43D-5BE19E267D8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99" name="Rectangle 6">
            <a:extLst>
              <a:ext uri="{FF2B5EF4-FFF2-40B4-BE49-F238E27FC236}">
                <a16:creationId xmlns:a16="http://schemas.microsoft.com/office/drawing/2014/main" id="{994D7B7A-BD77-D655-FC5B-6135F55299A3}"/>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en-US" altLang="en-US"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4B75FBB6-F8FA-3995-EA31-06990A2E6F52}"/>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29701" name="Title 1">
            <a:extLst>
              <a:ext uri="{FF2B5EF4-FFF2-40B4-BE49-F238E27FC236}">
                <a16:creationId xmlns:a16="http://schemas.microsoft.com/office/drawing/2014/main" id="{56E30051-1AE3-EC80-BBA6-FD8974D84C13}"/>
              </a:ext>
            </a:extLst>
          </p:cNvPr>
          <p:cNvSpPr txBox="1">
            <a:spLocks/>
          </p:cNvSpPr>
          <p:nvPr/>
        </p:nvSpPr>
        <p:spPr bwMode="auto">
          <a:xfrm>
            <a:off x="457200" y="27463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IN" altLang="en-US" sz="2800"/>
              <a:t>File System</a:t>
            </a:r>
            <a:endParaRPr lang="en-US" altLang="en-US" sz="2800"/>
          </a:p>
        </p:txBody>
      </p:sp>
      <p:sp>
        <p:nvSpPr>
          <p:cNvPr id="29702" name="Content Placeholder 2">
            <a:extLst>
              <a:ext uri="{FF2B5EF4-FFF2-40B4-BE49-F238E27FC236}">
                <a16:creationId xmlns:a16="http://schemas.microsoft.com/office/drawing/2014/main" id="{D830C922-48F8-5243-097E-D12DB3460CE9}"/>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90000"/>
              </a:lnSpc>
              <a:spcBef>
                <a:spcPts val="1000"/>
              </a:spcBef>
              <a:buFont typeface="Arial" panose="020B0604020202020204" pitchFamily="34" charset="0"/>
              <a:buChar char="•"/>
            </a:pPr>
            <a:r>
              <a:rPr lang="en-IN" altLang="en-US" sz="2400" b="1">
                <a:solidFill>
                  <a:srgbClr val="FF0000"/>
                </a:solidFill>
              </a:rPr>
              <a:t>MULTIKEY FILE ORGANISATION</a:t>
            </a:r>
          </a:p>
          <a:p>
            <a:pPr>
              <a:lnSpc>
                <a:spcPct val="90000"/>
              </a:lnSpc>
              <a:spcBef>
                <a:spcPts val="1000"/>
              </a:spcBef>
              <a:buFont typeface="Arial" panose="020B0604020202020204" pitchFamily="34" charset="0"/>
              <a:buChar char="•"/>
            </a:pPr>
            <a:r>
              <a:rPr lang="en-IN" altLang="en-US" sz="2400"/>
              <a:t>A family of file organisation schemes that allow records to be accessed by more than one key field.</a:t>
            </a:r>
          </a:p>
          <a:p>
            <a:pPr>
              <a:lnSpc>
                <a:spcPct val="90000"/>
              </a:lnSpc>
              <a:spcBef>
                <a:spcPts val="1000"/>
              </a:spcBef>
              <a:buFont typeface="Arial" panose="020B0604020202020204" pitchFamily="34" charset="0"/>
              <a:buChar char="•"/>
            </a:pPr>
            <a:r>
              <a:rPr lang="en-IN" altLang="en-US" sz="2400"/>
              <a:t>We have considered only single-key file organisation. </a:t>
            </a:r>
          </a:p>
          <a:p>
            <a:pPr>
              <a:lnSpc>
                <a:spcPct val="90000"/>
              </a:lnSpc>
              <a:spcBef>
                <a:spcPts val="1000"/>
              </a:spcBef>
              <a:buFont typeface="Arial" panose="020B0604020202020204" pitchFamily="34" charset="0"/>
              <a:buChar char="•"/>
            </a:pPr>
            <a:r>
              <a:rPr lang="en-IN" altLang="en-US" sz="2400"/>
              <a:t>Sequential, by a given key; direct access by a particular key; and indexed sequential giving both direct and sequential access by a single key. </a:t>
            </a:r>
          </a:p>
          <a:p>
            <a:pPr>
              <a:lnSpc>
                <a:spcPct val="90000"/>
              </a:lnSpc>
              <a:spcBef>
                <a:spcPts val="1000"/>
              </a:spcBef>
              <a:buFont typeface="Arial" panose="020B0604020202020204" pitchFamily="34" charset="0"/>
              <a:buChar char="•"/>
            </a:pPr>
            <a:r>
              <a:rPr lang="en-IN" altLang="en-US" sz="2400"/>
              <a:t>Those file organisation that enable a single data file to support multiple access paths, each by a different key.</a:t>
            </a:r>
          </a:p>
          <a:p>
            <a:pPr>
              <a:lnSpc>
                <a:spcPct val="90000"/>
              </a:lnSpc>
              <a:spcBef>
                <a:spcPts val="1000"/>
              </a:spcBef>
              <a:buFont typeface="Arial" panose="020B0604020202020204" pitchFamily="34" charset="0"/>
              <a:buChar char="•"/>
            </a:pPr>
            <a:r>
              <a:rPr lang="en-IN" altLang="en-US" sz="2400"/>
              <a:t>These file organisation techniques are at the heart of database implementation.</a:t>
            </a:r>
          </a:p>
          <a:p>
            <a:pPr>
              <a:lnSpc>
                <a:spcPct val="90000"/>
              </a:lnSpc>
              <a:spcBef>
                <a:spcPts val="1000"/>
              </a:spcBef>
              <a:buFont typeface="Arial" panose="020B0604020202020204" pitchFamily="34" charset="0"/>
              <a:buChar char="•"/>
            </a:pPr>
            <a:r>
              <a:rPr lang="en-IN" altLang="en-US" sz="2400"/>
              <a:t>The ability to search on many keys is enabled by building multiple index files (multikey file organisation) “on top of” the data file.</a:t>
            </a:r>
          </a:p>
          <a:p>
            <a:pPr>
              <a:lnSpc>
                <a:spcPct val="90000"/>
              </a:lnSpc>
              <a:spcBef>
                <a:spcPts val="1000"/>
              </a:spcBef>
              <a:buFont typeface="Arial" panose="020B0604020202020204" pitchFamily="34" charset="0"/>
              <a:buChar char="•"/>
            </a:pPr>
            <a:endParaRPr lang="en-IN" altLang="en-US" sz="220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1">
            <a:extLst>
              <a:ext uri="{FF2B5EF4-FFF2-40B4-BE49-F238E27FC236}">
                <a16:creationId xmlns:a16="http://schemas.microsoft.com/office/drawing/2014/main" id="{3FF8B7F4-E752-8C12-1019-4C6182B88B3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6">
            <a:extLst>
              <a:ext uri="{FF2B5EF4-FFF2-40B4-BE49-F238E27FC236}">
                <a16:creationId xmlns:a16="http://schemas.microsoft.com/office/drawing/2014/main" id="{F1397EBA-E337-7DF8-2608-8D6A6E31601F}"/>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en-US" altLang="en-US"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AB1F1DD0-E61D-3E71-5FF6-FBBC58E281DA}"/>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3077" name="Title 1">
            <a:extLst>
              <a:ext uri="{FF2B5EF4-FFF2-40B4-BE49-F238E27FC236}">
                <a16:creationId xmlns:a16="http://schemas.microsoft.com/office/drawing/2014/main" id="{10A3D859-1E0F-CCAA-2D7D-6D4664D1A80A}"/>
              </a:ext>
            </a:extLst>
          </p:cNvPr>
          <p:cNvSpPr txBox="1">
            <a:spLocks/>
          </p:cNvSpPr>
          <p:nvPr/>
        </p:nvSpPr>
        <p:spPr bwMode="auto">
          <a:xfrm>
            <a:off x="457200" y="27463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IN" altLang="en-US" sz="2800"/>
              <a:t>File System</a:t>
            </a:r>
            <a:endParaRPr lang="en-US" altLang="en-US" sz="2800"/>
          </a:p>
        </p:txBody>
      </p:sp>
      <p:sp>
        <p:nvSpPr>
          <p:cNvPr id="3078" name="Content Placeholder 2">
            <a:extLst>
              <a:ext uri="{FF2B5EF4-FFF2-40B4-BE49-F238E27FC236}">
                <a16:creationId xmlns:a16="http://schemas.microsoft.com/office/drawing/2014/main" id="{85E759A6-C516-2893-2CE3-55A9D924B5F3}"/>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90000"/>
              </a:lnSpc>
              <a:spcBef>
                <a:spcPts val="1000"/>
              </a:spcBef>
              <a:buFont typeface="Arial" panose="020B0604020202020204" pitchFamily="34" charset="0"/>
              <a:buChar char="•"/>
            </a:pPr>
            <a:r>
              <a:rPr lang="en-IN" altLang="en-US" sz="2200"/>
              <a:t>Computers can store information on various storage media such as, magnetic disks, magnetic tapes, optical disks.</a:t>
            </a:r>
          </a:p>
          <a:p>
            <a:pPr>
              <a:lnSpc>
                <a:spcPct val="90000"/>
              </a:lnSpc>
              <a:spcBef>
                <a:spcPts val="1000"/>
              </a:spcBef>
              <a:buFont typeface="Arial" panose="020B0604020202020204" pitchFamily="34" charset="0"/>
              <a:buChar char="•"/>
            </a:pPr>
            <a:r>
              <a:rPr lang="en-IN" altLang="en-US" sz="2200"/>
              <a:t>The physical storage is converted into a logical storage unit by operating system.</a:t>
            </a:r>
          </a:p>
          <a:p>
            <a:pPr>
              <a:lnSpc>
                <a:spcPct val="90000"/>
              </a:lnSpc>
              <a:spcBef>
                <a:spcPts val="1000"/>
              </a:spcBef>
              <a:buFont typeface="Arial" panose="020B0604020202020204" pitchFamily="34" charset="0"/>
              <a:buChar char="•"/>
            </a:pPr>
            <a:r>
              <a:rPr lang="en-IN" altLang="en-US" sz="2200"/>
              <a:t>The logical storage unit is called FILE. </a:t>
            </a:r>
          </a:p>
          <a:p>
            <a:pPr>
              <a:lnSpc>
                <a:spcPct val="90000"/>
              </a:lnSpc>
              <a:spcBef>
                <a:spcPts val="1000"/>
              </a:spcBef>
              <a:buFont typeface="Arial" panose="020B0604020202020204" pitchFamily="34" charset="0"/>
              <a:buChar char="•"/>
            </a:pPr>
            <a:r>
              <a:rPr lang="en-IN" altLang="en-US" sz="2200"/>
              <a:t>A file is a collection of similar records. </a:t>
            </a:r>
          </a:p>
          <a:p>
            <a:pPr>
              <a:lnSpc>
                <a:spcPct val="90000"/>
              </a:lnSpc>
              <a:spcBef>
                <a:spcPts val="1000"/>
              </a:spcBef>
              <a:buFont typeface="Arial" panose="020B0604020202020204" pitchFamily="34" charset="0"/>
              <a:buChar char="•"/>
            </a:pPr>
            <a:r>
              <a:rPr lang="en-IN" altLang="en-US" sz="2200"/>
              <a:t>A record is a collection of related fields that can be treated as a unit by some application program.</a:t>
            </a:r>
          </a:p>
          <a:p>
            <a:pPr>
              <a:lnSpc>
                <a:spcPct val="90000"/>
              </a:lnSpc>
              <a:spcBef>
                <a:spcPts val="1000"/>
              </a:spcBef>
              <a:buFont typeface="Arial" panose="020B0604020202020204" pitchFamily="34" charset="0"/>
              <a:buChar char="•"/>
            </a:pPr>
            <a:r>
              <a:rPr lang="en-IN" altLang="en-US" sz="2200"/>
              <a:t>A field is some basic element of data.</a:t>
            </a:r>
          </a:p>
          <a:p>
            <a:pPr>
              <a:lnSpc>
                <a:spcPct val="90000"/>
              </a:lnSpc>
              <a:spcBef>
                <a:spcPts val="1000"/>
              </a:spcBef>
              <a:buFont typeface="Arial" panose="020B0604020202020204" pitchFamily="34" charset="0"/>
              <a:buChar char="•"/>
            </a:pPr>
            <a:endParaRPr lang="en-IN" altLang="en-US" sz="2200"/>
          </a:p>
          <a:p>
            <a:pPr>
              <a:lnSpc>
                <a:spcPct val="90000"/>
              </a:lnSpc>
              <a:spcBef>
                <a:spcPts val="1000"/>
              </a:spcBef>
              <a:buFont typeface="Arial" panose="020B0604020202020204" pitchFamily="34" charset="0"/>
              <a:buChar char="•"/>
            </a:pPr>
            <a:endParaRPr lang="en-IN" altLang="en-US" sz="2200"/>
          </a:p>
          <a:p>
            <a:pPr>
              <a:lnSpc>
                <a:spcPct val="90000"/>
              </a:lnSpc>
              <a:spcBef>
                <a:spcPts val="1000"/>
              </a:spcBef>
              <a:buFont typeface="Arial" panose="020B0604020202020204" pitchFamily="34" charset="0"/>
              <a:buChar char="•"/>
            </a:pPr>
            <a:r>
              <a:rPr lang="en-IN" altLang="en-US" sz="2200"/>
              <a:t>Student name, Marks in sub1, sub2, Fail/Pass is fields. The collection of fields is called a RECORD.</a:t>
            </a:r>
          </a:p>
          <a:p>
            <a:pPr>
              <a:lnSpc>
                <a:spcPct val="90000"/>
              </a:lnSpc>
              <a:spcBef>
                <a:spcPts val="1000"/>
              </a:spcBef>
              <a:buFont typeface="Arial" panose="020B0604020202020204" pitchFamily="34" charset="0"/>
              <a:buChar char="•"/>
            </a:pPr>
            <a:r>
              <a:rPr lang="en-IN" altLang="en-US" sz="2200"/>
              <a:t>Collection of these records is called a data file.</a:t>
            </a:r>
          </a:p>
          <a:p>
            <a:pPr>
              <a:lnSpc>
                <a:spcPct val="90000"/>
              </a:lnSpc>
              <a:spcBef>
                <a:spcPts val="1000"/>
              </a:spcBef>
              <a:buFont typeface="Arial" panose="020B0604020202020204" pitchFamily="34" charset="0"/>
              <a:buChar char="•"/>
            </a:pPr>
            <a:endParaRPr lang="en-IN" altLang="en-US" sz="2200" b="1">
              <a:solidFill>
                <a:srgbClr val="C00000"/>
              </a:solidFill>
            </a:endParaRPr>
          </a:p>
        </p:txBody>
      </p:sp>
      <p:pic>
        <p:nvPicPr>
          <p:cNvPr id="3079" name="Picture 7" descr="E:\Jain_2022\Jain_2022\T2\DS\Study Material\Jain_Temp\M5\IMG\1.jpg">
            <a:extLst>
              <a:ext uri="{FF2B5EF4-FFF2-40B4-BE49-F238E27FC236}">
                <a16:creationId xmlns:a16="http://schemas.microsoft.com/office/drawing/2014/main" id="{BECAB66C-AFEF-5B7E-8C85-9F4DC219F6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4495800"/>
            <a:ext cx="6143625"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1">
            <a:extLst>
              <a:ext uri="{FF2B5EF4-FFF2-40B4-BE49-F238E27FC236}">
                <a16:creationId xmlns:a16="http://schemas.microsoft.com/office/drawing/2014/main" id="{D13C50DB-B637-DC19-2B5E-BA61D60743B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3" name="Rectangle 6">
            <a:extLst>
              <a:ext uri="{FF2B5EF4-FFF2-40B4-BE49-F238E27FC236}">
                <a16:creationId xmlns:a16="http://schemas.microsoft.com/office/drawing/2014/main" id="{63AD942F-B9D6-5BF3-F272-37C25ED17074}"/>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en-US" altLang="en-US"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EA6F4654-4C11-D3C5-6B90-7CEFE434C356}"/>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30725" name="Title 1">
            <a:extLst>
              <a:ext uri="{FF2B5EF4-FFF2-40B4-BE49-F238E27FC236}">
                <a16:creationId xmlns:a16="http://schemas.microsoft.com/office/drawing/2014/main" id="{82A2C258-A180-CCA7-CEC9-AE50381B62AE}"/>
              </a:ext>
            </a:extLst>
          </p:cNvPr>
          <p:cNvSpPr txBox="1">
            <a:spLocks/>
          </p:cNvSpPr>
          <p:nvPr/>
        </p:nvSpPr>
        <p:spPr bwMode="auto">
          <a:xfrm>
            <a:off x="457200" y="27463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IN" altLang="en-US" sz="2800"/>
              <a:t>File System</a:t>
            </a:r>
            <a:endParaRPr lang="en-US" altLang="en-US" sz="2800"/>
          </a:p>
        </p:txBody>
      </p:sp>
      <p:sp>
        <p:nvSpPr>
          <p:cNvPr id="30726" name="Content Placeholder 2">
            <a:extLst>
              <a:ext uri="{FF2B5EF4-FFF2-40B4-BE49-F238E27FC236}">
                <a16:creationId xmlns:a16="http://schemas.microsoft.com/office/drawing/2014/main" id="{02364B88-6730-2E3C-8AFE-2394D9DAB2A8}"/>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90000"/>
              </a:lnSpc>
              <a:spcBef>
                <a:spcPts val="1000"/>
              </a:spcBef>
              <a:buFont typeface="Arial" panose="020B0604020202020204" pitchFamily="34" charset="0"/>
              <a:buChar char="•"/>
            </a:pPr>
            <a:r>
              <a:rPr lang="en-IN" altLang="en-US" sz="2400"/>
              <a:t>The physical database then consists of one or more data files and many index files, and each data file contains either one or several record types.</a:t>
            </a:r>
          </a:p>
          <a:p>
            <a:pPr>
              <a:lnSpc>
                <a:spcPct val="90000"/>
              </a:lnSpc>
              <a:spcBef>
                <a:spcPts val="1000"/>
              </a:spcBef>
              <a:buFont typeface="Arial" panose="020B0604020202020204" pitchFamily="34" charset="0"/>
              <a:buChar char="•"/>
            </a:pPr>
            <a:r>
              <a:rPr lang="en-IN" altLang="en-US" sz="2400"/>
              <a:t>Each index file supports access by a particular field or group of fields.</a:t>
            </a:r>
          </a:p>
          <a:p>
            <a:pPr>
              <a:lnSpc>
                <a:spcPct val="90000"/>
              </a:lnSpc>
              <a:spcBef>
                <a:spcPts val="1000"/>
              </a:spcBef>
              <a:buFont typeface="Arial" panose="020B0604020202020204" pitchFamily="34" charset="0"/>
              <a:buChar char="•"/>
            </a:pPr>
            <a:r>
              <a:rPr lang="en-IN" altLang="en-US" sz="2400"/>
              <a:t>There are numerous techniques that have been used to implement multi key file organisation. </a:t>
            </a:r>
          </a:p>
          <a:p>
            <a:pPr lvl="1">
              <a:lnSpc>
                <a:spcPct val="90000"/>
              </a:lnSpc>
              <a:spcBef>
                <a:spcPts val="1000"/>
              </a:spcBef>
              <a:buFont typeface="Arial" panose="020B0604020202020204" pitchFamily="34" charset="0"/>
              <a:buChar char="•"/>
            </a:pPr>
            <a:r>
              <a:rPr lang="en-IN" altLang="en-US" sz="2400">
                <a:solidFill>
                  <a:srgbClr val="FF0000"/>
                </a:solidFill>
              </a:rPr>
              <a:t>Multi list file organisation</a:t>
            </a:r>
          </a:p>
          <a:p>
            <a:pPr lvl="1">
              <a:lnSpc>
                <a:spcPct val="90000"/>
              </a:lnSpc>
              <a:spcBef>
                <a:spcPts val="1000"/>
              </a:spcBef>
              <a:buFont typeface="Arial" panose="020B0604020202020204" pitchFamily="34" charset="0"/>
              <a:buChar char="•"/>
            </a:pPr>
            <a:r>
              <a:rPr lang="en-IN" altLang="en-US" sz="2400">
                <a:solidFill>
                  <a:srgbClr val="FF0000"/>
                </a:solidFill>
              </a:rPr>
              <a:t>Inverted file organisation</a:t>
            </a:r>
            <a:endParaRPr lang="en-IN" altLang="en-US" sz="2200">
              <a:solidFill>
                <a:srgbClr val="FF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1">
            <a:extLst>
              <a:ext uri="{FF2B5EF4-FFF2-40B4-BE49-F238E27FC236}">
                <a16:creationId xmlns:a16="http://schemas.microsoft.com/office/drawing/2014/main" id="{E13F891B-BF43-0E9B-8856-9B10B36D71B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7" name="Rectangle 6">
            <a:extLst>
              <a:ext uri="{FF2B5EF4-FFF2-40B4-BE49-F238E27FC236}">
                <a16:creationId xmlns:a16="http://schemas.microsoft.com/office/drawing/2014/main" id="{4D1B3789-BADF-CF57-00D9-3C96C8493EEA}"/>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en-US" altLang="en-US"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240E2823-5927-3B97-3687-381666745AFE}"/>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31749" name="Title 1">
            <a:extLst>
              <a:ext uri="{FF2B5EF4-FFF2-40B4-BE49-F238E27FC236}">
                <a16:creationId xmlns:a16="http://schemas.microsoft.com/office/drawing/2014/main" id="{01AB7740-56C0-11BB-F8EE-D849A5F0A416}"/>
              </a:ext>
            </a:extLst>
          </p:cNvPr>
          <p:cNvSpPr txBox="1">
            <a:spLocks/>
          </p:cNvSpPr>
          <p:nvPr/>
        </p:nvSpPr>
        <p:spPr bwMode="auto">
          <a:xfrm>
            <a:off x="457200" y="27463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IN" altLang="en-US" sz="2800"/>
              <a:t>File System</a:t>
            </a:r>
            <a:endParaRPr lang="en-US" altLang="en-US" sz="2800"/>
          </a:p>
        </p:txBody>
      </p:sp>
      <p:sp>
        <p:nvSpPr>
          <p:cNvPr id="31750" name="Content Placeholder 2">
            <a:extLst>
              <a:ext uri="{FF2B5EF4-FFF2-40B4-BE49-F238E27FC236}">
                <a16:creationId xmlns:a16="http://schemas.microsoft.com/office/drawing/2014/main" id="{E662B9BE-9F18-C843-DFE7-749331551557}"/>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90000"/>
              </a:lnSpc>
              <a:spcBef>
                <a:spcPts val="1000"/>
              </a:spcBef>
              <a:buFont typeface="Arial" panose="020B0604020202020204" pitchFamily="34" charset="0"/>
              <a:buChar char="•"/>
            </a:pPr>
            <a:r>
              <a:rPr lang="en-IN" altLang="en-US" sz="2400">
                <a:solidFill>
                  <a:srgbClr val="FF0000"/>
                </a:solidFill>
              </a:rPr>
              <a:t>Multi list file organisation</a:t>
            </a:r>
          </a:p>
          <a:p>
            <a:pPr>
              <a:lnSpc>
                <a:spcPct val="90000"/>
              </a:lnSpc>
              <a:spcBef>
                <a:spcPts val="1000"/>
              </a:spcBef>
              <a:buFont typeface="Arial" panose="020B0604020202020204" pitchFamily="34" charset="0"/>
              <a:buChar char="•"/>
            </a:pPr>
            <a:r>
              <a:rPr lang="en-IN" altLang="en-US" sz="2400"/>
              <a:t>The basic approach to providing the linkage between an index and the file of data records is called multilist organisation.</a:t>
            </a:r>
          </a:p>
          <a:p>
            <a:pPr>
              <a:lnSpc>
                <a:spcPct val="90000"/>
              </a:lnSpc>
              <a:spcBef>
                <a:spcPts val="1000"/>
              </a:spcBef>
              <a:buFont typeface="Arial" panose="020B0604020202020204" pitchFamily="34" charset="0"/>
              <a:buChar char="•"/>
            </a:pPr>
            <a:r>
              <a:rPr lang="en-IN" altLang="en-US" sz="2400"/>
              <a:t>A multilist file maintains an index for each secondary key.</a:t>
            </a:r>
          </a:p>
          <a:p>
            <a:pPr>
              <a:lnSpc>
                <a:spcPct val="90000"/>
              </a:lnSpc>
              <a:spcBef>
                <a:spcPts val="1000"/>
              </a:spcBef>
              <a:buFont typeface="Arial" panose="020B0604020202020204" pitchFamily="34" charset="0"/>
              <a:buChar char="•"/>
            </a:pPr>
            <a:r>
              <a:rPr lang="en-IN" altLang="en-US" sz="2400"/>
              <a:t>The index for secondary key contains, instead of a list of primary keys related to that secondary key, only one primary key value related to that secondary key.</a:t>
            </a:r>
          </a:p>
          <a:p>
            <a:pPr>
              <a:lnSpc>
                <a:spcPct val="90000"/>
              </a:lnSpc>
              <a:spcBef>
                <a:spcPts val="1000"/>
              </a:spcBef>
              <a:buFont typeface="Arial" panose="020B0604020202020204" pitchFamily="34" charset="0"/>
              <a:buChar char="•"/>
            </a:pPr>
            <a:r>
              <a:rPr lang="en-IN" altLang="en-US" sz="2400"/>
              <a:t>That record will be linked to other records containing the same secondary key in the data file.</a:t>
            </a:r>
          </a:p>
          <a:p>
            <a:pPr>
              <a:lnSpc>
                <a:spcPct val="90000"/>
              </a:lnSpc>
              <a:spcBef>
                <a:spcPts val="1000"/>
              </a:spcBef>
              <a:buFont typeface="Arial" panose="020B0604020202020204" pitchFamily="34" charset="0"/>
              <a:buChar char="•"/>
            </a:pPr>
            <a:r>
              <a:rPr lang="en-IN" altLang="en-US" sz="2400"/>
              <a:t>Linking records together in order of increasing primary key value facilitates easy insertion and deletion once the place at which the insertion or deletion to be made is known.</a:t>
            </a:r>
          </a:p>
          <a:p>
            <a:pPr>
              <a:lnSpc>
                <a:spcPct val="90000"/>
              </a:lnSpc>
              <a:spcBef>
                <a:spcPts val="1000"/>
              </a:spcBef>
              <a:buFont typeface="Arial" panose="020B0604020202020204" pitchFamily="34" charset="0"/>
              <a:buChar char="•"/>
            </a:pPr>
            <a:endParaRPr lang="en-IN" altLang="en-US" sz="2200">
              <a:solidFill>
                <a:srgbClr val="FF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1">
            <a:extLst>
              <a:ext uri="{FF2B5EF4-FFF2-40B4-BE49-F238E27FC236}">
                <a16:creationId xmlns:a16="http://schemas.microsoft.com/office/drawing/2014/main" id="{4ADF25D5-5E11-3574-1BA7-D1E2914621A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1" name="Rectangle 6">
            <a:extLst>
              <a:ext uri="{FF2B5EF4-FFF2-40B4-BE49-F238E27FC236}">
                <a16:creationId xmlns:a16="http://schemas.microsoft.com/office/drawing/2014/main" id="{F21AF076-61A5-954B-19F6-9CE1E649A2E5}"/>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en-US" altLang="en-US"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EE9D1A7A-C920-E65B-1C08-37A2C4A329F1}"/>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32773" name="Title 1">
            <a:extLst>
              <a:ext uri="{FF2B5EF4-FFF2-40B4-BE49-F238E27FC236}">
                <a16:creationId xmlns:a16="http://schemas.microsoft.com/office/drawing/2014/main" id="{CF33BA22-96AF-1151-89E8-70CB3B35ACF8}"/>
              </a:ext>
            </a:extLst>
          </p:cNvPr>
          <p:cNvSpPr txBox="1">
            <a:spLocks/>
          </p:cNvSpPr>
          <p:nvPr/>
        </p:nvSpPr>
        <p:spPr bwMode="auto">
          <a:xfrm>
            <a:off x="457200" y="27463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IN" altLang="en-US" sz="2800"/>
              <a:t>File System</a:t>
            </a:r>
            <a:endParaRPr lang="en-US" altLang="en-US" sz="2800"/>
          </a:p>
        </p:txBody>
      </p:sp>
      <p:sp>
        <p:nvSpPr>
          <p:cNvPr id="32774" name="Content Placeholder 2">
            <a:extLst>
              <a:ext uri="{FF2B5EF4-FFF2-40B4-BE49-F238E27FC236}">
                <a16:creationId xmlns:a16="http://schemas.microsoft.com/office/drawing/2014/main" id="{4B660F61-1C93-0A2B-6122-15C05C81EE70}"/>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90000"/>
              </a:lnSpc>
              <a:spcBef>
                <a:spcPts val="1000"/>
              </a:spcBef>
              <a:buFont typeface="Arial" panose="020B0604020202020204" pitchFamily="34" charset="0"/>
              <a:buChar char="•"/>
            </a:pPr>
            <a:r>
              <a:rPr lang="en-IN" altLang="en-US" sz="2400"/>
              <a:t>Searching for a record with a given primary key value is difficult when no index is available, since the only search possible is a sequential search.</a:t>
            </a:r>
          </a:p>
          <a:p>
            <a:pPr>
              <a:lnSpc>
                <a:spcPct val="90000"/>
              </a:lnSpc>
              <a:spcBef>
                <a:spcPts val="1000"/>
              </a:spcBef>
              <a:buFont typeface="Arial" panose="020B0604020202020204" pitchFamily="34" charset="0"/>
              <a:buChar char="•"/>
            </a:pPr>
            <a:r>
              <a:rPr lang="en-IN" altLang="en-US" sz="2400"/>
              <a:t>To facilitate searching on the primary key as well as on secondary keys, it is customary to maintain several indexes, one for each key.</a:t>
            </a:r>
          </a:p>
          <a:p>
            <a:pPr>
              <a:lnSpc>
                <a:spcPct val="90000"/>
              </a:lnSpc>
              <a:spcBef>
                <a:spcPts val="1000"/>
              </a:spcBef>
              <a:buFont typeface="Arial" panose="020B0604020202020204" pitchFamily="34" charset="0"/>
              <a:buChar char="•"/>
            </a:pPr>
            <a:r>
              <a:rPr lang="en-IN" altLang="en-US" sz="2400"/>
              <a:t>Using an index in this way reduces the length of the lists and thus the search time.</a:t>
            </a:r>
          </a:p>
          <a:p>
            <a:pPr>
              <a:lnSpc>
                <a:spcPct val="90000"/>
              </a:lnSpc>
              <a:spcBef>
                <a:spcPts val="1000"/>
              </a:spcBef>
              <a:buFont typeface="Arial" panose="020B0604020202020204" pitchFamily="34" charset="0"/>
              <a:buChar char="•"/>
            </a:pPr>
            <a:endParaRPr lang="en-IN" altLang="en-US" sz="2400"/>
          </a:p>
          <a:p>
            <a:pPr>
              <a:lnSpc>
                <a:spcPct val="90000"/>
              </a:lnSpc>
              <a:spcBef>
                <a:spcPts val="1000"/>
              </a:spcBef>
              <a:buFont typeface="Arial" panose="020B0604020202020204" pitchFamily="34" charset="0"/>
              <a:buChar char="•"/>
            </a:pPr>
            <a:endParaRPr lang="en-IN" altLang="en-US" sz="2400"/>
          </a:p>
          <a:p>
            <a:pPr>
              <a:lnSpc>
                <a:spcPct val="90000"/>
              </a:lnSpc>
              <a:spcBef>
                <a:spcPts val="1000"/>
              </a:spcBef>
              <a:buFont typeface="Arial" panose="020B0604020202020204" pitchFamily="34" charset="0"/>
              <a:buChar char="•"/>
            </a:pPr>
            <a:r>
              <a:rPr lang="en-IN" altLang="en-US" sz="2400"/>
              <a:t>T_link points to the record of another employee with same title.</a:t>
            </a:r>
          </a:p>
          <a:p>
            <a:pPr>
              <a:lnSpc>
                <a:spcPct val="90000"/>
              </a:lnSpc>
              <a:spcBef>
                <a:spcPts val="1000"/>
              </a:spcBef>
              <a:buFont typeface="Arial" panose="020B0604020202020204" pitchFamily="34" charset="0"/>
              <a:buChar char="•"/>
            </a:pPr>
            <a:r>
              <a:rPr lang="en-IN" altLang="en-US" sz="2400"/>
              <a:t>D_link points to the record of another employee who works in the same department.</a:t>
            </a:r>
          </a:p>
          <a:p>
            <a:pPr>
              <a:lnSpc>
                <a:spcPct val="90000"/>
              </a:lnSpc>
              <a:spcBef>
                <a:spcPts val="1000"/>
              </a:spcBef>
              <a:buFont typeface="Arial" panose="020B0604020202020204" pitchFamily="34" charset="0"/>
              <a:buChar char="•"/>
            </a:pPr>
            <a:endParaRPr lang="en-IN" altLang="en-US" sz="2200">
              <a:solidFill>
                <a:srgbClr val="FF0000"/>
              </a:solidFill>
            </a:endParaRPr>
          </a:p>
        </p:txBody>
      </p:sp>
      <p:pic>
        <p:nvPicPr>
          <p:cNvPr id="32775" name="Picture 7" descr="E:\Jain_2022\Jain_2022\T2\DS\Study Material\Jain_Temp\M5\IMG\14.jpg">
            <a:extLst>
              <a:ext uri="{FF2B5EF4-FFF2-40B4-BE49-F238E27FC236}">
                <a16:creationId xmlns:a16="http://schemas.microsoft.com/office/drawing/2014/main" id="{C9E3C157-E186-E16D-6396-79B34EB767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3886200"/>
            <a:ext cx="6477000"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1">
            <a:extLst>
              <a:ext uri="{FF2B5EF4-FFF2-40B4-BE49-F238E27FC236}">
                <a16:creationId xmlns:a16="http://schemas.microsoft.com/office/drawing/2014/main" id="{745E8204-DB1A-9919-A97F-1EF0E47A14B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5" name="Rectangle 6">
            <a:extLst>
              <a:ext uri="{FF2B5EF4-FFF2-40B4-BE49-F238E27FC236}">
                <a16:creationId xmlns:a16="http://schemas.microsoft.com/office/drawing/2014/main" id="{BB070CD6-BF92-8BF4-0B09-53A838DACBEE}"/>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en-US" altLang="en-US"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3BFAAC88-2AFB-319F-4F10-38D266C12F94}"/>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33797" name="Title 1">
            <a:extLst>
              <a:ext uri="{FF2B5EF4-FFF2-40B4-BE49-F238E27FC236}">
                <a16:creationId xmlns:a16="http://schemas.microsoft.com/office/drawing/2014/main" id="{061A7153-16EA-0E04-5D02-54D574956569}"/>
              </a:ext>
            </a:extLst>
          </p:cNvPr>
          <p:cNvSpPr txBox="1">
            <a:spLocks/>
          </p:cNvSpPr>
          <p:nvPr/>
        </p:nvSpPr>
        <p:spPr bwMode="auto">
          <a:xfrm>
            <a:off x="457200" y="27463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IN" altLang="en-US" sz="2800"/>
              <a:t>File System</a:t>
            </a:r>
            <a:endParaRPr lang="en-US" altLang="en-US" sz="2800"/>
          </a:p>
        </p:txBody>
      </p:sp>
      <p:sp>
        <p:nvSpPr>
          <p:cNvPr id="32774" name="Content Placeholder 2">
            <a:extLst>
              <a:ext uri="{FF2B5EF4-FFF2-40B4-BE49-F238E27FC236}">
                <a16:creationId xmlns:a16="http://schemas.microsoft.com/office/drawing/2014/main" id="{CE256FF8-DE8C-7A09-4912-AA37EF7B3BC7}"/>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nSpc>
                <a:spcPct val="90000"/>
              </a:lnSpc>
              <a:spcBef>
                <a:spcPts val="1000"/>
              </a:spcBef>
              <a:buFont typeface="Arial" charset="0"/>
              <a:buChar char="•"/>
              <a:defRPr/>
            </a:pPr>
            <a:r>
              <a:rPr lang="en-IN" sz="2400" dirty="0">
                <a:solidFill>
                  <a:srgbClr val="FF0000"/>
                </a:solidFill>
              </a:rPr>
              <a:t>Inverted File Organisation</a:t>
            </a:r>
          </a:p>
          <a:p>
            <a:pPr marL="342900" indent="-342900">
              <a:buFont typeface="Arial" pitchFamily="34" charset="0"/>
              <a:buChar char="•"/>
              <a:defRPr/>
            </a:pPr>
            <a:r>
              <a:rPr lang="en-IN" sz="2400" dirty="0"/>
              <a:t>In inverted file organisation, a linkage is provided between an index and the file of data records.</a:t>
            </a:r>
          </a:p>
          <a:p>
            <a:pPr marL="342900" indent="-342900">
              <a:buFont typeface="Arial" pitchFamily="34" charset="0"/>
              <a:buChar char="•"/>
              <a:defRPr/>
            </a:pPr>
            <a:r>
              <a:rPr lang="en-IN" sz="2400" dirty="0"/>
              <a:t>A key’s inverted index contains all of the values that the</a:t>
            </a:r>
          </a:p>
          <a:p>
            <a:pPr>
              <a:defRPr/>
            </a:pPr>
            <a:r>
              <a:rPr lang="en-IN" sz="2400" dirty="0"/>
              <a:t>	key presently has in the records of the data file.</a:t>
            </a:r>
          </a:p>
          <a:p>
            <a:pPr marL="342900" indent="-342900">
              <a:buFont typeface="Arial" pitchFamily="34" charset="0"/>
              <a:buChar char="•"/>
              <a:defRPr/>
            </a:pPr>
            <a:r>
              <a:rPr lang="en-IN" sz="2400" dirty="0"/>
              <a:t>Each key-value entry in the inverted index points to all of the data records that have the corresponding value.</a:t>
            </a:r>
          </a:p>
          <a:p>
            <a:pPr marL="342900" indent="-342900">
              <a:buFont typeface="Arial" pitchFamily="34" charset="0"/>
              <a:buChar char="•"/>
              <a:defRPr/>
            </a:pPr>
            <a:r>
              <a:rPr lang="en-IN" sz="2400" dirty="0"/>
              <a:t>Inverted files represent one extreme of file organisation in which only the index structures are important.</a:t>
            </a:r>
          </a:p>
          <a:p>
            <a:pPr marL="342900" indent="-342900">
              <a:buFont typeface="Arial" pitchFamily="34" charset="0"/>
              <a:buChar char="•"/>
              <a:defRPr/>
            </a:pPr>
            <a:r>
              <a:rPr lang="en-IN" sz="2400" dirty="0"/>
              <a:t>The records themselves may be stored in any way (sequentially ordered by primary key, random, linked ordered by primary key etc.).</a:t>
            </a:r>
          </a:p>
          <a:p>
            <a:pPr marL="342900" indent="-342900">
              <a:buFont typeface="Arial" pitchFamily="34" charset="0"/>
              <a:buChar char="•"/>
              <a:defRPr/>
            </a:pPr>
            <a:endParaRPr lang="en-IN" sz="2400" dirty="0"/>
          </a:p>
          <a:p>
            <a:pPr>
              <a:defRPr/>
            </a:pPr>
            <a:endParaRPr lang="en-IN" sz="2200" dirty="0">
              <a:solidFill>
                <a:srgbClr val="FF00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1">
            <a:extLst>
              <a:ext uri="{FF2B5EF4-FFF2-40B4-BE49-F238E27FC236}">
                <a16:creationId xmlns:a16="http://schemas.microsoft.com/office/drawing/2014/main" id="{5EB66106-A8B2-CFD5-76A9-89F5F1A54A4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19" name="Rectangle 6">
            <a:extLst>
              <a:ext uri="{FF2B5EF4-FFF2-40B4-BE49-F238E27FC236}">
                <a16:creationId xmlns:a16="http://schemas.microsoft.com/office/drawing/2014/main" id="{70B602EF-4577-BDC5-486C-EAEC3D59E364}"/>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en-US" altLang="en-US"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1C1D4343-7781-248D-6B5F-B731EF0EC8C5}"/>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34821" name="Title 1">
            <a:extLst>
              <a:ext uri="{FF2B5EF4-FFF2-40B4-BE49-F238E27FC236}">
                <a16:creationId xmlns:a16="http://schemas.microsoft.com/office/drawing/2014/main" id="{9F6A56D4-1ED7-EE27-0297-179B9CE90F40}"/>
              </a:ext>
            </a:extLst>
          </p:cNvPr>
          <p:cNvSpPr txBox="1">
            <a:spLocks/>
          </p:cNvSpPr>
          <p:nvPr/>
        </p:nvSpPr>
        <p:spPr bwMode="auto">
          <a:xfrm>
            <a:off x="457200" y="27463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IN" altLang="en-US" sz="2800"/>
              <a:t>File System</a:t>
            </a:r>
            <a:endParaRPr lang="en-US" altLang="en-US" sz="2800"/>
          </a:p>
        </p:txBody>
      </p:sp>
      <p:sp>
        <p:nvSpPr>
          <p:cNvPr id="34822" name="Content Placeholder 2">
            <a:extLst>
              <a:ext uri="{FF2B5EF4-FFF2-40B4-BE49-F238E27FC236}">
                <a16:creationId xmlns:a16="http://schemas.microsoft.com/office/drawing/2014/main" id="{446572AD-A162-1D7E-A371-C5712A8047DB}"/>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buFont typeface="Arial" panose="020B0604020202020204" pitchFamily="34" charset="0"/>
              <a:buChar char="•"/>
            </a:pPr>
            <a:endParaRPr lang="en-IN" altLang="en-US" sz="2200">
              <a:solidFill>
                <a:srgbClr val="FF0000"/>
              </a:solidFill>
            </a:endParaRPr>
          </a:p>
          <a:p>
            <a:pPr>
              <a:buFont typeface="Arial" panose="020B0604020202020204" pitchFamily="34" charset="0"/>
              <a:buChar char="•"/>
            </a:pPr>
            <a:endParaRPr lang="en-IN" altLang="en-US" sz="2200">
              <a:solidFill>
                <a:srgbClr val="FF0000"/>
              </a:solidFill>
            </a:endParaRPr>
          </a:p>
          <a:p>
            <a:pPr>
              <a:buFont typeface="Arial" panose="020B0604020202020204" pitchFamily="34" charset="0"/>
              <a:buChar char="•"/>
            </a:pPr>
            <a:endParaRPr lang="en-IN" altLang="en-US" sz="2200">
              <a:solidFill>
                <a:srgbClr val="FF0000"/>
              </a:solidFill>
            </a:endParaRPr>
          </a:p>
          <a:p>
            <a:pPr>
              <a:buFont typeface="Arial" panose="020B0604020202020204" pitchFamily="34" charset="0"/>
              <a:buChar char="•"/>
            </a:pPr>
            <a:endParaRPr lang="en-IN" altLang="en-US" sz="2200">
              <a:solidFill>
                <a:srgbClr val="FF0000"/>
              </a:solidFill>
            </a:endParaRPr>
          </a:p>
          <a:p>
            <a:pPr>
              <a:buFont typeface="Arial" panose="020B0604020202020204" pitchFamily="34" charset="0"/>
              <a:buChar char="•"/>
            </a:pPr>
            <a:endParaRPr lang="en-IN" altLang="en-US" sz="2200">
              <a:solidFill>
                <a:srgbClr val="FF0000"/>
              </a:solidFill>
            </a:endParaRPr>
          </a:p>
          <a:p>
            <a:pPr>
              <a:buFont typeface="Arial" panose="020B0604020202020204" pitchFamily="34" charset="0"/>
              <a:buChar char="•"/>
            </a:pPr>
            <a:endParaRPr lang="en-IN" altLang="en-US" sz="2200">
              <a:solidFill>
                <a:srgbClr val="FF0000"/>
              </a:solidFill>
            </a:endParaRPr>
          </a:p>
          <a:p>
            <a:pPr>
              <a:buFont typeface="Arial" panose="020B0604020202020204" pitchFamily="34" charset="0"/>
              <a:buChar char="•"/>
            </a:pPr>
            <a:endParaRPr lang="en-IN" altLang="en-US" sz="2200">
              <a:solidFill>
                <a:srgbClr val="FF0000"/>
              </a:solidFill>
            </a:endParaRPr>
          </a:p>
          <a:p>
            <a:pPr>
              <a:buFont typeface="Arial" panose="020B0604020202020204" pitchFamily="34" charset="0"/>
              <a:buChar char="•"/>
            </a:pPr>
            <a:endParaRPr lang="en-IN" altLang="en-US" sz="2200">
              <a:solidFill>
                <a:srgbClr val="FF0000"/>
              </a:solidFill>
            </a:endParaRPr>
          </a:p>
          <a:p>
            <a:pPr>
              <a:buFont typeface="Arial" panose="020B0604020202020204" pitchFamily="34" charset="0"/>
              <a:buChar char="•"/>
            </a:pPr>
            <a:endParaRPr lang="en-IN" altLang="en-US" sz="2200">
              <a:solidFill>
                <a:srgbClr val="FF0000"/>
              </a:solidFill>
            </a:endParaRPr>
          </a:p>
          <a:p>
            <a:pPr>
              <a:buFont typeface="Arial" panose="020B0604020202020204" pitchFamily="34" charset="0"/>
              <a:buChar char="•"/>
            </a:pPr>
            <a:endParaRPr lang="en-IN" altLang="en-US" sz="2200">
              <a:solidFill>
                <a:srgbClr val="FF0000"/>
              </a:solidFill>
            </a:endParaRPr>
          </a:p>
          <a:p>
            <a:pPr>
              <a:buFont typeface="Arial" panose="020B0604020202020204" pitchFamily="34" charset="0"/>
              <a:buChar char="•"/>
            </a:pPr>
            <a:endParaRPr lang="en-IN" altLang="en-US" sz="2200">
              <a:solidFill>
                <a:srgbClr val="FF0000"/>
              </a:solidFill>
            </a:endParaRPr>
          </a:p>
        </p:txBody>
      </p:sp>
      <p:pic>
        <p:nvPicPr>
          <p:cNvPr id="34823" name="Picture 2" descr="E:\Jain_2022\Jain_2022\T2\DS\Study Material\Jain_Temp\M5\IMG\15.jpg">
            <a:extLst>
              <a:ext uri="{FF2B5EF4-FFF2-40B4-BE49-F238E27FC236}">
                <a16:creationId xmlns:a16="http://schemas.microsoft.com/office/drawing/2014/main" id="{FE6D9F04-F1F1-B9E0-A937-C968D30C7B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2850" y="1173163"/>
            <a:ext cx="6559550" cy="273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1">
            <a:extLst>
              <a:ext uri="{FF2B5EF4-FFF2-40B4-BE49-F238E27FC236}">
                <a16:creationId xmlns:a16="http://schemas.microsoft.com/office/drawing/2014/main" id="{6220F4B7-4E9C-E647-33AD-C86F6EA4E70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3" name="Rectangle 6">
            <a:extLst>
              <a:ext uri="{FF2B5EF4-FFF2-40B4-BE49-F238E27FC236}">
                <a16:creationId xmlns:a16="http://schemas.microsoft.com/office/drawing/2014/main" id="{31849D3D-1AFF-502C-52F5-A1FCCA56095A}"/>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en-US" altLang="en-US"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2A385241-9F3D-48AB-0013-9A78C46AFD12}"/>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35845" name="Title 1">
            <a:extLst>
              <a:ext uri="{FF2B5EF4-FFF2-40B4-BE49-F238E27FC236}">
                <a16:creationId xmlns:a16="http://schemas.microsoft.com/office/drawing/2014/main" id="{B0D3D217-0B0F-FFC0-C27B-92EB265A8355}"/>
              </a:ext>
            </a:extLst>
          </p:cNvPr>
          <p:cNvSpPr txBox="1">
            <a:spLocks/>
          </p:cNvSpPr>
          <p:nvPr/>
        </p:nvSpPr>
        <p:spPr bwMode="auto">
          <a:xfrm>
            <a:off x="457200" y="27463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IN" altLang="en-US" sz="2800"/>
              <a:t>File System</a:t>
            </a:r>
            <a:endParaRPr lang="en-US" altLang="en-US" sz="2800"/>
          </a:p>
        </p:txBody>
      </p:sp>
      <p:sp>
        <p:nvSpPr>
          <p:cNvPr id="35846" name="Content Placeholder 2">
            <a:extLst>
              <a:ext uri="{FF2B5EF4-FFF2-40B4-BE49-F238E27FC236}">
                <a16:creationId xmlns:a16="http://schemas.microsoft.com/office/drawing/2014/main" id="{D40AB149-601E-2887-F331-2D571BE99859}"/>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buFont typeface="Arial" panose="020B0604020202020204" pitchFamily="34" charset="0"/>
              <a:buChar char="•"/>
            </a:pPr>
            <a:endParaRPr lang="en-IN" altLang="en-US" sz="2200">
              <a:solidFill>
                <a:srgbClr val="FF0000"/>
              </a:solidFill>
            </a:endParaRPr>
          </a:p>
          <a:p>
            <a:pPr>
              <a:buFont typeface="Arial" panose="020B0604020202020204" pitchFamily="34" charset="0"/>
              <a:buChar char="•"/>
            </a:pPr>
            <a:endParaRPr lang="en-IN" altLang="en-US" sz="2200">
              <a:solidFill>
                <a:srgbClr val="FF0000"/>
              </a:solidFill>
            </a:endParaRPr>
          </a:p>
          <a:p>
            <a:pPr>
              <a:buFont typeface="Arial" panose="020B0604020202020204" pitchFamily="34" charset="0"/>
              <a:buChar char="•"/>
            </a:pPr>
            <a:endParaRPr lang="en-IN" altLang="en-US" sz="2200">
              <a:solidFill>
                <a:srgbClr val="FF0000"/>
              </a:solidFill>
            </a:endParaRPr>
          </a:p>
          <a:p>
            <a:pPr>
              <a:buFont typeface="Arial" panose="020B0604020202020204" pitchFamily="34" charset="0"/>
              <a:buChar char="•"/>
            </a:pPr>
            <a:endParaRPr lang="en-IN" altLang="en-US" sz="2200">
              <a:solidFill>
                <a:srgbClr val="FF0000"/>
              </a:solidFill>
            </a:endParaRPr>
          </a:p>
          <a:p>
            <a:pPr>
              <a:buFont typeface="Arial" panose="020B0604020202020204" pitchFamily="34" charset="0"/>
              <a:buChar char="•"/>
            </a:pPr>
            <a:endParaRPr lang="en-IN" altLang="en-US" sz="2200">
              <a:solidFill>
                <a:srgbClr val="FF0000"/>
              </a:solidFill>
            </a:endParaRPr>
          </a:p>
          <a:p>
            <a:pPr>
              <a:buFont typeface="Arial" panose="020B0604020202020204" pitchFamily="34" charset="0"/>
              <a:buChar char="•"/>
            </a:pPr>
            <a:endParaRPr lang="en-IN" altLang="en-US" sz="2200">
              <a:solidFill>
                <a:srgbClr val="FF0000"/>
              </a:solidFill>
            </a:endParaRPr>
          </a:p>
          <a:p>
            <a:pPr>
              <a:buFont typeface="Arial" panose="020B0604020202020204" pitchFamily="34" charset="0"/>
              <a:buChar char="•"/>
            </a:pPr>
            <a:endParaRPr lang="en-IN" altLang="en-US" sz="2200">
              <a:solidFill>
                <a:srgbClr val="FF0000"/>
              </a:solidFill>
            </a:endParaRPr>
          </a:p>
          <a:p>
            <a:pPr>
              <a:buFont typeface="Arial" panose="020B0604020202020204" pitchFamily="34" charset="0"/>
              <a:buChar char="•"/>
            </a:pPr>
            <a:endParaRPr lang="en-IN" altLang="en-US" sz="2200">
              <a:solidFill>
                <a:srgbClr val="FF0000"/>
              </a:solidFill>
            </a:endParaRPr>
          </a:p>
          <a:p>
            <a:pPr>
              <a:buFont typeface="Arial" panose="020B0604020202020204" pitchFamily="34" charset="0"/>
              <a:buChar char="•"/>
            </a:pPr>
            <a:endParaRPr lang="en-IN" altLang="en-US" sz="2200">
              <a:solidFill>
                <a:srgbClr val="FF0000"/>
              </a:solidFill>
            </a:endParaRPr>
          </a:p>
          <a:p>
            <a:pPr>
              <a:buFont typeface="Arial" panose="020B0604020202020204" pitchFamily="34" charset="0"/>
              <a:buChar char="•"/>
            </a:pPr>
            <a:endParaRPr lang="en-IN" altLang="en-US" sz="2200">
              <a:solidFill>
                <a:srgbClr val="FF0000"/>
              </a:solidFill>
            </a:endParaRPr>
          </a:p>
          <a:p>
            <a:pPr>
              <a:buFont typeface="Arial" panose="020B0604020202020204" pitchFamily="34" charset="0"/>
              <a:buChar char="•"/>
            </a:pPr>
            <a:endParaRPr lang="en-IN" altLang="en-US" sz="2200">
              <a:solidFill>
                <a:srgbClr val="FF0000"/>
              </a:solidFill>
            </a:endParaRPr>
          </a:p>
        </p:txBody>
      </p:sp>
      <p:pic>
        <p:nvPicPr>
          <p:cNvPr id="35847" name="Picture 2" descr="E:\Jain_2022\Jain_2022\T2\DS\Study Material\Jain_Temp\M5\IMG\16.jpg">
            <a:extLst>
              <a:ext uri="{FF2B5EF4-FFF2-40B4-BE49-F238E27FC236}">
                <a16:creationId xmlns:a16="http://schemas.microsoft.com/office/drawing/2014/main" id="{754FB4F5-D7CB-507C-BFEB-E6D7454523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806450"/>
            <a:ext cx="4724400" cy="492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1">
            <a:extLst>
              <a:ext uri="{FF2B5EF4-FFF2-40B4-BE49-F238E27FC236}">
                <a16:creationId xmlns:a16="http://schemas.microsoft.com/office/drawing/2014/main" id="{9AAEEAE2-F6F5-D401-B28E-0F3C14324BC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7" name="Rectangle 6">
            <a:extLst>
              <a:ext uri="{FF2B5EF4-FFF2-40B4-BE49-F238E27FC236}">
                <a16:creationId xmlns:a16="http://schemas.microsoft.com/office/drawing/2014/main" id="{34D1F2F2-A264-FD3F-4FB6-B27539DC8AD4}"/>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en-US" altLang="en-US"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B5ACF69D-F81E-8499-E0F0-C6D8A2B72DAA}"/>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36869" name="Title 1">
            <a:extLst>
              <a:ext uri="{FF2B5EF4-FFF2-40B4-BE49-F238E27FC236}">
                <a16:creationId xmlns:a16="http://schemas.microsoft.com/office/drawing/2014/main" id="{1C7703FF-14AE-E4C9-063C-F1E18E6A51F0}"/>
              </a:ext>
            </a:extLst>
          </p:cNvPr>
          <p:cNvSpPr txBox="1">
            <a:spLocks/>
          </p:cNvSpPr>
          <p:nvPr/>
        </p:nvSpPr>
        <p:spPr bwMode="auto">
          <a:xfrm>
            <a:off x="457200" y="27463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IN" altLang="en-US" sz="2800"/>
              <a:t>File System</a:t>
            </a:r>
            <a:endParaRPr lang="en-US" altLang="en-US" sz="2800"/>
          </a:p>
        </p:txBody>
      </p:sp>
      <p:sp>
        <p:nvSpPr>
          <p:cNvPr id="32774" name="Content Placeholder 2">
            <a:extLst>
              <a:ext uri="{FF2B5EF4-FFF2-40B4-BE49-F238E27FC236}">
                <a16:creationId xmlns:a16="http://schemas.microsoft.com/office/drawing/2014/main" id="{2623087E-C2BC-B731-7A56-DBD4BA0D5E62}"/>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marL="342900" indent="-342900">
              <a:buFont typeface="Arial" pitchFamily="34" charset="0"/>
              <a:buChar char="•"/>
              <a:defRPr/>
            </a:pPr>
            <a:r>
              <a:rPr lang="en-IN" sz="2400" dirty="0"/>
              <a:t>Inverted files may also result in space saving compared with other file structures.</a:t>
            </a:r>
          </a:p>
          <a:p>
            <a:pPr marL="342900" indent="-342900">
              <a:buFont typeface="Arial" pitchFamily="34" charset="0"/>
              <a:buChar char="•"/>
              <a:defRPr/>
            </a:pPr>
            <a:r>
              <a:rPr lang="en-IN" sz="2400" dirty="0"/>
              <a:t>Both inverted files and </a:t>
            </a:r>
            <a:r>
              <a:rPr lang="en-IN" sz="2400" dirty="0" err="1"/>
              <a:t>multilist</a:t>
            </a:r>
            <a:r>
              <a:rPr lang="en-IN" sz="2400" dirty="0"/>
              <a:t> files have:</a:t>
            </a:r>
          </a:p>
          <a:p>
            <a:pPr marL="857250" lvl="1" indent="-342900">
              <a:buFont typeface="Arial" pitchFamily="34" charset="0"/>
              <a:buChar char="•"/>
              <a:defRPr/>
            </a:pPr>
            <a:r>
              <a:rPr lang="en-IN" sz="2400" dirty="0"/>
              <a:t>An index for each secondary key.</a:t>
            </a:r>
          </a:p>
          <a:p>
            <a:pPr marL="857250" lvl="1" indent="-342900">
              <a:buFont typeface="Arial" pitchFamily="34" charset="0"/>
              <a:buChar char="•"/>
              <a:defRPr/>
            </a:pPr>
            <a:r>
              <a:rPr lang="en-IN" sz="2400" dirty="0"/>
              <a:t>An index entry for each distinct value of the secondary key.</a:t>
            </a:r>
          </a:p>
          <a:p>
            <a:pPr marL="857250" lvl="1" indent="-342900">
              <a:buFont typeface="Arial" pitchFamily="34" charset="0"/>
              <a:buChar char="•"/>
              <a:defRPr/>
            </a:pPr>
            <a:r>
              <a:rPr lang="en-IN" sz="2400" dirty="0"/>
              <a:t>The index may be tabular or tree-structured.</a:t>
            </a:r>
          </a:p>
          <a:p>
            <a:pPr marL="857250" lvl="1" indent="-342900">
              <a:buFont typeface="Arial" pitchFamily="34" charset="0"/>
              <a:buChar char="•"/>
              <a:defRPr/>
            </a:pPr>
            <a:r>
              <a:rPr lang="en-IN" sz="2400" dirty="0"/>
              <a:t>The entries in an index may or may not be sorted.</a:t>
            </a:r>
          </a:p>
          <a:p>
            <a:pPr marL="857250" lvl="1" indent="-342900">
              <a:buFont typeface="Arial" pitchFamily="34" charset="0"/>
              <a:buChar char="•"/>
              <a:defRPr/>
            </a:pPr>
            <a:r>
              <a:rPr lang="en-IN" sz="2400" dirty="0"/>
              <a:t>The pointers to data records may be direct or indirect.</a:t>
            </a:r>
          </a:p>
          <a:p>
            <a:pPr marL="342900" indent="-342900">
              <a:buFont typeface="Arial" pitchFamily="34" charset="0"/>
              <a:buChar char="•"/>
              <a:defRPr/>
            </a:pPr>
            <a:r>
              <a:rPr lang="en-IN" sz="2400" dirty="0"/>
              <a:t>The indexes differ in that</a:t>
            </a:r>
          </a:p>
          <a:p>
            <a:pPr marL="800100" lvl="1">
              <a:buFont typeface="Arial" pitchFamily="34" charset="0"/>
              <a:buChar char="•"/>
              <a:defRPr/>
            </a:pPr>
            <a:r>
              <a:rPr lang="en-IN" sz="2200" dirty="0"/>
              <a:t>An entry in an inverted index has a pointer to each data record with that value.</a:t>
            </a:r>
          </a:p>
          <a:p>
            <a:pPr marL="800100" lvl="1">
              <a:buFont typeface="Arial" pitchFamily="34" charset="0"/>
              <a:buChar char="•"/>
              <a:defRPr/>
            </a:pPr>
            <a:r>
              <a:rPr lang="en-IN" sz="2200" dirty="0"/>
              <a:t>An entry in a multi list index has a pointer to the first data record with that value.</a:t>
            </a:r>
            <a:endParaRPr lang="en-IN" sz="2200" dirty="0">
              <a:solidFill>
                <a:srgbClr val="FF000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1">
            <a:extLst>
              <a:ext uri="{FF2B5EF4-FFF2-40B4-BE49-F238E27FC236}">
                <a16:creationId xmlns:a16="http://schemas.microsoft.com/office/drawing/2014/main" id="{81243D2C-68BE-682E-95B6-EB45C80F0BB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1" name="Rectangle 6">
            <a:extLst>
              <a:ext uri="{FF2B5EF4-FFF2-40B4-BE49-F238E27FC236}">
                <a16:creationId xmlns:a16="http://schemas.microsoft.com/office/drawing/2014/main" id="{3667D37F-5956-4C9D-0594-EAE80A0078D4}"/>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en-US" altLang="en-US"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A3241912-9F5B-2F16-F261-7A6608688A13}"/>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37893" name="Title 1">
            <a:extLst>
              <a:ext uri="{FF2B5EF4-FFF2-40B4-BE49-F238E27FC236}">
                <a16:creationId xmlns:a16="http://schemas.microsoft.com/office/drawing/2014/main" id="{0E5652FC-8198-6666-C49C-C402874E6DC9}"/>
              </a:ext>
            </a:extLst>
          </p:cNvPr>
          <p:cNvSpPr txBox="1">
            <a:spLocks/>
          </p:cNvSpPr>
          <p:nvPr/>
        </p:nvSpPr>
        <p:spPr bwMode="auto">
          <a:xfrm>
            <a:off x="457200" y="27463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IN" altLang="en-US" sz="2800"/>
              <a:t>File System</a:t>
            </a:r>
            <a:endParaRPr lang="en-US" altLang="en-US" sz="2800"/>
          </a:p>
        </p:txBody>
      </p:sp>
      <p:sp>
        <p:nvSpPr>
          <p:cNvPr id="37894" name="Content Placeholder 2">
            <a:extLst>
              <a:ext uri="{FF2B5EF4-FFF2-40B4-BE49-F238E27FC236}">
                <a16:creationId xmlns:a16="http://schemas.microsoft.com/office/drawing/2014/main" id="{B06C6A57-AB84-9562-052C-9E1CCB595E04}"/>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buFont typeface="Arial" panose="020B0604020202020204" pitchFamily="34" charset="0"/>
              <a:buChar char="•"/>
            </a:pPr>
            <a:r>
              <a:rPr lang="en-IN" altLang="en-US" sz="2200" b="1">
                <a:solidFill>
                  <a:srgbClr val="FF0000"/>
                </a:solidFill>
              </a:rPr>
              <a:t>Hash File </a:t>
            </a:r>
          </a:p>
          <a:p>
            <a:pPr>
              <a:buFont typeface="Arial" panose="020B0604020202020204" pitchFamily="34" charset="0"/>
              <a:buChar char="•"/>
            </a:pPr>
            <a:r>
              <a:rPr lang="en-IN" altLang="en-US" sz="2400" b="1"/>
              <a:t>Hashing</a:t>
            </a:r>
            <a:r>
              <a:rPr lang="en-IN" altLang="en-US" sz="2400"/>
              <a:t> is an efficient technique to directly search the location of desired data on the disk without using index structure.</a:t>
            </a:r>
          </a:p>
          <a:p>
            <a:pPr>
              <a:buFont typeface="Arial" panose="020B0604020202020204" pitchFamily="34" charset="0"/>
              <a:buChar char="•"/>
            </a:pPr>
            <a:r>
              <a:rPr lang="en-IN" altLang="en-US" sz="2400"/>
              <a:t>Data is stored at the data blocks whose address is generated by using hash function.</a:t>
            </a:r>
          </a:p>
          <a:p>
            <a:pPr>
              <a:buFont typeface="Arial" panose="020B0604020202020204" pitchFamily="34" charset="0"/>
              <a:buChar char="•"/>
            </a:pPr>
            <a:r>
              <a:rPr lang="en-IN" altLang="en-US" sz="2400"/>
              <a:t>The memory location where these records are stored is called as data block or data bucket.</a:t>
            </a:r>
          </a:p>
          <a:p>
            <a:pPr>
              <a:buFont typeface="Arial" panose="020B0604020202020204" pitchFamily="34" charset="0"/>
              <a:buChar char="•"/>
            </a:pPr>
            <a:r>
              <a:rPr lang="en-IN" altLang="en-US" sz="2400"/>
              <a:t> </a:t>
            </a:r>
            <a:endParaRPr lang="en-IN" altLang="en-US" sz="22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1">
            <a:extLst>
              <a:ext uri="{FF2B5EF4-FFF2-40B4-BE49-F238E27FC236}">
                <a16:creationId xmlns:a16="http://schemas.microsoft.com/office/drawing/2014/main" id="{AEB76025-1D04-A108-7928-D3C35333ACC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5" name="Rectangle 6">
            <a:extLst>
              <a:ext uri="{FF2B5EF4-FFF2-40B4-BE49-F238E27FC236}">
                <a16:creationId xmlns:a16="http://schemas.microsoft.com/office/drawing/2014/main" id="{8A100A55-1C0E-9F3D-8F8A-A2A9FC3244AF}"/>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en-US" altLang="en-US"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8B960164-0925-7EAC-5CCC-51E67366E6B9}"/>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38917" name="Title 1">
            <a:extLst>
              <a:ext uri="{FF2B5EF4-FFF2-40B4-BE49-F238E27FC236}">
                <a16:creationId xmlns:a16="http://schemas.microsoft.com/office/drawing/2014/main" id="{BA1992F4-F370-8AD2-C29B-65BD24A76FE1}"/>
              </a:ext>
            </a:extLst>
          </p:cNvPr>
          <p:cNvSpPr txBox="1">
            <a:spLocks/>
          </p:cNvSpPr>
          <p:nvPr/>
        </p:nvSpPr>
        <p:spPr bwMode="auto">
          <a:xfrm>
            <a:off x="457200" y="27463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IN" altLang="en-US" sz="2800"/>
              <a:t>File System</a:t>
            </a:r>
            <a:endParaRPr lang="en-US" altLang="en-US" sz="2800"/>
          </a:p>
        </p:txBody>
      </p:sp>
      <p:sp>
        <p:nvSpPr>
          <p:cNvPr id="38918" name="Content Placeholder 2">
            <a:extLst>
              <a:ext uri="{FF2B5EF4-FFF2-40B4-BE49-F238E27FC236}">
                <a16:creationId xmlns:a16="http://schemas.microsoft.com/office/drawing/2014/main" id="{B45DA5EE-156D-971E-F880-7F020850DADA}"/>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buFont typeface="Arial" panose="020B0604020202020204" pitchFamily="34" charset="0"/>
              <a:buChar char="•"/>
            </a:pPr>
            <a:r>
              <a:rPr lang="en-IN" altLang="en-US" sz="2200" b="1">
                <a:solidFill>
                  <a:srgbClr val="FF0000"/>
                </a:solidFill>
              </a:rPr>
              <a:t>Hash File </a:t>
            </a:r>
          </a:p>
          <a:p>
            <a:pPr>
              <a:buFont typeface="Arial" panose="020B0604020202020204" pitchFamily="34" charset="0"/>
              <a:buChar char="•"/>
            </a:pPr>
            <a:r>
              <a:rPr lang="en-IN" altLang="en-US" sz="2400" b="1"/>
              <a:t>Hash File Organization:</a:t>
            </a:r>
          </a:p>
          <a:p>
            <a:pPr>
              <a:buFont typeface="Arial" panose="020B0604020202020204" pitchFamily="34" charset="0"/>
              <a:buChar char="•"/>
            </a:pPr>
            <a:r>
              <a:rPr lang="en-IN" altLang="en-US" sz="2400" b="1"/>
              <a:t>Data bucket –</a:t>
            </a:r>
            <a:r>
              <a:rPr lang="en-IN" altLang="en-US" sz="2400"/>
              <a:t> Data buckets are the memory locations where the records are stored. These buckets are also considered as </a:t>
            </a:r>
            <a:r>
              <a:rPr lang="en-IN" altLang="en-US" sz="2400" i="1"/>
              <a:t>Unit Of Storage</a:t>
            </a:r>
            <a:r>
              <a:rPr lang="en-IN" altLang="en-US" sz="2400"/>
              <a:t>.</a:t>
            </a:r>
          </a:p>
          <a:p>
            <a:pPr>
              <a:buFont typeface="Arial" panose="020B0604020202020204" pitchFamily="34" charset="0"/>
              <a:buChar char="•"/>
            </a:pPr>
            <a:r>
              <a:rPr lang="en-IN" altLang="en-US" sz="2400" b="1"/>
              <a:t>Hash Function –</a:t>
            </a:r>
            <a:r>
              <a:rPr lang="en-IN" altLang="en-US" sz="2400"/>
              <a:t> Hash function is a mapping function that maps all the set of search keys to actual record address.</a:t>
            </a:r>
          </a:p>
          <a:p>
            <a:pPr>
              <a:buFont typeface="Arial" panose="020B0604020202020204" pitchFamily="34" charset="0"/>
              <a:buChar char="•"/>
            </a:pPr>
            <a:r>
              <a:rPr lang="en-IN" altLang="en-US" sz="2400"/>
              <a:t>Generally, hash function uses the primary key to generate the hash index – address of the data block.</a:t>
            </a:r>
          </a:p>
          <a:p>
            <a:pPr>
              <a:buFont typeface="Arial" panose="020B0604020202020204" pitchFamily="34" charset="0"/>
              <a:buChar char="•"/>
            </a:pPr>
            <a:r>
              <a:rPr lang="en-IN" altLang="en-US" sz="2400"/>
              <a:t>Hash function can be simple mathematical function to any complex mathematical function.</a:t>
            </a:r>
          </a:p>
          <a:p>
            <a:pPr>
              <a:buFont typeface="Arial" panose="020B0604020202020204" pitchFamily="34" charset="0"/>
              <a:buChar char="•"/>
            </a:pPr>
            <a:r>
              <a:rPr lang="en-IN" altLang="en-US" sz="2400" b="1"/>
              <a:t>Hash Index-</a:t>
            </a:r>
            <a:r>
              <a:rPr lang="en-IN" altLang="en-US" sz="2400"/>
              <a:t>The prefix of an entire hash value is taken as a hash index.</a:t>
            </a:r>
          </a:p>
          <a:p>
            <a:pPr>
              <a:buFont typeface="Arial" panose="020B0604020202020204" pitchFamily="34" charset="0"/>
              <a:buChar char="•"/>
            </a:pPr>
            <a:r>
              <a:rPr lang="en-IN" altLang="en-US" sz="2400"/>
              <a:t>Every hash index has a depth value to signify how many bits are used for computing a hash function. </a:t>
            </a:r>
          </a:p>
          <a:p>
            <a:pPr>
              <a:buFont typeface="Arial" panose="020B0604020202020204" pitchFamily="34" charset="0"/>
              <a:buChar char="•"/>
            </a:pPr>
            <a:r>
              <a:rPr lang="en-IN" altLang="en-US" sz="2000"/>
              <a:t>These bits can address 2n buckets.</a:t>
            </a:r>
          </a:p>
          <a:p>
            <a:pPr>
              <a:buFont typeface="Arial" panose="020B0604020202020204" pitchFamily="34" charset="0"/>
              <a:buChar char="•"/>
            </a:pPr>
            <a:endParaRPr lang="en-IN" altLang="en-US" sz="22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1">
            <a:extLst>
              <a:ext uri="{FF2B5EF4-FFF2-40B4-BE49-F238E27FC236}">
                <a16:creationId xmlns:a16="http://schemas.microsoft.com/office/drawing/2014/main" id="{3EDD5108-7D85-815C-23B2-CEA6EA11516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39" name="Rectangle 6">
            <a:extLst>
              <a:ext uri="{FF2B5EF4-FFF2-40B4-BE49-F238E27FC236}">
                <a16:creationId xmlns:a16="http://schemas.microsoft.com/office/drawing/2014/main" id="{DB8D7D04-3D24-EEEC-45BE-12A7946E7126}"/>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en-US" altLang="en-US"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26FAB117-6553-D312-95BF-F415E83F8AF4}"/>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39941" name="Title 1">
            <a:extLst>
              <a:ext uri="{FF2B5EF4-FFF2-40B4-BE49-F238E27FC236}">
                <a16:creationId xmlns:a16="http://schemas.microsoft.com/office/drawing/2014/main" id="{8BE2E0A2-7A99-993A-9870-75E24639C10D}"/>
              </a:ext>
            </a:extLst>
          </p:cNvPr>
          <p:cNvSpPr txBox="1">
            <a:spLocks/>
          </p:cNvSpPr>
          <p:nvPr/>
        </p:nvSpPr>
        <p:spPr bwMode="auto">
          <a:xfrm>
            <a:off x="457200" y="27463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IN" altLang="en-US" sz="2800"/>
              <a:t>File System</a:t>
            </a:r>
            <a:endParaRPr lang="en-US" altLang="en-US" sz="2800"/>
          </a:p>
        </p:txBody>
      </p:sp>
      <p:sp>
        <p:nvSpPr>
          <p:cNvPr id="39942" name="Content Placeholder 2">
            <a:extLst>
              <a:ext uri="{FF2B5EF4-FFF2-40B4-BE49-F238E27FC236}">
                <a16:creationId xmlns:a16="http://schemas.microsoft.com/office/drawing/2014/main" id="{4E5EB978-AA79-9E4A-6D6F-1C1127B3701E}"/>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buFont typeface="Arial" panose="020B0604020202020204" pitchFamily="34" charset="0"/>
              <a:buChar char="•"/>
            </a:pPr>
            <a:r>
              <a:rPr lang="en-IN" altLang="en-US" sz="2400" b="1">
                <a:solidFill>
                  <a:srgbClr val="FF0000"/>
                </a:solidFill>
              </a:rPr>
              <a:t>Static Hashing:</a:t>
            </a:r>
          </a:p>
          <a:p>
            <a:pPr>
              <a:buFont typeface="Arial" panose="020B0604020202020204" pitchFamily="34" charset="0"/>
              <a:buChar char="•"/>
            </a:pPr>
            <a:r>
              <a:rPr lang="en-IN" altLang="en-US" sz="2400"/>
              <a:t>In static hashing, when a search-key value is provided, the hash function always computes the same address. </a:t>
            </a:r>
          </a:p>
          <a:p>
            <a:pPr>
              <a:buFont typeface="Arial" panose="020B0604020202020204" pitchFamily="34" charset="0"/>
              <a:buChar char="•"/>
            </a:pPr>
            <a:r>
              <a:rPr lang="en-IN" altLang="en-US" sz="2400"/>
              <a:t> For example, if we want to generate an address for STUDENT_ID = 104 using mod (5) hash function, it always results in the same bucket address 4. </a:t>
            </a:r>
          </a:p>
          <a:p>
            <a:pPr>
              <a:buFont typeface="Arial" panose="020B0604020202020204" pitchFamily="34" charset="0"/>
              <a:buChar char="•"/>
            </a:pPr>
            <a:r>
              <a:rPr lang="en-IN" altLang="en-US" sz="2400"/>
              <a:t>There will not be any changes to the bucket address here.</a:t>
            </a:r>
          </a:p>
          <a:p>
            <a:pPr>
              <a:buFont typeface="Arial" panose="020B0604020202020204" pitchFamily="34" charset="0"/>
              <a:buChar char="•"/>
            </a:pPr>
            <a:r>
              <a:rPr lang="en-IN" altLang="en-US" sz="2400"/>
              <a:t>Hence a number of data buckets in the memory for this static hashing remain constant throughout.</a:t>
            </a:r>
            <a:endParaRPr lang="en-IN" altLang="en-US" sz="2400" b="1"/>
          </a:p>
          <a:p>
            <a:pPr>
              <a:buFont typeface="Arial" panose="020B0604020202020204" pitchFamily="34" charset="0"/>
              <a:buChar char="•"/>
            </a:pPr>
            <a:endParaRPr lang="en-IN" altLang="en-US" sz="2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1">
            <a:extLst>
              <a:ext uri="{FF2B5EF4-FFF2-40B4-BE49-F238E27FC236}">
                <a16:creationId xmlns:a16="http://schemas.microsoft.com/office/drawing/2014/main" id="{2DE4BE60-7683-7AA9-A921-D1DC5A53F02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6">
            <a:extLst>
              <a:ext uri="{FF2B5EF4-FFF2-40B4-BE49-F238E27FC236}">
                <a16:creationId xmlns:a16="http://schemas.microsoft.com/office/drawing/2014/main" id="{1079693F-3346-DB48-0538-EAEF94806166}"/>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en-US" altLang="en-US"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1B44F8F9-1666-230C-A9D9-2D762116BC2D}"/>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4101" name="Title 1">
            <a:extLst>
              <a:ext uri="{FF2B5EF4-FFF2-40B4-BE49-F238E27FC236}">
                <a16:creationId xmlns:a16="http://schemas.microsoft.com/office/drawing/2014/main" id="{466D4903-EF75-A08A-982B-380A3D88C4CA}"/>
              </a:ext>
            </a:extLst>
          </p:cNvPr>
          <p:cNvSpPr txBox="1">
            <a:spLocks/>
          </p:cNvSpPr>
          <p:nvPr/>
        </p:nvSpPr>
        <p:spPr bwMode="auto">
          <a:xfrm>
            <a:off x="457200" y="27463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IN" altLang="en-US" sz="2800"/>
              <a:t>File System</a:t>
            </a:r>
            <a:endParaRPr lang="en-US" altLang="en-US" sz="2800"/>
          </a:p>
        </p:txBody>
      </p:sp>
      <p:sp>
        <p:nvSpPr>
          <p:cNvPr id="4102" name="Content Placeholder 2">
            <a:extLst>
              <a:ext uri="{FF2B5EF4-FFF2-40B4-BE49-F238E27FC236}">
                <a16:creationId xmlns:a16="http://schemas.microsoft.com/office/drawing/2014/main" id="{2482A996-920A-C761-C85E-EC923DB51260}"/>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90000"/>
              </a:lnSpc>
              <a:spcBef>
                <a:spcPts val="1000"/>
              </a:spcBef>
              <a:buFont typeface="Arial" panose="020B0604020202020204" pitchFamily="34" charset="0"/>
              <a:buChar char="•"/>
            </a:pPr>
            <a:r>
              <a:rPr lang="en-IN" altLang="en-US" sz="2200" b="1">
                <a:solidFill>
                  <a:srgbClr val="FF0000"/>
                </a:solidFill>
              </a:rPr>
              <a:t>FILE ATTRIBUTES :</a:t>
            </a:r>
          </a:p>
          <a:p>
            <a:pPr>
              <a:lnSpc>
                <a:spcPct val="90000"/>
              </a:lnSpc>
              <a:spcBef>
                <a:spcPts val="1000"/>
              </a:spcBef>
              <a:buFont typeface="Arial" panose="020B0604020202020204" pitchFamily="34" charset="0"/>
              <a:buChar char="•"/>
            </a:pPr>
            <a:r>
              <a:rPr lang="en-IN" altLang="en-US" sz="2200"/>
              <a:t>Name : A file is named for the convenience of the user and is referred by its name. A name is usually a string of characters. </a:t>
            </a:r>
          </a:p>
          <a:p>
            <a:pPr>
              <a:lnSpc>
                <a:spcPct val="90000"/>
              </a:lnSpc>
              <a:spcBef>
                <a:spcPts val="1000"/>
              </a:spcBef>
              <a:buFont typeface="Arial" panose="020B0604020202020204" pitchFamily="34" charset="0"/>
              <a:buChar char="•"/>
            </a:pPr>
            <a:r>
              <a:rPr lang="en-IN" altLang="en-US" sz="2200"/>
              <a:t>Identifier : This unique tag, usually a number ,identifies the file within the file system.</a:t>
            </a:r>
          </a:p>
          <a:p>
            <a:pPr>
              <a:lnSpc>
                <a:spcPct val="90000"/>
              </a:lnSpc>
              <a:spcBef>
                <a:spcPts val="1000"/>
              </a:spcBef>
              <a:buFont typeface="Arial" panose="020B0604020202020204" pitchFamily="34" charset="0"/>
              <a:buChar char="•"/>
            </a:pPr>
            <a:r>
              <a:rPr lang="en-IN" altLang="en-US" sz="2200"/>
              <a:t>Type : Files are of so many types. The type depends on the extension of the file. </a:t>
            </a:r>
          </a:p>
          <a:p>
            <a:pPr>
              <a:lnSpc>
                <a:spcPct val="90000"/>
              </a:lnSpc>
              <a:spcBef>
                <a:spcPts val="1000"/>
              </a:spcBef>
              <a:buFont typeface="Arial" panose="020B0604020202020204" pitchFamily="34" charset="0"/>
              <a:buChar char="•"/>
            </a:pPr>
            <a:r>
              <a:rPr lang="fr-FR" altLang="en-US" sz="2200"/>
              <a:t>Example: .exe Executable file .obj Object file .src Source file</a:t>
            </a:r>
          </a:p>
          <a:p>
            <a:pPr>
              <a:lnSpc>
                <a:spcPct val="90000"/>
              </a:lnSpc>
              <a:spcBef>
                <a:spcPts val="1000"/>
              </a:spcBef>
              <a:buFont typeface="Arial" panose="020B0604020202020204" pitchFamily="34" charset="0"/>
              <a:buChar char="•"/>
            </a:pPr>
            <a:r>
              <a:rPr lang="en-IN" altLang="en-US" sz="2200"/>
              <a:t>Location : This information is a pointer to a device and to the location of the file on that device.</a:t>
            </a:r>
          </a:p>
          <a:p>
            <a:pPr>
              <a:lnSpc>
                <a:spcPct val="90000"/>
              </a:lnSpc>
              <a:spcBef>
                <a:spcPts val="1000"/>
              </a:spcBef>
              <a:buFont typeface="Arial" panose="020B0604020202020204" pitchFamily="34" charset="0"/>
              <a:buChar char="•"/>
            </a:pPr>
            <a:r>
              <a:rPr lang="en-IN" altLang="en-US" sz="2200"/>
              <a:t>Size : The current size of the file (in bytes, words,blocks).</a:t>
            </a:r>
          </a:p>
          <a:p>
            <a:pPr>
              <a:lnSpc>
                <a:spcPct val="90000"/>
              </a:lnSpc>
              <a:spcBef>
                <a:spcPts val="1000"/>
              </a:spcBef>
              <a:buFont typeface="Arial" panose="020B0604020202020204" pitchFamily="34" charset="0"/>
              <a:buChar char="•"/>
            </a:pPr>
            <a:r>
              <a:rPr lang="en-IN" altLang="en-US" sz="2200"/>
              <a:t>Protection : Access control information determines who can do reading, writing, executing and so on. </a:t>
            </a:r>
          </a:p>
          <a:p>
            <a:pPr>
              <a:lnSpc>
                <a:spcPct val="90000"/>
              </a:lnSpc>
              <a:spcBef>
                <a:spcPts val="1000"/>
              </a:spcBef>
              <a:buFont typeface="Arial" panose="020B0604020202020204" pitchFamily="34" charset="0"/>
              <a:buChar char="•"/>
            </a:pPr>
            <a:r>
              <a:rPr lang="en-IN" altLang="en-US" sz="2200"/>
              <a:t>Time, Date, User identification : This information may be kept for creation, last modification,last use. </a:t>
            </a:r>
            <a:endParaRPr lang="en-IN" altLang="en-US" sz="2200" b="1">
              <a:solidFill>
                <a:srgbClr val="FF0000"/>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1">
            <a:extLst>
              <a:ext uri="{FF2B5EF4-FFF2-40B4-BE49-F238E27FC236}">
                <a16:creationId xmlns:a16="http://schemas.microsoft.com/office/drawing/2014/main" id="{8A01F61C-98C2-6F66-E073-349410AD424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3" name="Rectangle 6">
            <a:extLst>
              <a:ext uri="{FF2B5EF4-FFF2-40B4-BE49-F238E27FC236}">
                <a16:creationId xmlns:a16="http://schemas.microsoft.com/office/drawing/2014/main" id="{13C8111F-DDBA-4406-4737-B1DE18EE330B}"/>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en-US" altLang="en-US"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B00CB986-082A-109C-0B91-CCA2E1B720AD}"/>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40965" name="Title 1">
            <a:extLst>
              <a:ext uri="{FF2B5EF4-FFF2-40B4-BE49-F238E27FC236}">
                <a16:creationId xmlns:a16="http://schemas.microsoft.com/office/drawing/2014/main" id="{2B47C985-7693-1F0D-DB21-F4A4131DFE8F}"/>
              </a:ext>
            </a:extLst>
          </p:cNvPr>
          <p:cNvSpPr txBox="1">
            <a:spLocks/>
          </p:cNvSpPr>
          <p:nvPr/>
        </p:nvSpPr>
        <p:spPr bwMode="auto">
          <a:xfrm>
            <a:off x="457200" y="27463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IN" altLang="en-US" sz="2800"/>
              <a:t>File System</a:t>
            </a:r>
            <a:endParaRPr lang="en-US" altLang="en-US" sz="2800"/>
          </a:p>
        </p:txBody>
      </p:sp>
      <p:sp>
        <p:nvSpPr>
          <p:cNvPr id="40966" name="Content Placeholder 2">
            <a:extLst>
              <a:ext uri="{FF2B5EF4-FFF2-40B4-BE49-F238E27FC236}">
                <a16:creationId xmlns:a16="http://schemas.microsoft.com/office/drawing/2014/main" id="{5EB4B693-C1BB-94BD-124F-0DCF21CCEB60}"/>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buFont typeface="Arial" panose="020B0604020202020204" pitchFamily="34" charset="0"/>
              <a:buChar char="•"/>
            </a:pPr>
            <a:r>
              <a:rPr lang="en-IN" altLang="en-US" sz="2400" b="1"/>
              <a:t>Operations:</a:t>
            </a:r>
          </a:p>
          <a:p>
            <a:pPr>
              <a:buFont typeface="Arial" panose="020B0604020202020204" pitchFamily="34" charset="0"/>
              <a:buChar char="•"/>
            </a:pPr>
            <a:r>
              <a:rPr lang="en-IN" altLang="en-US" sz="2400" b="1"/>
              <a:t>Insertion – </a:t>
            </a:r>
            <a:r>
              <a:rPr lang="en-IN" altLang="en-US" sz="2400"/>
              <a:t>When a new record is inserted into the table, The hash function h generates a bucket address for the new record based on its hash key K. </a:t>
            </a:r>
          </a:p>
          <a:p>
            <a:pPr>
              <a:buFont typeface="Arial" panose="020B0604020202020204" pitchFamily="34" charset="0"/>
              <a:buChar char="•"/>
            </a:pPr>
            <a:r>
              <a:rPr lang="en-IN" altLang="en-US" sz="2400"/>
              <a:t>Bucket address = h(K)</a:t>
            </a:r>
          </a:p>
          <a:p>
            <a:pPr>
              <a:buFont typeface="Arial" panose="020B0604020202020204" pitchFamily="34" charset="0"/>
              <a:buChar char="•"/>
            </a:pPr>
            <a:r>
              <a:rPr lang="en-IN" altLang="en-US" sz="2400" b="1"/>
              <a:t>Searching – </a:t>
            </a:r>
            <a:r>
              <a:rPr lang="en-IN" altLang="en-US" sz="2400"/>
              <a:t>When a record needs to be searched, The same hash function is used to retrieve the bucket address for the record.</a:t>
            </a:r>
          </a:p>
          <a:p>
            <a:pPr>
              <a:buFont typeface="Arial" panose="020B0604020202020204" pitchFamily="34" charset="0"/>
              <a:buChar char="•"/>
            </a:pPr>
            <a:r>
              <a:rPr lang="en-IN" altLang="en-US" sz="2400"/>
              <a:t>For Example, if we want to retrieve the whole record for ID 104, and if the hash function is mod (5) on that ID, the bucket address generated would be 4. </a:t>
            </a:r>
          </a:p>
          <a:p>
            <a:pPr>
              <a:buFont typeface="Arial" panose="020B0604020202020204" pitchFamily="34" charset="0"/>
              <a:buChar char="•"/>
            </a:pPr>
            <a:r>
              <a:rPr lang="en-IN" altLang="en-US" sz="2400"/>
              <a:t>Then we will directly got to address 4 and retrieve the whole record for ID 104. Here ID acts as a hash key.</a:t>
            </a:r>
            <a:endParaRPr lang="en-IN" altLang="en-US" sz="22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1">
            <a:extLst>
              <a:ext uri="{FF2B5EF4-FFF2-40B4-BE49-F238E27FC236}">
                <a16:creationId xmlns:a16="http://schemas.microsoft.com/office/drawing/2014/main" id="{89BA9830-7982-E820-108E-0D8E37C1EE5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7" name="Rectangle 6">
            <a:extLst>
              <a:ext uri="{FF2B5EF4-FFF2-40B4-BE49-F238E27FC236}">
                <a16:creationId xmlns:a16="http://schemas.microsoft.com/office/drawing/2014/main" id="{CD4A5C04-E897-879B-FB27-64B5BE201804}"/>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en-US" altLang="en-US"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D7A281A0-191E-51A7-F997-62F7E9B70378}"/>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41989" name="Title 1">
            <a:extLst>
              <a:ext uri="{FF2B5EF4-FFF2-40B4-BE49-F238E27FC236}">
                <a16:creationId xmlns:a16="http://schemas.microsoft.com/office/drawing/2014/main" id="{5B0A1CC0-063E-63CD-3AE7-CAE574735EEF}"/>
              </a:ext>
            </a:extLst>
          </p:cNvPr>
          <p:cNvSpPr txBox="1">
            <a:spLocks/>
          </p:cNvSpPr>
          <p:nvPr/>
        </p:nvSpPr>
        <p:spPr bwMode="auto">
          <a:xfrm>
            <a:off x="457200" y="27463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IN" altLang="en-US" sz="2800"/>
              <a:t>File System</a:t>
            </a:r>
            <a:endParaRPr lang="en-US" altLang="en-US" sz="2800"/>
          </a:p>
        </p:txBody>
      </p:sp>
      <p:sp>
        <p:nvSpPr>
          <p:cNvPr id="41990" name="Content Placeholder 2">
            <a:extLst>
              <a:ext uri="{FF2B5EF4-FFF2-40B4-BE49-F238E27FC236}">
                <a16:creationId xmlns:a16="http://schemas.microsoft.com/office/drawing/2014/main" id="{3A57EFDD-0E96-9D0B-68A3-159B3B26B072}"/>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buFont typeface="Arial" panose="020B0604020202020204" pitchFamily="34" charset="0"/>
              <a:buChar char="•"/>
            </a:pPr>
            <a:r>
              <a:rPr lang="en-IN" altLang="en-US" sz="2400" b="1"/>
              <a:t>Deletion – </a:t>
            </a:r>
            <a:r>
              <a:rPr lang="en-IN" altLang="en-US" sz="2400"/>
              <a:t>If we want to delete a record, Using the hash function we will first fetch the record which is supposed to be deleted. </a:t>
            </a:r>
          </a:p>
          <a:p>
            <a:pPr>
              <a:buFont typeface="Arial" panose="020B0604020202020204" pitchFamily="34" charset="0"/>
              <a:buChar char="•"/>
            </a:pPr>
            <a:r>
              <a:rPr lang="en-IN" altLang="en-US" sz="2400"/>
              <a:t>Then we will remove the records for that address in memory.</a:t>
            </a:r>
          </a:p>
          <a:p>
            <a:pPr>
              <a:buFont typeface="Arial" panose="020B0604020202020204" pitchFamily="34" charset="0"/>
              <a:buChar char="•"/>
            </a:pPr>
            <a:r>
              <a:rPr lang="en-IN" altLang="en-US" sz="2400" b="1"/>
              <a:t>Updation – </a:t>
            </a:r>
            <a:r>
              <a:rPr lang="en-IN" altLang="en-US" sz="2400"/>
              <a:t>The data record that needs to be updated is first searched using hash function, and then the data record is updated.</a:t>
            </a:r>
          </a:p>
          <a:p>
            <a:pPr>
              <a:buFont typeface="Arial" panose="020B0604020202020204" pitchFamily="34" charset="0"/>
              <a:buChar char="•"/>
            </a:pPr>
            <a:endParaRPr lang="en-IN" altLang="en-US" sz="22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1">
            <a:extLst>
              <a:ext uri="{FF2B5EF4-FFF2-40B4-BE49-F238E27FC236}">
                <a16:creationId xmlns:a16="http://schemas.microsoft.com/office/drawing/2014/main" id="{9CA3F03C-067A-D5A2-E4A9-267AEDEC946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1" name="Rectangle 6">
            <a:extLst>
              <a:ext uri="{FF2B5EF4-FFF2-40B4-BE49-F238E27FC236}">
                <a16:creationId xmlns:a16="http://schemas.microsoft.com/office/drawing/2014/main" id="{831B0991-428E-40DD-F6A7-83B9AD4460A1}"/>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en-US" altLang="en-US"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0AF81C97-3AA0-726C-5232-94E8ABA27749}"/>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43013" name="Title 1">
            <a:extLst>
              <a:ext uri="{FF2B5EF4-FFF2-40B4-BE49-F238E27FC236}">
                <a16:creationId xmlns:a16="http://schemas.microsoft.com/office/drawing/2014/main" id="{3A906497-48F9-585A-5818-800DF9A8D12B}"/>
              </a:ext>
            </a:extLst>
          </p:cNvPr>
          <p:cNvSpPr txBox="1">
            <a:spLocks/>
          </p:cNvSpPr>
          <p:nvPr/>
        </p:nvSpPr>
        <p:spPr bwMode="auto">
          <a:xfrm>
            <a:off x="457200" y="27463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IN" altLang="en-US" sz="2800"/>
              <a:t>File System</a:t>
            </a:r>
            <a:endParaRPr lang="en-US" altLang="en-US" sz="2800"/>
          </a:p>
        </p:txBody>
      </p:sp>
      <p:sp>
        <p:nvSpPr>
          <p:cNvPr id="43014" name="Content Placeholder 2">
            <a:extLst>
              <a:ext uri="{FF2B5EF4-FFF2-40B4-BE49-F238E27FC236}">
                <a16:creationId xmlns:a16="http://schemas.microsoft.com/office/drawing/2014/main" id="{A99F61C3-11D8-A466-80DD-52AB81F5954E}"/>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buFont typeface="Arial" panose="020B0604020202020204" pitchFamily="34" charset="0"/>
              <a:buChar char="•"/>
            </a:pPr>
            <a:r>
              <a:rPr lang="en-IN" altLang="en-US" sz="2400"/>
              <a:t> If we want to insert some new records into the file But the data bucket address generated by the hash function is not empty or the data already exists in that address. </a:t>
            </a:r>
          </a:p>
          <a:p>
            <a:pPr>
              <a:buFont typeface="Arial" panose="020B0604020202020204" pitchFamily="34" charset="0"/>
              <a:buChar char="•"/>
            </a:pPr>
            <a:r>
              <a:rPr lang="en-IN" altLang="en-US" sz="2400"/>
              <a:t>This becomes a critical situation to handle.</a:t>
            </a:r>
          </a:p>
          <a:p>
            <a:pPr>
              <a:buFont typeface="Arial" panose="020B0604020202020204" pitchFamily="34" charset="0"/>
              <a:buChar char="•"/>
            </a:pPr>
            <a:r>
              <a:rPr lang="en-IN" altLang="en-US" sz="2400"/>
              <a:t>This situation in the static hashing is called </a:t>
            </a:r>
            <a:r>
              <a:rPr lang="en-IN" altLang="en-US" sz="2400" b="1"/>
              <a:t>bucket overflow</a:t>
            </a:r>
            <a:r>
              <a:rPr lang="en-IN" altLang="en-US" sz="2400"/>
              <a:t>.</a:t>
            </a:r>
          </a:p>
          <a:p>
            <a:pPr>
              <a:buFont typeface="Arial" panose="020B0604020202020204" pitchFamily="34" charset="0"/>
              <a:buChar char="•"/>
            </a:pPr>
            <a:r>
              <a:rPr lang="en-IN" altLang="en-US" sz="2400"/>
              <a:t>Some commonly used methods are discussed below:</a:t>
            </a:r>
          </a:p>
          <a:p>
            <a:pPr>
              <a:buFont typeface="Arial" panose="020B0604020202020204" pitchFamily="34" charset="0"/>
              <a:buChar char="•"/>
            </a:pPr>
            <a:r>
              <a:rPr lang="en-IN" altLang="en-US" sz="2400" b="1"/>
              <a:t>Open Hashing –</a:t>
            </a:r>
          </a:p>
          <a:p>
            <a:pPr>
              <a:buFont typeface="Arial" panose="020B0604020202020204" pitchFamily="34" charset="0"/>
              <a:buChar char="•"/>
            </a:pPr>
            <a:r>
              <a:rPr lang="en-IN" altLang="en-US" sz="2400"/>
              <a:t>In Open hashing method, next available data block is used to enter the new record, instead of overwriting the older one. </a:t>
            </a:r>
          </a:p>
          <a:p>
            <a:pPr>
              <a:buFont typeface="Arial" panose="020B0604020202020204" pitchFamily="34" charset="0"/>
              <a:buChar char="•"/>
            </a:pPr>
            <a:r>
              <a:rPr lang="en-IN" altLang="en-US" sz="2400"/>
              <a:t>This method is also called  linear probing.</a:t>
            </a:r>
          </a:p>
          <a:p>
            <a:pPr>
              <a:buFont typeface="Arial" panose="020B0604020202020204" pitchFamily="34" charset="0"/>
              <a:buChar char="•"/>
            </a:pPr>
            <a:r>
              <a:rPr lang="en-IN" altLang="en-US" sz="2400"/>
              <a:t>For example, D3 is a new record that needs to be inserted, the hash function generates the address as 105. </a:t>
            </a:r>
          </a:p>
          <a:p>
            <a:pPr>
              <a:buFont typeface="Arial" panose="020B0604020202020204" pitchFamily="34" charset="0"/>
              <a:buChar char="•"/>
            </a:pPr>
            <a:r>
              <a:rPr lang="en-IN" altLang="en-US" sz="2400"/>
              <a:t>But it is already full. So the system searches next available data bucket, 123 and assigns D3 to it.</a:t>
            </a:r>
            <a:endParaRPr lang="en-IN" altLang="en-US" sz="22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1">
            <a:extLst>
              <a:ext uri="{FF2B5EF4-FFF2-40B4-BE49-F238E27FC236}">
                <a16:creationId xmlns:a16="http://schemas.microsoft.com/office/drawing/2014/main" id="{1359E4DC-46C8-46C9-FE0F-26D705B6E09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5" name="Rectangle 6">
            <a:extLst>
              <a:ext uri="{FF2B5EF4-FFF2-40B4-BE49-F238E27FC236}">
                <a16:creationId xmlns:a16="http://schemas.microsoft.com/office/drawing/2014/main" id="{31A0A323-0A03-6EBC-6637-9E73671802D1}"/>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en-US" altLang="en-US"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E67A59A9-A4F8-6DF5-CCBC-41B2291E4967}"/>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44037" name="Title 1">
            <a:extLst>
              <a:ext uri="{FF2B5EF4-FFF2-40B4-BE49-F238E27FC236}">
                <a16:creationId xmlns:a16="http://schemas.microsoft.com/office/drawing/2014/main" id="{14D37671-6B2B-70BB-1C63-8F99BC8250C0}"/>
              </a:ext>
            </a:extLst>
          </p:cNvPr>
          <p:cNvSpPr txBox="1">
            <a:spLocks/>
          </p:cNvSpPr>
          <p:nvPr/>
        </p:nvSpPr>
        <p:spPr bwMode="auto">
          <a:xfrm>
            <a:off x="457200" y="27463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IN" altLang="en-US" sz="2800"/>
              <a:t>File System</a:t>
            </a:r>
            <a:endParaRPr lang="en-US" altLang="en-US" sz="2800"/>
          </a:p>
        </p:txBody>
      </p:sp>
      <p:sp>
        <p:nvSpPr>
          <p:cNvPr id="44038" name="Content Placeholder 2">
            <a:extLst>
              <a:ext uri="{FF2B5EF4-FFF2-40B4-BE49-F238E27FC236}">
                <a16:creationId xmlns:a16="http://schemas.microsoft.com/office/drawing/2014/main" id="{FD0D12A6-6A24-7C3C-DD15-B073D348EDAE}"/>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buFont typeface="Arial" panose="020B0604020202020204" pitchFamily="34" charset="0"/>
              <a:buChar char="•"/>
            </a:pPr>
            <a:endParaRPr lang="en-IN" altLang="en-US" sz="2200"/>
          </a:p>
        </p:txBody>
      </p:sp>
      <p:pic>
        <p:nvPicPr>
          <p:cNvPr id="44039" name="Picture 2" descr="E:\Jain_2022\Jain_2022\T2\DS\Study Material\Jain_Temp\M5\IMG\17.jpg">
            <a:extLst>
              <a:ext uri="{FF2B5EF4-FFF2-40B4-BE49-F238E27FC236}">
                <a16:creationId xmlns:a16="http://schemas.microsoft.com/office/drawing/2014/main" id="{80CA35F2-CF2E-EA32-5700-EF19C079E0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2063" y="1066800"/>
            <a:ext cx="6562725"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1">
            <a:extLst>
              <a:ext uri="{FF2B5EF4-FFF2-40B4-BE49-F238E27FC236}">
                <a16:creationId xmlns:a16="http://schemas.microsoft.com/office/drawing/2014/main" id="{B3F62099-72FB-C895-5C01-56EF1C9183E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59" name="Rectangle 6">
            <a:extLst>
              <a:ext uri="{FF2B5EF4-FFF2-40B4-BE49-F238E27FC236}">
                <a16:creationId xmlns:a16="http://schemas.microsoft.com/office/drawing/2014/main" id="{057048FE-EC1C-F6D8-5300-1780F13D35DA}"/>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en-US" altLang="en-US"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869AD761-9862-D183-5789-6AB6AD914F0E}"/>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45061" name="Title 1">
            <a:extLst>
              <a:ext uri="{FF2B5EF4-FFF2-40B4-BE49-F238E27FC236}">
                <a16:creationId xmlns:a16="http://schemas.microsoft.com/office/drawing/2014/main" id="{C4625472-BD07-EBF7-6612-0842A3096C3C}"/>
              </a:ext>
            </a:extLst>
          </p:cNvPr>
          <p:cNvSpPr txBox="1">
            <a:spLocks/>
          </p:cNvSpPr>
          <p:nvPr/>
        </p:nvSpPr>
        <p:spPr bwMode="auto">
          <a:xfrm>
            <a:off x="457200" y="27463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IN" altLang="en-US" sz="2800"/>
              <a:t>File System</a:t>
            </a:r>
            <a:endParaRPr lang="en-US" altLang="en-US" sz="2800"/>
          </a:p>
        </p:txBody>
      </p:sp>
      <p:sp>
        <p:nvSpPr>
          <p:cNvPr id="45062" name="Content Placeholder 2">
            <a:extLst>
              <a:ext uri="{FF2B5EF4-FFF2-40B4-BE49-F238E27FC236}">
                <a16:creationId xmlns:a16="http://schemas.microsoft.com/office/drawing/2014/main" id="{96EC16A3-DB11-B76B-4573-CE7807C04C87}"/>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buFont typeface="Arial" panose="020B0604020202020204" pitchFamily="34" charset="0"/>
              <a:buChar char="•"/>
            </a:pPr>
            <a:r>
              <a:rPr lang="en-IN" altLang="en-US" sz="2400" b="1"/>
              <a:t>Closed hashing –</a:t>
            </a:r>
            <a:r>
              <a:rPr lang="en-IN" altLang="en-US" sz="2400"/>
              <a:t> </a:t>
            </a:r>
          </a:p>
          <a:p>
            <a:pPr>
              <a:buFont typeface="Arial" panose="020B0604020202020204" pitchFamily="34" charset="0"/>
              <a:buChar char="•"/>
            </a:pPr>
            <a:r>
              <a:rPr lang="en-IN" altLang="en-US" sz="2400"/>
              <a:t>In Closed hashing method, a new data bucket is allocated with same address and is linked it after the full data bucket. </a:t>
            </a:r>
          </a:p>
          <a:p>
            <a:pPr>
              <a:buFont typeface="Arial" panose="020B0604020202020204" pitchFamily="34" charset="0"/>
              <a:buChar char="•"/>
            </a:pPr>
            <a:r>
              <a:rPr lang="en-IN" altLang="en-US" sz="2400"/>
              <a:t>This method is also known as  overflow chaining.</a:t>
            </a:r>
          </a:p>
          <a:p>
            <a:pPr>
              <a:buFont typeface="Arial" panose="020B0604020202020204" pitchFamily="34" charset="0"/>
              <a:buChar char="•"/>
            </a:pPr>
            <a:r>
              <a:rPr lang="en-IN" altLang="en-US" sz="2400"/>
              <a:t>For example, we have to insert a new record D3 into the tables.</a:t>
            </a:r>
          </a:p>
          <a:p>
            <a:pPr>
              <a:buFont typeface="Arial" panose="020B0604020202020204" pitchFamily="34" charset="0"/>
              <a:buChar char="•"/>
            </a:pPr>
            <a:r>
              <a:rPr lang="en-IN" altLang="en-US" sz="2400"/>
              <a:t>The static hash function generates the data bucket address as 105. But this bucket is full to store the new data.</a:t>
            </a:r>
          </a:p>
          <a:p>
            <a:pPr>
              <a:buFont typeface="Arial" panose="020B0604020202020204" pitchFamily="34" charset="0"/>
              <a:buChar char="•"/>
            </a:pPr>
            <a:r>
              <a:rPr lang="en-IN" altLang="en-US" sz="2400"/>
              <a:t>In this case is a new data bucket is added at the end of 105 data bucket and is linked to it. Then new record D3 is inserted into the new bucket.</a:t>
            </a:r>
            <a:endParaRPr lang="en-IN" altLang="en-US" sz="22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1">
            <a:extLst>
              <a:ext uri="{FF2B5EF4-FFF2-40B4-BE49-F238E27FC236}">
                <a16:creationId xmlns:a16="http://schemas.microsoft.com/office/drawing/2014/main" id="{34F2A5B6-7D06-DAA1-7026-121B6E44420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3" name="Rectangle 6">
            <a:extLst>
              <a:ext uri="{FF2B5EF4-FFF2-40B4-BE49-F238E27FC236}">
                <a16:creationId xmlns:a16="http://schemas.microsoft.com/office/drawing/2014/main" id="{70343F39-6EB0-07D7-C343-F88577EBE614}"/>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en-US" altLang="en-US"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A93A8744-9002-28DB-9C55-BB232264FCED}"/>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46085" name="Title 1">
            <a:extLst>
              <a:ext uri="{FF2B5EF4-FFF2-40B4-BE49-F238E27FC236}">
                <a16:creationId xmlns:a16="http://schemas.microsoft.com/office/drawing/2014/main" id="{0396E70B-2C83-CCC4-A2B6-D441DAD68143}"/>
              </a:ext>
            </a:extLst>
          </p:cNvPr>
          <p:cNvSpPr txBox="1">
            <a:spLocks/>
          </p:cNvSpPr>
          <p:nvPr/>
        </p:nvSpPr>
        <p:spPr bwMode="auto">
          <a:xfrm>
            <a:off x="457200" y="27463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IN" altLang="en-US" sz="2800"/>
              <a:t>File System</a:t>
            </a:r>
            <a:endParaRPr lang="en-US" altLang="en-US" sz="2800"/>
          </a:p>
        </p:txBody>
      </p:sp>
      <p:sp>
        <p:nvSpPr>
          <p:cNvPr id="46086" name="Content Placeholder 2">
            <a:extLst>
              <a:ext uri="{FF2B5EF4-FFF2-40B4-BE49-F238E27FC236}">
                <a16:creationId xmlns:a16="http://schemas.microsoft.com/office/drawing/2014/main" id="{8DE6627C-0D4C-1F44-112B-B82392E0062D}"/>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buFont typeface="Arial" panose="020B0604020202020204" pitchFamily="34" charset="0"/>
              <a:buChar char="•"/>
            </a:pPr>
            <a:endParaRPr lang="en-IN" altLang="en-US" sz="2200"/>
          </a:p>
        </p:txBody>
      </p:sp>
      <p:pic>
        <p:nvPicPr>
          <p:cNvPr id="46087" name="Picture 2" descr="E:\Jain_2022\Jain_2022\T2\DS\Study Material\Jain_Temp\M5\IMG\18.jpg">
            <a:extLst>
              <a:ext uri="{FF2B5EF4-FFF2-40B4-BE49-F238E27FC236}">
                <a16:creationId xmlns:a16="http://schemas.microsoft.com/office/drawing/2014/main" id="{C13F9877-6F92-64F2-723C-704129FB00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1143000"/>
            <a:ext cx="7224713"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1">
            <a:extLst>
              <a:ext uri="{FF2B5EF4-FFF2-40B4-BE49-F238E27FC236}">
                <a16:creationId xmlns:a16="http://schemas.microsoft.com/office/drawing/2014/main" id="{56EE5451-2579-1453-C291-2A0A13EA116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7" name="Rectangle 6">
            <a:extLst>
              <a:ext uri="{FF2B5EF4-FFF2-40B4-BE49-F238E27FC236}">
                <a16:creationId xmlns:a16="http://schemas.microsoft.com/office/drawing/2014/main" id="{4A993E47-36E7-6761-83E7-44A2F7B9C4FC}"/>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en-US" altLang="en-US"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D54C076A-E829-0E1E-3C2B-E72B838E8F12}"/>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47109" name="Title 1">
            <a:extLst>
              <a:ext uri="{FF2B5EF4-FFF2-40B4-BE49-F238E27FC236}">
                <a16:creationId xmlns:a16="http://schemas.microsoft.com/office/drawing/2014/main" id="{5836E751-9CA7-0635-77A7-D1270653FFF6}"/>
              </a:ext>
            </a:extLst>
          </p:cNvPr>
          <p:cNvSpPr txBox="1">
            <a:spLocks/>
          </p:cNvSpPr>
          <p:nvPr/>
        </p:nvSpPr>
        <p:spPr bwMode="auto">
          <a:xfrm>
            <a:off x="457200" y="27463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IN" altLang="en-US" sz="2800"/>
              <a:t>File System</a:t>
            </a:r>
            <a:endParaRPr lang="en-US" altLang="en-US" sz="2800"/>
          </a:p>
        </p:txBody>
      </p:sp>
      <p:sp>
        <p:nvSpPr>
          <p:cNvPr id="47110" name="Content Placeholder 2">
            <a:extLst>
              <a:ext uri="{FF2B5EF4-FFF2-40B4-BE49-F238E27FC236}">
                <a16:creationId xmlns:a16="http://schemas.microsoft.com/office/drawing/2014/main" id="{0A843369-F558-E66F-8756-DC470DF019C7}"/>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buFont typeface="Arial" panose="020B0604020202020204" pitchFamily="34" charset="0"/>
              <a:buChar char="•"/>
            </a:pPr>
            <a:r>
              <a:rPr lang="en-IN" altLang="en-US" sz="2400" b="1">
                <a:solidFill>
                  <a:srgbClr val="FF0000"/>
                </a:solidFill>
              </a:rPr>
              <a:t>Dynamic Hashing –</a:t>
            </a:r>
          </a:p>
          <a:p>
            <a:pPr>
              <a:buFont typeface="Arial" panose="020B0604020202020204" pitchFamily="34" charset="0"/>
              <a:buChar char="•"/>
            </a:pPr>
            <a:r>
              <a:rPr lang="en-IN" altLang="en-US" sz="2400"/>
              <a:t>The drawback of static hashing is that it does not expand or shrink dynamically as the size of the database grows or shrinks.  </a:t>
            </a:r>
          </a:p>
          <a:p>
            <a:pPr>
              <a:buFont typeface="Arial" panose="020B0604020202020204" pitchFamily="34" charset="0"/>
              <a:buChar char="•"/>
            </a:pPr>
            <a:r>
              <a:rPr lang="en-IN" altLang="en-US" sz="2400"/>
              <a:t>In Dynamic hashing, data buckets grows or shrinks (added or removed dynamically) as the records increases or decreases.</a:t>
            </a:r>
          </a:p>
          <a:p>
            <a:pPr>
              <a:buFont typeface="Arial" panose="020B0604020202020204" pitchFamily="34" charset="0"/>
              <a:buChar char="•"/>
            </a:pPr>
            <a:r>
              <a:rPr lang="en-IN" altLang="en-US" sz="2400"/>
              <a:t>Dynamic hashing is also known as extended hashing.</a:t>
            </a:r>
          </a:p>
          <a:p>
            <a:pPr>
              <a:buFont typeface="Arial" panose="020B0604020202020204" pitchFamily="34" charset="0"/>
              <a:buChar char="•"/>
            </a:pPr>
            <a:r>
              <a:rPr lang="en-IN" altLang="en-US" sz="2400"/>
              <a:t>In dynamic hashing, the hash function is made to produce a large number of values.</a:t>
            </a:r>
          </a:p>
          <a:p>
            <a:pPr>
              <a:buFont typeface="Arial" panose="020B0604020202020204" pitchFamily="34" charset="0"/>
              <a:buChar char="•"/>
            </a:pPr>
            <a:r>
              <a:rPr lang="en-IN" altLang="en-US" sz="2400"/>
              <a:t>For Example, there are three data records D1, D2 and D3 . The hash function generates three addresses 1001, 0101 and 1010 respectively.</a:t>
            </a:r>
          </a:p>
          <a:p>
            <a:pPr>
              <a:buFont typeface="Arial" panose="020B0604020202020204" pitchFamily="34" charset="0"/>
              <a:buChar char="•"/>
            </a:pPr>
            <a:r>
              <a:rPr lang="en-IN" altLang="en-US" sz="2400"/>
              <a:t>This method of storing considers only part of this address – especially only first one bit to store the data. So it tries to load three of them at address 0 and 1. </a:t>
            </a:r>
            <a:endParaRPr lang="en-IN" altLang="en-US" sz="22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1">
            <a:extLst>
              <a:ext uri="{FF2B5EF4-FFF2-40B4-BE49-F238E27FC236}">
                <a16:creationId xmlns:a16="http://schemas.microsoft.com/office/drawing/2014/main" id="{665EAD31-EB96-68E8-F9F1-7BB100D90F0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1" name="Rectangle 6">
            <a:extLst>
              <a:ext uri="{FF2B5EF4-FFF2-40B4-BE49-F238E27FC236}">
                <a16:creationId xmlns:a16="http://schemas.microsoft.com/office/drawing/2014/main" id="{54E3FA30-57B8-7B80-525D-AC720DCBC0B8}"/>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en-US" altLang="en-US"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D74A9C08-F77F-0419-AA97-FEA21BB11A2E}"/>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48133" name="Title 1">
            <a:extLst>
              <a:ext uri="{FF2B5EF4-FFF2-40B4-BE49-F238E27FC236}">
                <a16:creationId xmlns:a16="http://schemas.microsoft.com/office/drawing/2014/main" id="{84A152E1-27E6-E78B-A92F-501F1D73980C}"/>
              </a:ext>
            </a:extLst>
          </p:cNvPr>
          <p:cNvSpPr txBox="1">
            <a:spLocks/>
          </p:cNvSpPr>
          <p:nvPr/>
        </p:nvSpPr>
        <p:spPr bwMode="auto">
          <a:xfrm>
            <a:off x="457200" y="27463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IN" altLang="en-US" sz="2800"/>
              <a:t>File System</a:t>
            </a:r>
            <a:endParaRPr lang="en-US" altLang="en-US" sz="2800"/>
          </a:p>
        </p:txBody>
      </p:sp>
      <p:sp>
        <p:nvSpPr>
          <p:cNvPr id="48134" name="Content Placeholder 2">
            <a:extLst>
              <a:ext uri="{FF2B5EF4-FFF2-40B4-BE49-F238E27FC236}">
                <a16:creationId xmlns:a16="http://schemas.microsoft.com/office/drawing/2014/main" id="{C439B535-D897-4678-2726-222D1B947982}"/>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buFont typeface="Arial" panose="020B0604020202020204" pitchFamily="34" charset="0"/>
              <a:buChar char="•"/>
            </a:pPr>
            <a:endParaRPr lang="en-IN" altLang="en-US" sz="2200"/>
          </a:p>
          <a:p>
            <a:pPr>
              <a:buFont typeface="Arial" panose="020B0604020202020204" pitchFamily="34" charset="0"/>
              <a:buChar char="•"/>
            </a:pPr>
            <a:endParaRPr lang="en-IN" altLang="en-US" sz="2200"/>
          </a:p>
          <a:p>
            <a:pPr>
              <a:buFont typeface="Arial" panose="020B0604020202020204" pitchFamily="34" charset="0"/>
              <a:buChar char="•"/>
            </a:pPr>
            <a:endParaRPr lang="en-IN" altLang="en-US" sz="2200"/>
          </a:p>
          <a:p>
            <a:pPr>
              <a:buFont typeface="Arial" panose="020B0604020202020204" pitchFamily="34" charset="0"/>
              <a:buChar char="•"/>
            </a:pPr>
            <a:endParaRPr lang="en-IN" altLang="en-US" sz="2200"/>
          </a:p>
          <a:p>
            <a:pPr>
              <a:buFont typeface="Arial" panose="020B0604020202020204" pitchFamily="34" charset="0"/>
              <a:buChar char="•"/>
            </a:pPr>
            <a:endParaRPr lang="en-IN" altLang="en-US" sz="2200"/>
          </a:p>
          <a:p>
            <a:pPr>
              <a:buFont typeface="Arial" panose="020B0604020202020204" pitchFamily="34" charset="0"/>
              <a:buChar char="•"/>
            </a:pPr>
            <a:r>
              <a:rPr lang="en-IN" altLang="en-US" sz="2400"/>
              <a:t>But the problem is that No bucket address is remaining for D3. The bucket has to grow dynamically to accommodate D3.</a:t>
            </a:r>
          </a:p>
          <a:p>
            <a:pPr>
              <a:buFont typeface="Arial" panose="020B0604020202020204" pitchFamily="34" charset="0"/>
              <a:buChar char="•"/>
            </a:pPr>
            <a:r>
              <a:rPr lang="en-IN" altLang="en-US" sz="2400"/>
              <a:t>So it changes the address have 2 bits rather than 1 bit, and then it updates the existing data to have 2 bit address. </a:t>
            </a:r>
          </a:p>
          <a:p>
            <a:pPr>
              <a:buFont typeface="Arial" panose="020B0604020202020204" pitchFamily="34" charset="0"/>
              <a:buChar char="•"/>
            </a:pPr>
            <a:r>
              <a:rPr lang="en-IN" altLang="en-US" sz="2400"/>
              <a:t>Then it tries to accommodate D3. </a:t>
            </a:r>
          </a:p>
          <a:p>
            <a:pPr>
              <a:buFont typeface="Arial" panose="020B0604020202020204" pitchFamily="34" charset="0"/>
              <a:buChar char="•"/>
            </a:pPr>
            <a:endParaRPr lang="en-IN" altLang="en-US" sz="2400"/>
          </a:p>
          <a:p>
            <a:br>
              <a:rPr lang="en-IN" altLang="en-US" sz="2400"/>
            </a:br>
            <a:endParaRPr lang="en-IN" altLang="en-US" sz="2200"/>
          </a:p>
        </p:txBody>
      </p:sp>
      <p:pic>
        <p:nvPicPr>
          <p:cNvPr id="48135" name="Picture 2" descr="E:\Jain_2022\Jain_2022\T2\DS\Study Material\Jain_Temp\M5\IMG\19.jpg">
            <a:extLst>
              <a:ext uri="{FF2B5EF4-FFF2-40B4-BE49-F238E27FC236}">
                <a16:creationId xmlns:a16="http://schemas.microsoft.com/office/drawing/2014/main" id="{90F82B4B-C849-2BC5-CA8A-639D41B6E8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9400" y="757238"/>
            <a:ext cx="5972175" cy="178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6" name="Picture 3" descr="E:\Jain_2022\Jain_2022\T2\DS\Study Material\Jain_Temp\M5\IMG\20.jpg">
            <a:extLst>
              <a:ext uri="{FF2B5EF4-FFF2-40B4-BE49-F238E27FC236}">
                <a16:creationId xmlns:a16="http://schemas.microsoft.com/office/drawing/2014/main" id="{075E127A-A9F3-FD13-9294-09B26A01BC5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25613" y="4357688"/>
            <a:ext cx="5619750" cy="235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1">
            <a:extLst>
              <a:ext uri="{FF2B5EF4-FFF2-40B4-BE49-F238E27FC236}">
                <a16:creationId xmlns:a16="http://schemas.microsoft.com/office/drawing/2014/main" id="{1857EE39-B697-23D8-326D-6747E195B39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Rectangle 6">
            <a:extLst>
              <a:ext uri="{FF2B5EF4-FFF2-40B4-BE49-F238E27FC236}">
                <a16:creationId xmlns:a16="http://schemas.microsoft.com/office/drawing/2014/main" id="{5B1685F9-92EB-1760-C5B3-18CB23019E11}"/>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en-US" altLang="en-US"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5F6D2966-99A4-5A3E-2C2D-7EA7F2BA2CAF}"/>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5125" name="Title 1">
            <a:extLst>
              <a:ext uri="{FF2B5EF4-FFF2-40B4-BE49-F238E27FC236}">
                <a16:creationId xmlns:a16="http://schemas.microsoft.com/office/drawing/2014/main" id="{DE8A14A3-9EBF-794F-D539-0BCA678210D6}"/>
              </a:ext>
            </a:extLst>
          </p:cNvPr>
          <p:cNvSpPr txBox="1">
            <a:spLocks/>
          </p:cNvSpPr>
          <p:nvPr/>
        </p:nvSpPr>
        <p:spPr bwMode="auto">
          <a:xfrm>
            <a:off x="457200" y="27463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IN" altLang="en-US" sz="2800"/>
              <a:t>File System</a:t>
            </a:r>
            <a:endParaRPr lang="en-US" altLang="en-US" sz="2800"/>
          </a:p>
        </p:txBody>
      </p:sp>
      <p:sp>
        <p:nvSpPr>
          <p:cNvPr id="5126" name="Content Placeholder 2">
            <a:extLst>
              <a:ext uri="{FF2B5EF4-FFF2-40B4-BE49-F238E27FC236}">
                <a16:creationId xmlns:a16="http://schemas.microsoft.com/office/drawing/2014/main" id="{1D4B7B2A-BF1C-3272-17E2-F3F6EBE92E83}"/>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90000"/>
              </a:lnSpc>
              <a:spcBef>
                <a:spcPts val="1000"/>
              </a:spcBef>
              <a:buFont typeface="Arial" panose="020B0604020202020204" pitchFamily="34" charset="0"/>
              <a:buChar char="•"/>
            </a:pPr>
            <a:r>
              <a:rPr lang="en-IN" altLang="en-US" sz="2200">
                <a:solidFill>
                  <a:srgbClr val="FF0000"/>
                </a:solidFill>
              </a:rPr>
              <a:t>FILE OPERATIONS </a:t>
            </a:r>
          </a:p>
          <a:p>
            <a:pPr>
              <a:lnSpc>
                <a:spcPct val="90000"/>
              </a:lnSpc>
              <a:spcBef>
                <a:spcPts val="1000"/>
              </a:spcBef>
              <a:buFont typeface="Arial" panose="020B0604020202020204" pitchFamily="34" charset="0"/>
              <a:buChar char="•"/>
            </a:pPr>
            <a:r>
              <a:rPr lang="en-IN" altLang="en-US" sz="2200">
                <a:solidFill>
                  <a:srgbClr val="0070C0"/>
                </a:solidFill>
              </a:rPr>
              <a:t>Creating a file : Two steps are needed to create a file.</a:t>
            </a:r>
          </a:p>
          <a:p>
            <a:pPr lvl="1">
              <a:lnSpc>
                <a:spcPct val="90000"/>
              </a:lnSpc>
              <a:spcBef>
                <a:spcPts val="1000"/>
              </a:spcBef>
              <a:buFont typeface="Arial" panose="020B0604020202020204" pitchFamily="34" charset="0"/>
              <a:buChar char="•"/>
            </a:pPr>
            <a:r>
              <a:rPr lang="en-IN" altLang="en-US" sz="2200">
                <a:solidFill>
                  <a:srgbClr val="0070C0"/>
                </a:solidFill>
              </a:rPr>
              <a:t>Check whether the space is available or not.</a:t>
            </a:r>
          </a:p>
          <a:p>
            <a:pPr lvl="1">
              <a:lnSpc>
                <a:spcPct val="90000"/>
              </a:lnSpc>
              <a:spcBef>
                <a:spcPts val="1000"/>
              </a:spcBef>
              <a:buFont typeface="Arial" panose="020B0604020202020204" pitchFamily="34" charset="0"/>
              <a:buChar char="•"/>
            </a:pPr>
            <a:r>
              <a:rPr lang="en-IN" altLang="en-US" sz="2200">
                <a:solidFill>
                  <a:srgbClr val="0070C0"/>
                </a:solidFill>
              </a:rPr>
              <a:t>If the space is available then made an entry for the new file in the directory. The entry includes name of the file, path of the file,etc… </a:t>
            </a:r>
          </a:p>
          <a:p>
            <a:pPr>
              <a:lnSpc>
                <a:spcPct val="90000"/>
              </a:lnSpc>
              <a:spcBef>
                <a:spcPts val="1000"/>
              </a:spcBef>
              <a:buFont typeface="Arial" panose="020B0604020202020204" pitchFamily="34" charset="0"/>
              <a:buChar char="•"/>
            </a:pPr>
            <a:r>
              <a:rPr lang="en-IN" altLang="en-US" sz="2200">
                <a:solidFill>
                  <a:srgbClr val="00B050"/>
                </a:solidFill>
              </a:rPr>
              <a:t>Writing a file : To write a file, we have to know 2 things.</a:t>
            </a:r>
          </a:p>
          <a:p>
            <a:pPr lvl="1">
              <a:lnSpc>
                <a:spcPct val="90000"/>
              </a:lnSpc>
              <a:spcBef>
                <a:spcPts val="1000"/>
              </a:spcBef>
              <a:buFont typeface="Arial" panose="020B0604020202020204" pitchFamily="34" charset="0"/>
              <a:buChar char="•"/>
            </a:pPr>
            <a:r>
              <a:rPr lang="en-IN" altLang="en-US" sz="2200">
                <a:solidFill>
                  <a:srgbClr val="00B050"/>
                </a:solidFill>
              </a:rPr>
              <a:t>One is name of the file and second is the information or data to be written on the file, the system searches the entire given location for the file. </a:t>
            </a:r>
          </a:p>
          <a:p>
            <a:pPr lvl="1">
              <a:lnSpc>
                <a:spcPct val="90000"/>
              </a:lnSpc>
              <a:spcBef>
                <a:spcPts val="1000"/>
              </a:spcBef>
              <a:buFont typeface="Arial" panose="020B0604020202020204" pitchFamily="34" charset="0"/>
              <a:buChar char="•"/>
            </a:pPr>
            <a:r>
              <a:rPr lang="en-IN" altLang="en-US" sz="2200">
                <a:solidFill>
                  <a:srgbClr val="00B050"/>
                </a:solidFill>
              </a:rPr>
              <a:t>If the file is found, the system must keep a write pointer to the location in the file where the next write is to take place.</a:t>
            </a:r>
          </a:p>
          <a:p>
            <a:pPr lvl="1">
              <a:lnSpc>
                <a:spcPct val="90000"/>
              </a:lnSpc>
              <a:spcBef>
                <a:spcPts val="1000"/>
              </a:spcBef>
              <a:buFont typeface="Arial" panose="020B0604020202020204" pitchFamily="34" charset="0"/>
              <a:buChar char="•"/>
            </a:pPr>
            <a:endParaRPr lang="en-IN" altLang="en-US" sz="2200"/>
          </a:p>
          <a:p>
            <a:pPr>
              <a:lnSpc>
                <a:spcPct val="90000"/>
              </a:lnSpc>
              <a:spcBef>
                <a:spcPts val="1000"/>
              </a:spcBef>
              <a:buFont typeface="Arial" panose="020B0604020202020204" pitchFamily="34" charset="0"/>
              <a:buChar char="•"/>
            </a:pPr>
            <a:endParaRPr lang="en-IN" altLang="en-US" sz="2200" b="1">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1">
            <a:extLst>
              <a:ext uri="{FF2B5EF4-FFF2-40B4-BE49-F238E27FC236}">
                <a16:creationId xmlns:a16="http://schemas.microsoft.com/office/drawing/2014/main" id="{8A95E271-FD8C-8D42-6593-FA2F6BD93FC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Rectangle 6">
            <a:extLst>
              <a:ext uri="{FF2B5EF4-FFF2-40B4-BE49-F238E27FC236}">
                <a16:creationId xmlns:a16="http://schemas.microsoft.com/office/drawing/2014/main" id="{ACB53B5F-D29E-2440-0A9F-78DF08ADC836}"/>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en-US" altLang="en-US"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93769501-E1AB-594A-5CFC-199DCC736904}"/>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6149" name="Title 1">
            <a:extLst>
              <a:ext uri="{FF2B5EF4-FFF2-40B4-BE49-F238E27FC236}">
                <a16:creationId xmlns:a16="http://schemas.microsoft.com/office/drawing/2014/main" id="{223505D7-AAAA-D908-75A2-7890D2FD339B}"/>
              </a:ext>
            </a:extLst>
          </p:cNvPr>
          <p:cNvSpPr txBox="1">
            <a:spLocks/>
          </p:cNvSpPr>
          <p:nvPr/>
        </p:nvSpPr>
        <p:spPr bwMode="auto">
          <a:xfrm>
            <a:off x="457200" y="27463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IN" altLang="en-US" sz="2800"/>
              <a:t>File System</a:t>
            </a:r>
            <a:endParaRPr lang="en-US" altLang="en-US" sz="2800"/>
          </a:p>
        </p:txBody>
      </p:sp>
      <p:sp>
        <p:nvSpPr>
          <p:cNvPr id="6150" name="Content Placeholder 2">
            <a:extLst>
              <a:ext uri="{FF2B5EF4-FFF2-40B4-BE49-F238E27FC236}">
                <a16:creationId xmlns:a16="http://schemas.microsoft.com/office/drawing/2014/main" id="{AD905239-552E-AB61-E206-B2BBF6839AB7}"/>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90000"/>
              </a:lnSpc>
              <a:spcBef>
                <a:spcPts val="1000"/>
              </a:spcBef>
              <a:buFont typeface="Arial" panose="020B0604020202020204" pitchFamily="34" charset="0"/>
              <a:buChar char="•"/>
            </a:pPr>
            <a:r>
              <a:rPr lang="en-IN" altLang="en-US" sz="2200">
                <a:solidFill>
                  <a:srgbClr val="FF0000"/>
                </a:solidFill>
              </a:rPr>
              <a:t>FILE OPERATIONS </a:t>
            </a:r>
          </a:p>
          <a:p>
            <a:pPr>
              <a:lnSpc>
                <a:spcPct val="90000"/>
              </a:lnSpc>
              <a:spcBef>
                <a:spcPts val="1000"/>
              </a:spcBef>
              <a:buFont typeface="Arial" panose="020B0604020202020204" pitchFamily="34" charset="0"/>
              <a:buChar char="•"/>
            </a:pPr>
            <a:r>
              <a:rPr lang="en-IN" altLang="en-US" sz="2200">
                <a:solidFill>
                  <a:srgbClr val="C00000"/>
                </a:solidFill>
              </a:rPr>
              <a:t>Reading a file : To read a file,</a:t>
            </a:r>
          </a:p>
          <a:p>
            <a:pPr lvl="1">
              <a:lnSpc>
                <a:spcPct val="90000"/>
              </a:lnSpc>
              <a:spcBef>
                <a:spcPts val="1000"/>
              </a:spcBef>
              <a:buFont typeface="Arial" panose="020B0604020202020204" pitchFamily="34" charset="0"/>
              <a:buChar char="•"/>
            </a:pPr>
            <a:r>
              <a:rPr lang="en-IN" altLang="en-US" sz="2200">
                <a:solidFill>
                  <a:srgbClr val="C00000"/>
                </a:solidFill>
              </a:rPr>
              <a:t>first of all we search the directories for the file, if the file is found, the system needs to keep a read pointer to the location in the file where the next read is to take place. </a:t>
            </a:r>
          </a:p>
          <a:p>
            <a:pPr lvl="1">
              <a:lnSpc>
                <a:spcPct val="90000"/>
              </a:lnSpc>
              <a:spcBef>
                <a:spcPts val="1000"/>
              </a:spcBef>
              <a:buFont typeface="Arial" panose="020B0604020202020204" pitchFamily="34" charset="0"/>
              <a:buChar char="•"/>
            </a:pPr>
            <a:r>
              <a:rPr lang="en-IN" altLang="en-US" sz="2200">
                <a:solidFill>
                  <a:srgbClr val="C00000"/>
                </a:solidFill>
              </a:rPr>
              <a:t>Once the read has taken place, the read pointer is updated. </a:t>
            </a:r>
          </a:p>
          <a:p>
            <a:pPr>
              <a:lnSpc>
                <a:spcPct val="90000"/>
              </a:lnSpc>
              <a:spcBef>
                <a:spcPts val="1000"/>
              </a:spcBef>
              <a:buFont typeface="Arial" panose="020B0604020202020204" pitchFamily="34" charset="0"/>
              <a:buChar char="•"/>
            </a:pPr>
            <a:r>
              <a:rPr lang="en-IN" altLang="en-US" sz="2200"/>
              <a:t>Repositioning within a file : </a:t>
            </a:r>
          </a:p>
          <a:p>
            <a:pPr lvl="1">
              <a:lnSpc>
                <a:spcPct val="90000"/>
              </a:lnSpc>
              <a:spcBef>
                <a:spcPts val="1000"/>
              </a:spcBef>
              <a:buFont typeface="Arial" panose="020B0604020202020204" pitchFamily="34" charset="0"/>
              <a:buChar char="•"/>
            </a:pPr>
            <a:r>
              <a:rPr lang="en-IN" altLang="en-US" sz="2200"/>
              <a:t>The directory is searched for the appropriate entry and the current file position pointer is repositioned to a given value.</a:t>
            </a:r>
          </a:p>
          <a:p>
            <a:pPr lvl="1">
              <a:lnSpc>
                <a:spcPct val="90000"/>
              </a:lnSpc>
              <a:spcBef>
                <a:spcPts val="1000"/>
              </a:spcBef>
              <a:buFont typeface="Arial" panose="020B0604020202020204" pitchFamily="34" charset="0"/>
              <a:buChar char="•"/>
            </a:pPr>
            <a:r>
              <a:rPr lang="en-IN" altLang="en-US" sz="2200"/>
              <a:t>This operation is also called file seek. </a:t>
            </a:r>
          </a:p>
          <a:p>
            <a:pPr>
              <a:lnSpc>
                <a:spcPct val="90000"/>
              </a:lnSpc>
              <a:spcBef>
                <a:spcPts val="1000"/>
              </a:spcBef>
              <a:buFont typeface="Arial" panose="020B0604020202020204" pitchFamily="34" charset="0"/>
              <a:buChar char="•"/>
            </a:pPr>
            <a:r>
              <a:rPr lang="en-IN" altLang="en-US" sz="2200"/>
              <a:t>Deleting a file : To delete a file, first of all search the directory for named file, then released the file space and erase the directory entry.</a:t>
            </a:r>
          </a:p>
          <a:p>
            <a:pPr>
              <a:lnSpc>
                <a:spcPct val="90000"/>
              </a:lnSpc>
              <a:spcBef>
                <a:spcPts val="1000"/>
              </a:spcBef>
              <a:buFont typeface="Arial" panose="020B0604020202020204" pitchFamily="34" charset="0"/>
              <a:buChar char="•"/>
            </a:pPr>
            <a:r>
              <a:rPr lang="en-IN" altLang="en-US" sz="2200"/>
              <a:t>Truncating a file : To truncate a file, remove the file contents only but, the attributes are as it is.</a:t>
            </a:r>
          </a:p>
          <a:p>
            <a:pPr>
              <a:lnSpc>
                <a:spcPct val="90000"/>
              </a:lnSpc>
              <a:spcBef>
                <a:spcPts val="1000"/>
              </a:spcBef>
              <a:buFont typeface="Arial" panose="020B0604020202020204" pitchFamily="34" charset="0"/>
              <a:buChar char="•"/>
            </a:pPr>
            <a:endParaRPr lang="en-IN" altLang="en-US" sz="2200" b="1">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1">
            <a:extLst>
              <a:ext uri="{FF2B5EF4-FFF2-40B4-BE49-F238E27FC236}">
                <a16:creationId xmlns:a16="http://schemas.microsoft.com/office/drawing/2014/main" id="{5E91C66B-CEEA-D997-DE70-555DF16D668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Rectangle 6">
            <a:extLst>
              <a:ext uri="{FF2B5EF4-FFF2-40B4-BE49-F238E27FC236}">
                <a16:creationId xmlns:a16="http://schemas.microsoft.com/office/drawing/2014/main" id="{07BB625D-3AD4-D8D2-02D4-C19DFF225BFF}"/>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en-US" altLang="en-US"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A8AA5532-E6AE-6DD8-60C8-75D132DF4327}"/>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7173" name="Title 1">
            <a:extLst>
              <a:ext uri="{FF2B5EF4-FFF2-40B4-BE49-F238E27FC236}">
                <a16:creationId xmlns:a16="http://schemas.microsoft.com/office/drawing/2014/main" id="{8CC49EBF-1B7C-93BC-57A5-8F71AE2D37E1}"/>
              </a:ext>
            </a:extLst>
          </p:cNvPr>
          <p:cNvSpPr txBox="1">
            <a:spLocks/>
          </p:cNvSpPr>
          <p:nvPr/>
        </p:nvSpPr>
        <p:spPr bwMode="auto">
          <a:xfrm>
            <a:off x="457200" y="27463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IN" altLang="en-US" sz="2800"/>
              <a:t>File System</a:t>
            </a:r>
            <a:endParaRPr lang="en-US" altLang="en-US" sz="2800"/>
          </a:p>
        </p:txBody>
      </p:sp>
      <p:sp>
        <p:nvSpPr>
          <p:cNvPr id="7174" name="Content Placeholder 2">
            <a:extLst>
              <a:ext uri="{FF2B5EF4-FFF2-40B4-BE49-F238E27FC236}">
                <a16:creationId xmlns:a16="http://schemas.microsoft.com/office/drawing/2014/main" id="{682E07AC-AB0F-57CC-0FAE-3E18BC0C14BC}"/>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nSpc>
                <a:spcPct val="90000"/>
              </a:lnSpc>
              <a:spcBef>
                <a:spcPts val="1000"/>
              </a:spcBef>
              <a:buFont typeface="Arial" charset="0"/>
              <a:buChar char="•"/>
              <a:defRPr/>
            </a:pPr>
            <a:r>
              <a:rPr lang="en-IN" sz="2400" b="1" dirty="0"/>
              <a:t>FILE ACCESS METHODS </a:t>
            </a:r>
          </a:p>
          <a:p>
            <a:pPr>
              <a:lnSpc>
                <a:spcPct val="90000"/>
              </a:lnSpc>
              <a:spcBef>
                <a:spcPts val="1000"/>
              </a:spcBef>
              <a:buFont typeface="Arial" charset="0"/>
              <a:buChar char="•"/>
              <a:defRPr/>
            </a:pPr>
            <a:r>
              <a:rPr lang="en-IN" sz="2400" dirty="0"/>
              <a:t>Files stores information, this information must be accessed and read into computer memory. </a:t>
            </a:r>
          </a:p>
          <a:p>
            <a:pPr>
              <a:lnSpc>
                <a:spcPct val="90000"/>
              </a:lnSpc>
              <a:spcBef>
                <a:spcPts val="1000"/>
              </a:spcBef>
              <a:buFont typeface="Arial" charset="0"/>
              <a:buChar char="•"/>
              <a:defRPr/>
            </a:pPr>
            <a:r>
              <a:rPr lang="en-IN" sz="2400" dirty="0"/>
              <a:t>There are so many ways that the information in the file can be accessed. </a:t>
            </a:r>
          </a:p>
          <a:p>
            <a:pPr>
              <a:defRPr/>
            </a:pPr>
            <a:r>
              <a:rPr lang="en-IN" sz="2400" b="1" dirty="0">
                <a:solidFill>
                  <a:srgbClr val="FF0000"/>
                </a:solidFill>
              </a:rPr>
              <a:t>Sequential file access: </a:t>
            </a:r>
            <a:endParaRPr lang="en-IN" sz="2400" dirty="0">
              <a:solidFill>
                <a:srgbClr val="FF0000"/>
              </a:solidFill>
            </a:endParaRPr>
          </a:p>
          <a:p>
            <a:pPr>
              <a:lnSpc>
                <a:spcPct val="90000"/>
              </a:lnSpc>
              <a:spcBef>
                <a:spcPts val="1000"/>
              </a:spcBef>
              <a:buFont typeface="Arial" charset="0"/>
              <a:buChar char="•"/>
              <a:defRPr/>
            </a:pPr>
            <a:r>
              <a:rPr lang="en-IN" sz="2400" dirty="0"/>
              <a:t>Information in the file is processed in order i.e. one record after the other. </a:t>
            </a:r>
          </a:p>
          <a:p>
            <a:pPr>
              <a:lnSpc>
                <a:spcPct val="90000"/>
              </a:lnSpc>
              <a:spcBef>
                <a:spcPts val="1000"/>
              </a:spcBef>
              <a:buFont typeface="Arial" charset="0"/>
              <a:buChar char="•"/>
              <a:defRPr/>
            </a:pPr>
            <a:r>
              <a:rPr lang="en-IN" sz="2400" dirty="0"/>
              <a:t>Magnetic tapes are supporting this type of file accessing. </a:t>
            </a:r>
          </a:p>
          <a:p>
            <a:pPr marL="342900" indent="-342900">
              <a:buFont typeface="Arial" pitchFamily="34" charset="0"/>
              <a:buChar char="•"/>
              <a:defRPr/>
            </a:pPr>
            <a:r>
              <a:rPr lang="en-IN" sz="2400" dirty="0" err="1"/>
              <a:t>Eg</a:t>
            </a:r>
            <a:r>
              <a:rPr lang="en-IN" sz="2400" dirty="0"/>
              <a:t> : A file consisting of 100 records, the current position of read/write head is 45th record, suppose we want to read the 75th record then, it access sequentially from 45, 46, 47 …….. 74, 75. </a:t>
            </a:r>
            <a:endParaRPr lang="en-IN" sz="2200" dirty="0">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1">
            <a:extLst>
              <a:ext uri="{FF2B5EF4-FFF2-40B4-BE49-F238E27FC236}">
                <a16:creationId xmlns:a16="http://schemas.microsoft.com/office/drawing/2014/main" id="{1053B155-2051-8F6F-BE06-DC25B694F30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Rectangle 6">
            <a:extLst>
              <a:ext uri="{FF2B5EF4-FFF2-40B4-BE49-F238E27FC236}">
                <a16:creationId xmlns:a16="http://schemas.microsoft.com/office/drawing/2014/main" id="{E4BC8FF6-696D-5FD7-A435-5558720394C6}"/>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en-US" altLang="en-US"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D211DC51-342B-ED81-AD52-E026DD2BA255}"/>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8197" name="Title 1">
            <a:extLst>
              <a:ext uri="{FF2B5EF4-FFF2-40B4-BE49-F238E27FC236}">
                <a16:creationId xmlns:a16="http://schemas.microsoft.com/office/drawing/2014/main" id="{5BB7813B-3997-6A6B-0759-55BEAA7FC180}"/>
              </a:ext>
            </a:extLst>
          </p:cNvPr>
          <p:cNvSpPr txBox="1">
            <a:spLocks/>
          </p:cNvSpPr>
          <p:nvPr/>
        </p:nvSpPr>
        <p:spPr bwMode="auto">
          <a:xfrm>
            <a:off x="457200" y="27463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IN" altLang="en-US" sz="2800"/>
              <a:t>File System</a:t>
            </a:r>
            <a:endParaRPr lang="en-US" altLang="en-US" sz="2800"/>
          </a:p>
        </p:txBody>
      </p:sp>
      <p:sp>
        <p:nvSpPr>
          <p:cNvPr id="8198" name="Content Placeholder 2">
            <a:extLst>
              <a:ext uri="{FF2B5EF4-FFF2-40B4-BE49-F238E27FC236}">
                <a16:creationId xmlns:a16="http://schemas.microsoft.com/office/drawing/2014/main" id="{038454D4-78EC-4F9F-C43E-216DDA27177D}"/>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90000"/>
              </a:lnSpc>
              <a:spcBef>
                <a:spcPts val="1000"/>
              </a:spcBef>
              <a:buFont typeface="Arial" panose="020B0604020202020204" pitchFamily="34" charset="0"/>
              <a:buChar char="•"/>
            </a:pPr>
            <a:r>
              <a:rPr lang="en-IN" altLang="en-US" sz="2400"/>
              <a:t>So the read/write head traverse all the records between 45 to 75. </a:t>
            </a:r>
          </a:p>
          <a:p>
            <a:pPr>
              <a:lnSpc>
                <a:spcPct val="90000"/>
              </a:lnSpc>
              <a:spcBef>
                <a:spcPts val="1000"/>
              </a:spcBef>
              <a:buFont typeface="Arial" panose="020B0604020202020204" pitchFamily="34" charset="0"/>
              <a:buChar char="•"/>
            </a:pPr>
            <a:endParaRPr lang="en-IN" altLang="en-US" sz="2400"/>
          </a:p>
          <a:p>
            <a:pPr>
              <a:lnSpc>
                <a:spcPct val="90000"/>
              </a:lnSpc>
              <a:spcBef>
                <a:spcPts val="1000"/>
              </a:spcBef>
              <a:buFont typeface="Arial" panose="020B0604020202020204" pitchFamily="34" charset="0"/>
              <a:buChar char="•"/>
            </a:pPr>
            <a:endParaRPr lang="en-IN" altLang="en-US" sz="2400"/>
          </a:p>
          <a:p>
            <a:pPr>
              <a:lnSpc>
                <a:spcPct val="90000"/>
              </a:lnSpc>
              <a:spcBef>
                <a:spcPts val="1000"/>
              </a:spcBef>
              <a:buFont typeface="Arial" panose="020B0604020202020204" pitchFamily="34" charset="0"/>
              <a:buChar char="•"/>
            </a:pPr>
            <a:r>
              <a:rPr lang="en-IN" altLang="en-US" sz="2400" b="1">
                <a:solidFill>
                  <a:srgbClr val="FF0000"/>
                </a:solidFill>
              </a:rPr>
              <a:t>Direct access: </a:t>
            </a:r>
          </a:p>
          <a:p>
            <a:pPr>
              <a:lnSpc>
                <a:spcPct val="90000"/>
              </a:lnSpc>
              <a:spcBef>
                <a:spcPts val="1000"/>
              </a:spcBef>
              <a:buFont typeface="Arial" panose="020B0604020202020204" pitchFamily="34" charset="0"/>
              <a:buChar char="•"/>
            </a:pPr>
            <a:r>
              <a:rPr lang="en-IN" altLang="en-US" sz="2400"/>
              <a:t>Direct access is also called relative access. </a:t>
            </a:r>
          </a:p>
          <a:p>
            <a:pPr>
              <a:lnSpc>
                <a:spcPct val="90000"/>
              </a:lnSpc>
              <a:spcBef>
                <a:spcPts val="1000"/>
              </a:spcBef>
              <a:buFont typeface="Arial" panose="020B0604020202020204" pitchFamily="34" charset="0"/>
              <a:buChar char="•"/>
            </a:pPr>
            <a:r>
              <a:rPr lang="en-IN" altLang="en-US" sz="2400"/>
              <a:t>Here records can read/write randomly without any order. </a:t>
            </a:r>
          </a:p>
          <a:p>
            <a:pPr>
              <a:lnSpc>
                <a:spcPct val="90000"/>
              </a:lnSpc>
              <a:spcBef>
                <a:spcPts val="1000"/>
              </a:spcBef>
              <a:buFont typeface="Arial" panose="020B0604020202020204" pitchFamily="34" charset="0"/>
              <a:buChar char="•"/>
            </a:pPr>
            <a:r>
              <a:rPr lang="en-IN" altLang="en-US" sz="2400"/>
              <a:t>The direct access method is based on a disk model of a file, because disks allow random access to any file block. </a:t>
            </a:r>
          </a:p>
          <a:p>
            <a:pPr>
              <a:lnSpc>
                <a:spcPct val="90000"/>
              </a:lnSpc>
              <a:spcBef>
                <a:spcPts val="1000"/>
              </a:spcBef>
              <a:buFont typeface="Arial" panose="020B0604020202020204" pitchFamily="34" charset="0"/>
              <a:buChar char="•"/>
            </a:pPr>
            <a:r>
              <a:rPr lang="en-IN" altLang="en-US" sz="2400"/>
              <a:t>Eg : A disk containing of 256 blocks, the position of read/write head is at 95th block. </a:t>
            </a:r>
          </a:p>
          <a:p>
            <a:pPr lvl="1">
              <a:lnSpc>
                <a:spcPct val="90000"/>
              </a:lnSpc>
              <a:spcBef>
                <a:spcPts val="1000"/>
              </a:spcBef>
              <a:buFont typeface="Arial" panose="020B0604020202020204" pitchFamily="34" charset="0"/>
              <a:buChar char="•"/>
            </a:pPr>
            <a:r>
              <a:rPr lang="en-IN" altLang="en-US" sz="2400"/>
              <a:t>The block is to be read or write is 250th block. </a:t>
            </a:r>
          </a:p>
          <a:p>
            <a:pPr lvl="1">
              <a:lnSpc>
                <a:spcPct val="90000"/>
              </a:lnSpc>
              <a:spcBef>
                <a:spcPts val="1000"/>
              </a:spcBef>
              <a:buFont typeface="Arial" panose="020B0604020202020204" pitchFamily="34" charset="0"/>
              <a:buChar char="•"/>
            </a:pPr>
            <a:r>
              <a:rPr lang="en-IN" altLang="en-US" sz="2400"/>
              <a:t>Then we can access the 250th block directly without any restrictions. </a:t>
            </a:r>
            <a:endParaRPr lang="en-IN" altLang="en-US" sz="2200">
              <a:solidFill>
                <a:srgbClr val="FF0000"/>
              </a:solidFill>
            </a:endParaRPr>
          </a:p>
        </p:txBody>
      </p:sp>
      <p:pic>
        <p:nvPicPr>
          <p:cNvPr id="8199" name="Picture 2">
            <a:extLst>
              <a:ext uri="{FF2B5EF4-FFF2-40B4-BE49-F238E27FC236}">
                <a16:creationId xmlns:a16="http://schemas.microsoft.com/office/drawing/2014/main" id="{ECFF74B7-207E-4B86-44E1-B900326067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752600"/>
            <a:ext cx="7853363"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1">
            <a:extLst>
              <a:ext uri="{FF2B5EF4-FFF2-40B4-BE49-F238E27FC236}">
                <a16:creationId xmlns:a16="http://schemas.microsoft.com/office/drawing/2014/main" id="{B0B8AC3D-6C63-8CE3-28BE-977F1B1D623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Rectangle 6">
            <a:extLst>
              <a:ext uri="{FF2B5EF4-FFF2-40B4-BE49-F238E27FC236}">
                <a16:creationId xmlns:a16="http://schemas.microsoft.com/office/drawing/2014/main" id="{FA0B956B-9016-F412-B63F-199851860DD6}"/>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en-US" altLang="en-US"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5EFF9555-422E-139F-3F6B-82CEBD8971BE}"/>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9221" name="Title 1">
            <a:extLst>
              <a:ext uri="{FF2B5EF4-FFF2-40B4-BE49-F238E27FC236}">
                <a16:creationId xmlns:a16="http://schemas.microsoft.com/office/drawing/2014/main" id="{7F86934A-F4EB-EA70-D0FD-5FD72B9F11A9}"/>
              </a:ext>
            </a:extLst>
          </p:cNvPr>
          <p:cNvSpPr txBox="1">
            <a:spLocks/>
          </p:cNvSpPr>
          <p:nvPr/>
        </p:nvSpPr>
        <p:spPr bwMode="auto">
          <a:xfrm>
            <a:off x="457200" y="27463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IN" altLang="en-US" sz="2800"/>
              <a:t>File System</a:t>
            </a:r>
            <a:endParaRPr lang="en-US" altLang="en-US" sz="2800"/>
          </a:p>
        </p:txBody>
      </p:sp>
      <p:sp>
        <p:nvSpPr>
          <p:cNvPr id="7174" name="Content Placeholder 2">
            <a:extLst>
              <a:ext uri="{FF2B5EF4-FFF2-40B4-BE49-F238E27FC236}">
                <a16:creationId xmlns:a16="http://schemas.microsoft.com/office/drawing/2014/main" id="{A8406218-670C-651B-73ED-471090AC3B4E}"/>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nSpc>
                <a:spcPct val="90000"/>
              </a:lnSpc>
              <a:spcBef>
                <a:spcPts val="1000"/>
              </a:spcBef>
              <a:buFont typeface="Arial" charset="0"/>
              <a:buChar char="•"/>
              <a:defRPr/>
            </a:pPr>
            <a:r>
              <a:rPr lang="en-IN" sz="2400" dirty="0" err="1"/>
              <a:t>Eg</a:t>
            </a:r>
            <a:r>
              <a:rPr lang="en-IN" sz="2400" dirty="0"/>
              <a:t> : CD consists of 10 songs, at present we are listening song 3, If we want to listen song 10, we can shift to 10. </a:t>
            </a:r>
          </a:p>
          <a:p>
            <a:pPr>
              <a:lnSpc>
                <a:spcPct val="90000"/>
              </a:lnSpc>
              <a:spcBef>
                <a:spcPts val="1000"/>
              </a:spcBef>
              <a:buFont typeface="Arial" charset="0"/>
              <a:buChar char="•"/>
              <a:defRPr/>
            </a:pPr>
            <a:r>
              <a:rPr lang="en-IN" sz="2400" b="1" dirty="0">
                <a:solidFill>
                  <a:srgbClr val="FF0000"/>
                </a:solidFill>
              </a:rPr>
              <a:t>Indexed Sequential File access :</a:t>
            </a:r>
          </a:p>
          <a:p>
            <a:pPr>
              <a:lnSpc>
                <a:spcPct val="90000"/>
              </a:lnSpc>
              <a:spcBef>
                <a:spcPts val="1000"/>
              </a:spcBef>
              <a:buFont typeface="Arial" charset="0"/>
              <a:buChar char="•"/>
              <a:defRPr/>
            </a:pPr>
            <a:r>
              <a:rPr lang="en-IN" sz="2400" dirty="0"/>
              <a:t>The main disadvantage in the sequential file is, it takes more time to access a Record .</a:t>
            </a:r>
          </a:p>
          <a:p>
            <a:pPr>
              <a:lnSpc>
                <a:spcPct val="90000"/>
              </a:lnSpc>
              <a:spcBef>
                <a:spcPts val="1000"/>
              </a:spcBef>
              <a:buFont typeface="Arial" charset="0"/>
              <a:buChar char="•"/>
              <a:defRPr/>
            </a:pPr>
            <a:r>
              <a:rPr lang="en-IN" sz="2400" dirty="0"/>
              <a:t>Records are organized in sequence based on a key field. </a:t>
            </a:r>
          </a:p>
          <a:p>
            <a:pPr>
              <a:defRPr/>
            </a:pPr>
            <a:r>
              <a:rPr lang="en-IN" sz="2400" dirty="0" err="1"/>
              <a:t>Eg</a:t>
            </a:r>
            <a:r>
              <a:rPr lang="en-IN" sz="2400" dirty="0"/>
              <a:t> : </a:t>
            </a:r>
          </a:p>
          <a:p>
            <a:pPr marL="342900" indent="-342900">
              <a:buFont typeface="Arial" pitchFamily="34" charset="0"/>
              <a:buChar char="•"/>
              <a:defRPr/>
            </a:pPr>
            <a:r>
              <a:rPr lang="en-IN" sz="2400" dirty="0"/>
              <a:t>A file consisting of 60000 records, the master index divide the total records into 6 blocks, each block consisting of a pointer to secondary index.</a:t>
            </a:r>
          </a:p>
          <a:p>
            <a:pPr marL="342900" indent="-342900">
              <a:buFont typeface="Arial" pitchFamily="34" charset="0"/>
              <a:buChar char="•"/>
              <a:defRPr/>
            </a:pPr>
            <a:r>
              <a:rPr lang="en-IN" sz="2400" dirty="0"/>
              <a:t>The secondary index divide the 10,000 records into 10 indexes.</a:t>
            </a:r>
          </a:p>
          <a:p>
            <a:pPr marL="342900" indent="-342900">
              <a:buFont typeface="Arial" pitchFamily="34" charset="0"/>
              <a:buChar char="•"/>
              <a:defRPr/>
            </a:pPr>
            <a:r>
              <a:rPr lang="en-IN" sz="2400" dirty="0"/>
              <a:t>Each index consisting of a pointer to its original location.</a:t>
            </a:r>
          </a:p>
          <a:p>
            <a:pPr marL="342900" indent="-342900">
              <a:buFont typeface="Arial" pitchFamily="34" charset="0"/>
              <a:buChar char="•"/>
              <a:defRPr/>
            </a:pPr>
            <a:r>
              <a:rPr lang="en-IN" sz="2400" dirty="0"/>
              <a:t>Each record in the index file consisting of 2 field, A key field and a pointer field. </a:t>
            </a:r>
            <a:endParaRPr lang="en-IN" sz="2200" dirty="0">
              <a:solidFill>
                <a:srgbClr val="FF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2382</TotalTime>
  <Words>2433</Words>
  <Application>Microsoft Office PowerPoint</Application>
  <PresentationFormat>On-screen Show (4:3)</PresentationFormat>
  <Paragraphs>428</Paragraphs>
  <Slides>47</Slides>
  <Notes>0</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Sony</dc:creator>
  <cp:keywords/>
  <cp:lastModifiedBy>PCB</cp:lastModifiedBy>
  <cp:revision>360</cp:revision>
  <dcterms:modified xsi:type="dcterms:W3CDTF">2023-02-12T18:11:13Z</dcterms:modified>
</cp:coreProperties>
</file>