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7"/>
  </p:notesMasterIdLst>
  <p:sldIdLst>
    <p:sldId id="256" r:id="rId2"/>
    <p:sldId id="272" r:id="rId3"/>
    <p:sldId id="273" r:id="rId4"/>
    <p:sldId id="259" r:id="rId5"/>
    <p:sldId id="260" r:id="rId6"/>
    <p:sldId id="261" r:id="rId7"/>
    <p:sldId id="283" r:id="rId8"/>
    <p:sldId id="284" r:id="rId9"/>
    <p:sldId id="290" r:id="rId10"/>
    <p:sldId id="288" r:id="rId11"/>
    <p:sldId id="286" r:id="rId12"/>
    <p:sldId id="287" r:id="rId13"/>
    <p:sldId id="285" r:id="rId14"/>
    <p:sldId id="291" r:id="rId15"/>
    <p:sldId id="293" r:id="rId16"/>
    <p:sldId id="292" r:id="rId17"/>
    <p:sldId id="294" r:id="rId18"/>
    <p:sldId id="296" r:id="rId19"/>
    <p:sldId id="297" r:id="rId20"/>
    <p:sldId id="298" r:id="rId21"/>
    <p:sldId id="295" r:id="rId22"/>
    <p:sldId id="299" r:id="rId23"/>
    <p:sldId id="300" r:id="rId24"/>
    <p:sldId id="301" r:id="rId25"/>
    <p:sldId id="302" r:id="rId26"/>
    <p:sldId id="303" r:id="rId27"/>
    <p:sldId id="305" r:id="rId28"/>
    <p:sldId id="306" r:id="rId29"/>
    <p:sldId id="348" r:id="rId30"/>
    <p:sldId id="349" r:id="rId31"/>
    <p:sldId id="350" r:id="rId32"/>
    <p:sldId id="351" r:id="rId33"/>
    <p:sldId id="352" r:id="rId34"/>
    <p:sldId id="353" r:id="rId35"/>
    <p:sldId id="354" r:id="rId36"/>
    <p:sldId id="275" r:id="rId37"/>
    <p:sldId id="276" r:id="rId38"/>
    <p:sldId id="277" r:id="rId39"/>
    <p:sldId id="369" r:id="rId40"/>
    <p:sldId id="278" r:id="rId41"/>
    <p:sldId id="279" r:id="rId42"/>
    <p:sldId id="280" r:id="rId43"/>
    <p:sldId id="281" r:id="rId44"/>
    <p:sldId id="282" r:id="rId45"/>
    <p:sldId id="370" r:id="rId46"/>
    <p:sldId id="371" r:id="rId47"/>
    <p:sldId id="372" r:id="rId48"/>
    <p:sldId id="373" r:id="rId49"/>
    <p:sldId id="374" r:id="rId50"/>
    <p:sldId id="337" r:id="rId51"/>
    <p:sldId id="338" r:id="rId52"/>
    <p:sldId id="339" r:id="rId53"/>
    <p:sldId id="307" r:id="rId54"/>
    <p:sldId id="308" r:id="rId55"/>
    <p:sldId id="309" r:id="rId56"/>
    <p:sldId id="310" r:id="rId57"/>
    <p:sldId id="320" r:id="rId58"/>
    <p:sldId id="334" r:id="rId59"/>
    <p:sldId id="335" r:id="rId60"/>
    <p:sldId id="332" r:id="rId61"/>
    <p:sldId id="333" r:id="rId62"/>
    <p:sldId id="330" r:id="rId63"/>
    <p:sldId id="331" r:id="rId64"/>
    <p:sldId id="328" r:id="rId65"/>
    <p:sldId id="329" r:id="rId66"/>
    <p:sldId id="326" r:id="rId67"/>
    <p:sldId id="327" r:id="rId68"/>
    <p:sldId id="322" r:id="rId69"/>
    <p:sldId id="324" r:id="rId70"/>
    <p:sldId id="325" r:id="rId71"/>
    <p:sldId id="321" r:id="rId72"/>
    <p:sldId id="323" r:id="rId73"/>
    <p:sldId id="336" r:id="rId74"/>
    <p:sldId id="340" r:id="rId75"/>
    <p:sldId id="341" r:id="rId76"/>
    <p:sldId id="342" r:id="rId77"/>
    <p:sldId id="343" r:id="rId78"/>
    <p:sldId id="344" r:id="rId79"/>
    <p:sldId id="345" r:id="rId80"/>
    <p:sldId id="346" r:id="rId81"/>
    <p:sldId id="347" r:id="rId82"/>
    <p:sldId id="266" r:id="rId83"/>
    <p:sldId id="265" r:id="rId84"/>
    <p:sldId id="267" r:id="rId85"/>
    <p:sldId id="358" r:id="rId86"/>
    <p:sldId id="359" r:id="rId87"/>
    <p:sldId id="360" r:id="rId88"/>
    <p:sldId id="365" r:id="rId89"/>
    <p:sldId id="366" r:id="rId90"/>
    <p:sldId id="367" r:id="rId91"/>
    <p:sldId id="368" r:id="rId92"/>
    <p:sldId id="364" r:id="rId93"/>
    <p:sldId id="269" r:id="rId94"/>
    <p:sldId id="270" r:id="rId95"/>
    <p:sldId id="271" r:id="rId9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BA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843D77-53B1-A441-A00E-75201957BA3D}" v="6" dt="2023-01-27T06:57:30.7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15"/>
  </p:normalViewPr>
  <p:slideViewPr>
    <p:cSldViewPr snapToGrid="0" showGuides="1">
      <p:cViewPr varScale="1">
        <p:scale>
          <a:sx n="79" d="100"/>
          <a:sy n="79" d="100"/>
        </p:scale>
        <p:origin x="821"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ABD6F3-E629-41DD-9500-BC034E904DF3}" type="datetimeFigureOut">
              <a:rPr lang="en-US" smtClean="0"/>
              <a:t>6/21/2023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A2E7DD-6089-4ECC-A44B-FDFE51776993}" type="slidenum">
              <a:rPr lang="en-US" smtClean="0"/>
              <a:t>‹#›</a:t>
            </a:fld>
            <a:endParaRPr lang="en-US"/>
          </a:p>
        </p:txBody>
      </p:sp>
    </p:spTree>
    <p:extLst>
      <p:ext uri="{BB962C8B-B14F-4D97-AF65-F5344CB8AC3E}">
        <p14:creationId xmlns:p14="http://schemas.microsoft.com/office/powerpoint/2010/main" val="3782349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592A158-4768-412B-B84E-36AAF74B40B9}" type="slidenum">
              <a:rPr lang="en-US" smtClean="0"/>
              <a:t>36</a:t>
            </a:fld>
            <a:endParaRPr lang="en-US"/>
          </a:p>
        </p:txBody>
      </p:sp>
    </p:spTree>
    <p:extLst>
      <p:ext uri="{BB962C8B-B14F-4D97-AF65-F5344CB8AC3E}">
        <p14:creationId xmlns:p14="http://schemas.microsoft.com/office/powerpoint/2010/main" val="29108657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C9F35-18E1-5207-DA19-5F0787EF415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EBCFAC3-D710-7684-5E1D-B873E46AA5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Tree>
    <p:extLst>
      <p:ext uri="{BB962C8B-B14F-4D97-AF65-F5344CB8AC3E}">
        <p14:creationId xmlns:p14="http://schemas.microsoft.com/office/powerpoint/2010/main" val="2147589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1D031DB-6068-1E62-CBCA-59C8D039A3F9}"/>
              </a:ext>
            </a:extLst>
          </p:cNvPr>
          <p:cNvSpPr>
            <a:spLocks noGrp="1"/>
          </p:cNvSpPr>
          <p:nvPr>
            <p:ph type="sldNum" sz="quarter" idx="12"/>
          </p:nvPr>
        </p:nvSpPr>
        <p:spPr/>
        <p:txBody>
          <a:bodyPr/>
          <a:lstStyle/>
          <a:p>
            <a:fld id="{3252E8B3-2648-264C-82AB-DD6C8342A882}" type="slidenum">
              <a:rPr lang="en-US" smtClean="0"/>
              <a:t>‹#›</a:t>
            </a:fld>
            <a:endParaRPr lang="en-US"/>
          </a:p>
        </p:txBody>
      </p:sp>
    </p:spTree>
    <p:extLst>
      <p:ext uri="{BB962C8B-B14F-4D97-AF65-F5344CB8AC3E}">
        <p14:creationId xmlns:p14="http://schemas.microsoft.com/office/powerpoint/2010/main" val="3568255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D3680-2FC7-BC70-8BB1-2AB91008475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7647898-BF17-D6AF-DA44-C57F922C45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7D063DD1-626A-9CA8-FE1D-AB0C8A1DA5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7" name="Slide Number Placeholder 6">
            <a:extLst>
              <a:ext uri="{FF2B5EF4-FFF2-40B4-BE49-F238E27FC236}">
                <a16:creationId xmlns:a16="http://schemas.microsoft.com/office/drawing/2014/main" id="{BAFDE880-C391-37FE-DC4F-35EF76E46222}"/>
              </a:ext>
            </a:extLst>
          </p:cNvPr>
          <p:cNvSpPr>
            <a:spLocks noGrp="1"/>
          </p:cNvSpPr>
          <p:nvPr>
            <p:ph type="sldNum" sz="quarter" idx="12"/>
          </p:nvPr>
        </p:nvSpPr>
        <p:spPr/>
        <p:txBody>
          <a:bodyPr/>
          <a:lstStyle/>
          <a:p>
            <a:fld id="{3252E8B3-2648-264C-82AB-DD6C8342A882}" type="slidenum">
              <a:rPr lang="en-US" smtClean="0"/>
              <a:t>‹#›</a:t>
            </a:fld>
            <a:endParaRPr lang="en-US"/>
          </a:p>
        </p:txBody>
      </p:sp>
    </p:spTree>
    <p:extLst>
      <p:ext uri="{BB962C8B-B14F-4D97-AF65-F5344CB8AC3E}">
        <p14:creationId xmlns:p14="http://schemas.microsoft.com/office/powerpoint/2010/main" val="3030839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D4B14-4F5E-4471-7BCB-5313D75EE49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52DFE90-EE60-8F92-606E-2FB2AE1AC4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FD2AFF-8374-4D3D-B23B-202CA503E8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7" name="Slide Number Placeholder 6">
            <a:extLst>
              <a:ext uri="{FF2B5EF4-FFF2-40B4-BE49-F238E27FC236}">
                <a16:creationId xmlns:a16="http://schemas.microsoft.com/office/drawing/2014/main" id="{D4AD589E-960A-CAA5-0E8D-6BE6262D4991}"/>
              </a:ext>
            </a:extLst>
          </p:cNvPr>
          <p:cNvSpPr>
            <a:spLocks noGrp="1"/>
          </p:cNvSpPr>
          <p:nvPr>
            <p:ph type="sldNum" sz="quarter" idx="12"/>
          </p:nvPr>
        </p:nvSpPr>
        <p:spPr/>
        <p:txBody>
          <a:bodyPr/>
          <a:lstStyle/>
          <a:p>
            <a:fld id="{3252E8B3-2648-264C-82AB-DD6C8342A882}" type="slidenum">
              <a:rPr lang="en-US" smtClean="0"/>
              <a:t>‹#›</a:t>
            </a:fld>
            <a:endParaRPr lang="en-US"/>
          </a:p>
        </p:txBody>
      </p:sp>
    </p:spTree>
    <p:extLst>
      <p:ext uri="{BB962C8B-B14F-4D97-AF65-F5344CB8AC3E}">
        <p14:creationId xmlns:p14="http://schemas.microsoft.com/office/powerpoint/2010/main" val="3887252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B4B7C-F930-C165-9D73-0D7ED4DF52E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0CE5F7F-66FA-9121-4CA9-2978DC4F12E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a:extLst>
              <a:ext uri="{FF2B5EF4-FFF2-40B4-BE49-F238E27FC236}">
                <a16:creationId xmlns:a16="http://schemas.microsoft.com/office/drawing/2014/main" id="{889BA40F-3075-9308-F8BA-DE48358904B7}"/>
              </a:ext>
            </a:extLst>
          </p:cNvPr>
          <p:cNvSpPr>
            <a:spLocks noGrp="1"/>
          </p:cNvSpPr>
          <p:nvPr>
            <p:ph type="sldNum" sz="quarter" idx="12"/>
          </p:nvPr>
        </p:nvSpPr>
        <p:spPr/>
        <p:txBody>
          <a:bodyPr/>
          <a:lstStyle/>
          <a:p>
            <a:fld id="{3252E8B3-2648-264C-82AB-DD6C8342A882}" type="slidenum">
              <a:rPr lang="en-US" smtClean="0"/>
              <a:t>‹#›</a:t>
            </a:fld>
            <a:endParaRPr lang="en-US"/>
          </a:p>
        </p:txBody>
      </p:sp>
    </p:spTree>
    <p:extLst>
      <p:ext uri="{BB962C8B-B14F-4D97-AF65-F5344CB8AC3E}">
        <p14:creationId xmlns:p14="http://schemas.microsoft.com/office/powerpoint/2010/main" val="824215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EF1935-818A-AB06-394A-355094BD8CC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45ABA29-B7C2-3C08-10D3-FB136119A36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a:extLst>
              <a:ext uri="{FF2B5EF4-FFF2-40B4-BE49-F238E27FC236}">
                <a16:creationId xmlns:a16="http://schemas.microsoft.com/office/drawing/2014/main" id="{E0397F2C-F634-13B8-FE81-83E2CA3BC19A}"/>
              </a:ext>
            </a:extLst>
          </p:cNvPr>
          <p:cNvSpPr>
            <a:spLocks noGrp="1"/>
          </p:cNvSpPr>
          <p:nvPr>
            <p:ph type="sldNum" sz="quarter" idx="12"/>
          </p:nvPr>
        </p:nvSpPr>
        <p:spPr/>
        <p:txBody>
          <a:bodyPr/>
          <a:lstStyle/>
          <a:p>
            <a:fld id="{3252E8B3-2648-264C-82AB-DD6C8342A882}" type="slidenum">
              <a:rPr lang="en-US" smtClean="0"/>
              <a:t>‹#›</a:t>
            </a:fld>
            <a:endParaRPr lang="en-US"/>
          </a:p>
        </p:txBody>
      </p:sp>
    </p:spTree>
    <p:extLst>
      <p:ext uri="{BB962C8B-B14F-4D97-AF65-F5344CB8AC3E}">
        <p14:creationId xmlns:p14="http://schemas.microsoft.com/office/powerpoint/2010/main" val="1674975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70"/>
        <p:cNvGrpSpPr/>
        <p:nvPr/>
      </p:nvGrpSpPr>
      <p:grpSpPr>
        <a:xfrm>
          <a:off x="0" y="0"/>
          <a:ext cx="0" cy="0"/>
          <a:chOff x="0" y="0"/>
          <a:chExt cx="0" cy="0"/>
        </a:xfrm>
      </p:grpSpPr>
    </p:spTree>
    <p:extLst>
      <p:ext uri="{BB962C8B-B14F-4D97-AF65-F5344CB8AC3E}">
        <p14:creationId xmlns:p14="http://schemas.microsoft.com/office/powerpoint/2010/main" val="1680434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userDrawn="1"/>
        </p:nvCxnSpPr>
        <p:spPr>
          <a:xfrm>
            <a:off x="0" y="1219200"/>
            <a:ext cx="12192000" cy="0"/>
          </a:xfrm>
          <a:prstGeom prst="line">
            <a:avLst/>
          </a:prstGeom>
          <a:ln w="50800" cmpd="dbl"/>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75290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userDrawn="1"/>
        </p:nvCxnSpPr>
        <p:spPr>
          <a:xfrm>
            <a:off x="0" y="1219200"/>
            <a:ext cx="12192000" cy="0"/>
          </a:xfrm>
          <a:prstGeom prst="line">
            <a:avLst/>
          </a:prstGeom>
          <a:ln w="50800" cmpd="dbl"/>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17115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userDrawn="1"/>
        </p:nvCxnSpPr>
        <p:spPr>
          <a:xfrm>
            <a:off x="0" y="1219200"/>
            <a:ext cx="12192000" cy="0"/>
          </a:xfrm>
          <a:prstGeom prst="line">
            <a:avLst/>
          </a:prstGeom>
          <a:ln w="50800" cmpd="dbl"/>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60723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userDrawn="1"/>
        </p:nvCxnSpPr>
        <p:spPr>
          <a:xfrm>
            <a:off x="0" y="1219200"/>
            <a:ext cx="12192000" cy="0"/>
          </a:xfrm>
          <a:prstGeom prst="line">
            <a:avLst/>
          </a:prstGeom>
          <a:ln w="50800" cmpd="dbl"/>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0431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EED7D-93DB-D638-D487-FB89CE855174}"/>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16A51C5F-D307-5A6B-F4E8-DB236CD4A5BB}"/>
              </a:ext>
            </a:extLst>
          </p:cNvPr>
          <p:cNvSpPr>
            <a:spLocks noGrp="1"/>
          </p:cNvSpPr>
          <p:nvPr>
            <p:ph type="sldNum" sz="quarter" idx="10"/>
          </p:nvPr>
        </p:nvSpPr>
        <p:spPr/>
        <p:txBody>
          <a:bodyPr/>
          <a:lstStyle/>
          <a:p>
            <a:fld id="{3252E8B3-2648-264C-82AB-DD6C8342A882}" type="slidenum">
              <a:rPr lang="en-US" smtClean="0"/>
              <a:pPr/>
              <a:t>‹#›</a:t>
            </a:fld>
            <a:endParaRPr lang="en-US"/>
          </a:p>
        </p:txBody>
      </p:sp>
    </p:spTree>
    <p:extLst>
      <p:ext uri="{BB962C8B-B14F-4D97-AF65-F5344CB8AC3E}">
        <p14:creationId xmlns:p14="http://schemas.microsoft.com/office/powerpoint/2010/main" val="23684073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userDrawn="1"/>
        </p:nvCxnSpPr>
        <p:spPr>
          <a:xfrm>
            <a:off x="0" y="1219200"/>
            <a:ext cx="12192000" cy="0"/>
          </a:xfrm>
          <a:prstGeom prst="line">
            <a:avLst/>
          </a:prstGeom>
          <a:ln w="50800" cmpd="dbl"/>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66484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userDrawn="1"/>
        </p:nvCxnSpPr>
        <p:spPr>
          <a:xfrm>
            <a:off x="0" y="1219200"/>
            <a:ext cx="12192000" cy="0"/>
          </a:xfrm>
          <a:prstGeom prst="line">
            <a:avLst/>
          </a:prstGeom>
          <a:ln w="50800" cmpd="dbl"/>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40978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userDrawn="1"/>
        </p:nvCxnSpPr>
        <p:spPr>
          <a:xfrm>
            <a:off x="0" y="1219200"/>
            <a:ext cx="12192000" cy="0"/>
          </a:xfrm>
          <a:prstGeom prst="line">
            <a:avLst/>
          </a:prstGeom>
          <a:ln w="50800" cmpd="dbl"/>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07170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userDrawn="1"/>
        </p:nvCxnSpPr>
        <p:spPr>
          <a:xfrm>
            <a:off x="0" y="1219200"/>
            <a:ext cx="12192000" cy="0"/>
          </a:xfrm>
          <a:prstGeom prst="line">
            <a:avLst/>
          </a:prstGeom>
          <a:ln w="50800" cmpd="dbl"/>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66309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userDrawn="1"/>
        </p:nvCxnSpPr>
        <p:spPr>
          <a:xfrm>
            <a:off x="0" y="1219200"/>
            <a:ext cx="12192000" cy="0"/>
          </a:xfrm>
          <a:prstGeom prst="line">
            <a:avLst/>
          </a:prstGeom>
          <a:ln w="50800" cmpd="dbl"/>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08764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1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userDrawn="1"/>
        </p:nvCxnSpPr>
        <p:spPr>
          <a:xfrm>
            <a:off x="0" y="1219200"/>
            <a:ext cx="12192000" cy="0"/>
          </a:xfrm>
          <a:prstGeom prst="line">
            <a:avLst/>
          </a:prstGeom>
          <a:ln w="50800" cmpd="dbl"/>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21129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1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userDrawn="1"/>
        </p:nvCxnSpPr>
        <p:spPr>
          <a:xfrm>
            <a:off x="0" y="1219200"/>
            <a:ext cx="12192000" cy="0"/>
          </a:xfrm>
          <a:prstGeom prst="line">
            <a:avLst/>
          </a:prstGeom>
          <a:ln w="50800" cmpd="dbl"/>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29614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1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userDrawn="1"/>
        </p:nvCxnSpPr>
        <p:spPr>
          <a:xfrm>
            <a:off x="0" y="1219200"/>
            <a:ext cx="12192000" cy="0"/>
          </a:xfrm>
          <a:prstGeom prst="line">
            <a:avLst/>
          </a:prstGeom>
          <a:ln w="50800" cmpd="dbl"/>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37769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1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userDrawn="1"/>
        </p:nvCxnSpPr>
        <p:spPr>
          <a:xfrm>
            <a:off x="0" y="1219200"/>
            <a:ext cx="12192000" cy="0"/>
          </a:xfrm>
          <a:prstGeom prst="line">
            <a:avLst/>
          </a:prstGeom>
          <a:ln w="50800" cmpd="dbl"/>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71907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1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userDrawn="1"/>
        </p:nvCxnSpPr>
        <p:spPr>
          <a:xfrm>
            <a:off x="0" y="1219200"/>
            <a:ext cx="12192000" cy="0"/>
          </a:xfrm>
          <a:prstGeom prst="line">
            <a:avLst/>
          </a:prstGeom>
          <a:ln w="50800" cmpd="dbl"/>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6016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9FD7-3B8A-2872-2A19-8CFF17EF8D7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BF65262-18CF-66F4-335C-AE6CD894082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a:extLst>
              <a:ext uri="{FF2B5EF4-FFF2-40B4-BE49-F238E27FC236}">
                <a16:creationId xmlns:a16="http://schemas.microsoft.com/office/drawing/2014/main" id="{0A9F01C6-BEDC-75AB-CD7E-E5C123F1B5BB}"/>
              </a:ext>
            </a:extLst>
          </p:cNvPr>
          <p:cNvSpPr>
            <a:spLocks noGrp="1"/>
          </p:cNvSpPr>
          <p:nvPr>
            <p:ph type="sldNum" sz="quarter" idx="12"/>
          </p:nvPr>
        </p:nvSpPr>
        <p:spPr/>
        <p:txBody>
          <a:bodyPr/>
          <a:lstStyle/>
          <a:p>
            <a:fld id="{3252E8B3-2648-264C-82AB-DD6C8342A882}" type="slidenum">
              <a:rPr lang="en-US" smtClean="0"/>
              <a:t>‹#›</a:t>
            </a:fld>
            <a:endParaRPr lang="en-US"/>
          </a:p>
        </p:txBody>
      </p:sp>
    </p:spTree>
    <p:extLst>
      <p:ext uri="{BB962C8B-B14F-4D97-AF65-F5344CB8AC3E}">
        <p14:creationId xmlns:p14="http://schemas.microsoft.com/office/powerpoint/2010/main" val="717986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6282A-84A2-788D-E731-A91767817EC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928C592-E7B4-E0EA-97BC-3A8CB664A2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92E91DAA-802E-6F32-F9FD-F1C900F45B80}"/>
              </a:ext>
            </a:extLst>
          </p:cNvPr>
          <p:cNvSpPr>
            <a:spLocks noGrp="1"/>
          </p:cNvSpPr>
          <p:nvPr>
            <p:ph type="sldNum" sz="quarter" idx="12"/>
          </p:nvPr>
        </p:nvSpPr>
        <p:spPr/>
        <p:txBody>
          <a:bodyPr/>
          <a:lstStyle/>
          <a:p>
            <a:fld id="{3252E8B3-2648-264C-82AB-DD6C8342A882}" type="slidenum">
              <a:rPr lang="en-US" smtClean="0"/>
              <a:t>‹#›</a:t>
            </a:fld>
            <a:endParaRPr lang="en-US"/>
          </a:p>
        </p:txBody>
      </p:sp>
    </p:spTree>
    <p:extLst>
      <p:ext uri="{BB962C8B-B14F-4D97-AF65-F5344CB8AC3E}">
        <p14:creationId xmlns:p14="http://schemas.microsoft.com/office/powerpoint/2010/main" val="187952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D4853-80CC-3582-5240-2F4DEA0159A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9AAC1A5-FECE-C123-7FCB-B883F0B6F9D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B603ABF-8A79-68C8-255A-C0C8BF9800B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a:extLst>
              <a:ext uri="{FF2B5EF4-FFF2-40B4-BE49-F238E27FC236}">
                <a16:creationId xmlns:a16="http://schemas.microsoft.com/office/drawing/2014/main" id="{D1D26AF1-BC79-A08C-3E8A-412FADD86D5C}"/>
              </a:ext>
            </a:extLst>
          </p:cNvPr>
          <p:cNvSpPr>
            <a:spLocks noGrp="1"/>
          </p:cNvSpPr>
          <p:nvPr>
            <p:ph type="sldNum" sz="quarter" idx="12"/>
          </p:nvPr>
        </p:nvSpPr>
        <p:spPr/>
        <p:txBody>
          <a:bodyPr/>
          <a:lstStyle/>
          <a:p>
            <a:fld id="{3252E8B3-2648-264C-82AB-DD6C8342A882}" type="slidenum">
              <a:rPr lang="en-US" smtClean="0"/>
              <a:t>‹#›</a:t>
            </a:fld>
            <a:endParaRPr lang="en-US"/>
          </a:p>
        </p:txBody>
      </p:sp>
    </p:spTree>
    <p:extLst>
      <p:ext uri="{BB962C8B-B14F-4D97-AF65-F5344CB8AC3E}">
        <p14:creationId xmlns:p14="http://schemas.microsoft.com/office/powerpoint/2010/main" val="84884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A36A7-241C-1850-4622-1569A014EBF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3C37C48-7C27-4586-1200-A6672E5EB8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D028712-5E12-4DFF-1AEF-199946DABD3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A770E01-F3DE-1B3B-F302-5055B021D6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70B321D-CEE0-8792-C482-E0E5DB4254C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a:extLst>
              <a:ext uri="{FF2B5EF4-FFF2-40B4-BE49-F238E27FC236}">
                <a16:creationId xmlns:a16="http://schemas.microsoft.com/office/drawing/2014/main" id="{B6E26579-CCDB-FA47-E735-EE45C411CC1E}"/>
              </a:ext>
            </a:extLst>
          </p:cNvPr>
          <p:cNvSpPr>
            <a:spLocks noGrp="1"/>
          </p:cNvSpPr>
          <p:nvPr>
            <p:ph type="sldNum" sz="quarter" idx="12"/>
          </p:nvPr>
        </p:nvSpPr>
        <p:spPr/>
        <p:txBody>
          <a:bodyPr/>
          <a:lstStyle/>
          <a:p>
            <a:fld id="{3252E8B3-2648-264C-82AB-DD6C8342A882}" type="slidenum">
              <a:rPr lang="en-US" smtClean="0"/>
              <a:t>‹#›</a:t>
            </a:fld>
            <a:endParaRPr lang="en-US"/>
          </a:p>
        </p:txBody>
      </p:sp>
    </p:spTree>
    <p:extLst>
      <p:ext uri="{BB962C8B-B14F-4D97-AF65-F5344CB8AC3E}">
        <p14:creationId xmlns:p14="http://schemas.microsoft.com/office/powerpoint/2010/main" val="4190545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BB4C09-ACEF-5B89-AB7F-2FE72FF02D1D}"/>
              </a:ext>
            </a:extLst>
          </p:cNvPr>
          <p:cNvSpPr/>
          <p:nvPr userDrawn="1"/>
        </p:nvSpPr>
        <p:spPr>
          <a:xfrm flipV="1">
            <a:off x="-22302" y="-66908"/>
            <a:ext cx="3856893" cy="694721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X	</a:t>
            </a:r>
          </a:p>
        </p:txBody>
      </p:sp>
      <p:sp>
        <p:nvSpPr>
          <p:cNvPr id="2" name="Title 1">
            <a:extLst>
              <a:ext uri="{FF2B5EF4-FFF2-40B4-BE49-F238E27FC236}">
                <a16:creationId xmlns:a16="http://schemas.microsoft.com/office/drawing/2014/main" id="{1D40B8A7-702D-0158-6932-91F7327707B4}"/>
              </a:ext>
            </a:extLst>
          </p:cNvPr>
          <p:cNvSpPr>
            <a:spLocks noGrp="1"/>
          </p:cNvSpPr>
          <p:nvPr>
            <p:ph type="title" hasCustomPrompt="1"/>
          </p:nvPr>
        </p:nvSpPr>
        <p:spPr>
          <a:xfrm>
            <a:off x="534544" y="550863"/>
            <a:ext cx="2743200" cy="1325563"/>
          </a:xfrm>
        </p:spPr>
        <p:txBody>
          <a:bodyPr/>
          <a:lstStyle/>
          <a:p>
            <a:r>
              <a:rPr lang="en-GB" dirty="0"/>
              <a:t>Module 01</a:t>
            </a:r>
            <a:endParaRPr lang="en-US" dirty="0"/>
          </a:p>
        </p:txBody>
      </p:sp>
      <p:sp>
        <p:nvSpPr>
          <p:cNvPr id="5" name="Slide Number Placeholder 4">
            <a:extLst>
              <a:ext uri="{FF2B5EF4-FFF2-40B4-BE49-F238E27FC236}">
                <a16:creationId xmlns:a16="http://schemas.microsoft.com/office/drawing/2014/main" id="{132C2A49-F50F-28BD-26A7-00B832004CCB}"/>
              </a:ext>
            </a:extLst>
          </p:cNvPr>
          <p:cNvSpPr>
            <a:spLocks noGrp="1"/>
          </p:cNvSpPr>
          <p:nvPr>
            <p:ph type="sldNum" sz="quarter" idx="12"/>
          </p:nvPr>
        </p:nvSpPr>
        <p:spPr/>
        <p:txBody>
          <a:bodyPr/>
          <a:lstStyle/>
          <a:p>
            <a:fld id="{3252E8B3-2648-264C-82AB-DD6C8342A882}" type="slidenum">
              <a:rPr lang="en-US" smtClean="0"/>
              <a:t>‹#›</a:t>
            </a:fld>
            <a:endParaRPr lang="en-US"/>
          </a:p>
        </p:txBody>
      </p:sp>
    </p:spTree>
    <p:extLst>
      <p:ext uri="{BB962C8B-B14F-4D97-AF65-F5344CB8AC3E}">
        <p14:creationId xmlns:p14="http://schemas.microsoft.com/office/powerpoint/2010/main" val="1848688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1D031DB-6068-1E62-CBCA-59C8D039A3F9}"/>
              </a:ext>
            </a:extLst>
          </p:cNvPr>
          <p:cNvSpPr>
            <a:spLocks noGrp="1"/>
          </p:cNvSpPr>
          <p:nvPr>
            <p:ph type="sldNum" sz="quarter" idx="12"/>
          </p:nvPr>
        </p:nvSpPr>
        <p:spPr/>
        <p:txBody>
          <a:bodyPr/>
          <a:lstStyle/>
          <a:p>
            <a:fld id="{3252E8B3-2648-264C-82AB-DD6C8342A882}" type="slidenum">
              <a:rPr lang="en-US" smtClean="0"/>
              <a:t>‹#›</a:t>
            </a:fld>
            <a:endParaRPr lang="en-US"/>
          </a:p>
        </p:txBody>
      </p:sp>
      <p:sp>
        <p:nvSpPr>
          <p:cNvPr id="5" name="Oval 4">
            <a:extLst>
              <a:ext uri="{FF2B5EF4-FFF2-40B4-BE49-F238E27FC236}">
                <a16:creationId xmlns:a16="http://schemas.microsoft.com/office/drawing/2014/main" id="{B3BDAF47-374A-B9D1-D6C0-8A45C57DE038}"/>
              </a:ext>
            </a:extLst>
          </p:cNvPr>
          <p:cNvSpPr/>
          <p:nvPr userDrawn="1"/>
        </p:nvSpPr>
        <p:spPr>
          <a:xfrm>
            <a:off x="4708175" y="2637991"/>
            <a:ext cx="1532708" cy="148045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a:latin typeface="Metropolis" panose="00000500000000000000" pitchFamily="50" charset="0"/>
              </a:rPr>
              <a:t>Display Account User Profile Info</a:t>
            </a:r>
          </a:p>
        </p:txBody>
      </p:sp>
      <p:sp>
        <p:nvSpPr>
          <p:cNvPr id="6" name="Oval 5">
            <a:extLst>
              <a:ext uri="{FF2B5EF4-FFF2-40B4-BE49-F238E27FC236}">
                <a16:creationId xmlns:a16="http://schemas.microsoft.com/office/drawing/2014/main" id="{C202E913-17D7-B7F6-3E97-40C07DA3EA5F}"/>
              </a:ext>
            </a:extLst>
          </p:cNvPr>
          <p:cNvSpPr/>
          <p:nvPr userDrawn="1"/>
        </p:nvSpPr>
        <p:spPr>
          <a:xfrm>
            <a:off x="4708175" y="4408001"/>
            <a:ext cx="1532708" cy="148045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a:latin typeface="Metropolis" panose="00000500000000000000" pitchFamily="50" charset="0"/>
              </a:rPr>
              <a:t>Validate Update User Info</a:t>
            </a:r>
          </a:p>
        </p:txBody>
      </p:sp>
      <p:cxnSp>
        <p:nvCxnSpPr>
          <p:cNvPr id="7" name="Connector: Elbow 8">
            <a:extLst>
              <a:ext uri="{FF2B5EF4-FFF2-40B4-BE49-F238E27FC236}">
                <a16:creationId xmlns:a16="http://schemas.microsoft.com/office/drawing/2014/main" id="{5E5669A5-198A-91C7-9267-128C2B94452B}"/>
              </a:ext>
            </a:extLst>
          </p:cNvPr>
          <p:cNvCxnSpPr>
            <a:cxnSpLocks/>
          </p:cNvCxnSpPr>
          <p:nvPr userDrawn="1"/>
        </p:nvCxnSpPr>
        <p:spPr>
          <a:xfrm>
            <a:off x="800311" y="1949469"/>
            <a:ext cx="4678945" cy="610453"/>
          </a:xfrm>
          <a:prstGeom prst="bentConnector3">
            <a:avLst>
              <a:gd name="adj1" fmla="val 9988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or: Elbow 22">
            <a:extLst>
              <a:ext uri="{FF2B5EF4-FFF2-40B4-BE49-F238E27FC236}">
                <a16:creationId xmlns:a16="http://schemas.microsoft.com/office/drawing/2014/main" id="{6151C177-BFFE-7B76-EB0C-382CBF2E3D2D}"/>
              </a:ext>
            </a:extLst>
          </p:cNvPr>
          <p:cNvCxnSpPr>
            <a:endCxn id="6" idx="2"/>
          </p:cNvCxnSpPr>
          <p:nvPr userDrawn="1"/>
        </p:nvCxnSpPr>
        <p:spPr>
          <a:xfrm>
            <a:off x="800311" y="2476688"/>
            <a:ext cx="3907864" cy="2671541"/>
          </a:xfrm>
          <a:prstGeom prst="bentConnector3">
            <a:avLst>
              <a:gd name="adj1" fmla="val 3908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108E1A0-9D97-5C71-1483-1A7018FAC64F}"/>
              </a:ext>
            </a:extLst>
          </p:cNvPr>
          <p:cNvCxnSpPr/>
          <p:nvPr userDrawn="1"/>
        </p:nvCxnSpPr>
        <p:spPr>
          <a:xfrm flipH="1">
            <a:off x="6571360" y="3378218"/>
            <a:ext cx="324829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9134B75-51E4-4D4B-5092-B55B1DCB99BF}"/>
              </a:ext>
            </a:extLst>
          </p:cNvPr>
          <p:cNvCxnSpPr/>
          <p:nvPr userDrawn="1"/>
        </p:nvCxnSpPr>
        <p:spPr>
          <a:xfrm flipH="1">
            <a:off x="6571360" y="5228789"/>
            <a:ext cx="324829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52696C83-F927-33C9-6A30-DA7D6169D0A2}"/>
              </a:ext>
            </a:extLst>
          </p:cNvPr>
          <p:cNvSpPr/>
          <p:nvPr userDrawn="1"/>
        </p:nvSpPr>
        <p:spPr>
          <a:xfrm>
            <a:off x="732672" y="2610799"/>
            <a:ext cx="1455467" cy="307777"/>
          </a:xfrm>
          <a:prstGeom prst="rect">
            <a:avLst/>
          </a:prstGeom>
          <a:noFill/>
        </p:spPr>
        <p:txBody>
          <a:bodyPr wrap="square" lIns="91440" tIns="45720" rIns="91440" bIns="45720">
            <a:spAutoFit/>
          </a:bodyPr>
          <a:lstStyle/>
          <a:p>
            <a:r>
              <a:rPr lang="en-US" sz="1400">
                <a:ln w="0"/>
                <a:latin typeface="Metropolis" panose="00000500000000000000" pitchFamily="50" charset="0"/>
                <a:cs typeface="Segoe UI" panose="020B0502040204020203" pitchFamily="34" charset="0"/>
              </a:rPr>
              <a:t>Administrator</a:t>
            </a:r>
            <a:endParaRPr lang="en-US" sz="1400" b="0" cap="none" spc="0">
              <a:ln w="0"/>
              <a:latin typeface="Metropolis" panose="00000500000000000000" pitchFamily="50" charset="0"/>
              <a:cs typeface="Segoe UI" panose="020B0502040204020203" pitchFamily="34" charset="0"/>
            </a:endParaRPr>
          </a:p>
        </p:txBody>
      </p:sp>
      <p:sp>
        <p:nvSpPr>
          <p:cNvPr id="12" name="Rectangle 11">
            <a:extLst>
              <a:ext uri="{FF2B5EF4-FFF2-40B4-BE49-F238E27FC236}">
                <a16:creationId xmlns:a16="http://schemas.microsoft.com/office/drawing/2014/main" id="{DA195FF2-2318-B5B3-60C9-21F02703F4B2}"/>
              </a:ext>
            </a:extLst>
          </p:cNvPr>
          <p:cNvSpPr/>
          <p:nvPr userDrawn="1"/>
        </p:nvSpPr>
        <p:spPr>
          <a:xfrm>
            <a:off x="2226365" y="5252986"/>
            <a:ext cx="2336659" cy="523220"/>
          </a:xfrm>
          <a:prstGeom prst="rect">
            <a:avLst/>
          </a:prstGeom>
          <a:noFill/>
        </p:spPr>
        <p:txBody>
          <a:bodyPr wrap="square" lIns="91440" tIns="45720" rIns="91440" bIns="45720">
            <a:spAutoFit/>
          </a:bodyPr>
          <a:lstStyle/>
          <a:p>
            <a:r>
              <a:rPr lang="en-US" sz="1400">
                <a:ln w="0"/>
                <a:latin typeface="Metropolis" panose="00000500000000000000" pitchFamily="50" charset="0"/>
                <a:cs typeface="Segoe UI" panose="020B0502040204020203" pitchFamily="34" charset="0"/>
              </a:rPr>
              <a:t>Enter/Update/ Delete User Info</a:t>
            </a:r>
            <a:endParaRPr lang="en-US" sz="1400" b="0" cap="none" spc="0">
              <a:ln w="0"/>
              <a:latin typeface="Metropolis" panose="00000500000000000000" pitchFamily="50" charset="0"/>
              <a:cs typeface="Segoe UI" panose="020B0502040204020203" pitchFamily="34" charset="0"/>
            </a:endParaRPr>
          </a:p>
        </p:txBody>
      </p:sp>
      <p:sp>
        <p:nvSpPr>
          <p:cNvPr id="13" name="Rectangle 12">
            <a:extLst>
              <a:ext uri="{FF2B5EF4-FFF2-40B4-BE49-F238E27FC236}">
                <a16:creationId xmlns:a16="http://schemas.microsoft.com/office/drawing/2014/main" id="{BDC403B7-A88B-DFD0-45BE-8D6226C66450}"/>
              </a:ext>
            </a:extLst>
          </p:cNvPr>
          <p:cNvSpPr/>
          <p:nvPr userDrawn="1"/>
        </p:nvSpPr>
        <p:spPr>
          <a:xfrm>
            <a:off x="7064199" y="2905919"/>
            <a:ext cx="2194113" cy="307777"/>
          </a:xfrm>
          <a:prstGeom prst="rect">
            <a:avLst/>
          </a:prstGeom>
          <a:noFill/>
        </p:spPr>
        <p:txBody>
          <a:bodyPr wrap="square" lIns="91440" tIns="45720" rIns="91440" bIns="45720">
            <a:spAutoFit/>
          </a:bodyPr>
          <a:lstStyle/>
          <a:p>
            <a:r>
              <a:rPr lang="en-US" sz="1400">
                <a:ln w="0"/>
                <a:latin typeface="Metropolis" panose="00000500000000000000" pitchFamily="50" charset="0"/>
                <a:cs typeface="Segoe UI" panose="020B0502040204020203" pitchFamily="34" charset="0"/>
              </a:rPr>
              <a:t>Retrieve User Info</a:t>
            </a:r>
            <a:endParaRPr lang="en-US" sz="1400" b="0" cap="none" spc="0">
              <a:ln w="0"/>
              <a:latin typeface="Metropolis" panose="00000500000000000000" pitchFamily="50" charset="0"/>
              <a:cs typeface="Segoe UI" panose="020B0502040204020203" pitchFamily="34" charset="0"/>
            </a:endParaRPr>
          </a:p>
        </p:txBody>
      </p:sp>
      <p:sp>
        <p:nvSpPr>
          <p:cNvPr id="14" name="Rectangle 13">
            <a:extLst>
              <a:ext uri="{FF2B5EF4-FFF2-40B4-BE49-F238E27FC236}">
                <a16:creationId xmlns:a16="http://schemas.microsoft.com/office/drawing/2014/main" id="{0CA3739B-FE58-F1DA-221A-1B052C2048E9}"/>
              </a:ext>
            </a:extLst>
          </p:cNvPr>
          <p:cNvSpPr/>
          <p:nvPr userDrawn="1"/>
        </p:nvSpPr>
        <p:spPr>
          <a:xfrm>
            <a:off x="699420" y="1567412"/>
            <a:ext cx="1675437" cy="307777"/>
          </a:xfrm>
          <a:prstGeom prst="rect">
            <a:avLst/>
          </a:prstGeom>
          <a:noFill/>
        </p:spPr>
        <p:txBody>
          <a:bodyPr wrap="square" lIns="91440" tIns="45720" rIns="91440" bIns="45720">
            <a:spAutoFit/>
          </a:bodyPr>
          <a:lstStyle/>
          <a:p>
            <a:r>
              <a:rPr lang="en-US" sz="1400">
                <a:ln w="0"/>
                <a:latin typeface="Metropolis" panose="00000500000000000000" pitchFamily="50" charset="0"/>
                <a:cs typeface="Segoe UI" panose="020B0502040204020203" pitchFamily="34" charset="0"/>
              </a:rPr>
              <a:t>Access User Info</a:t>
            </a:r>
            <a:endParaRPr lang="en-US" sz="1400" b="0" cap="none" spc="0">
              <a:ln w="0"/>
              <a:latin typeface="Metropolis" panose="00000500000000000000" pitchFamily="50" charset="0"/>
              <a:cs typeface="Segoe UI" panose="020B0502040204020203" pitchFamily="34" charset="0"/>
            </a:endParaRPr>
          </a:p>
        </p:txBody>
      </p:sp>
      <p:sp>
        <p:nvSpPr>
          <p:cNvPr id="15" name="Rectangle 14">
            <a:extLst>
              <a:ext uri="{FF2B5EF4-FFF2-40B4-BE49-F238E27FC236}">
                <a16:creationId xmlns:a16="http://schemas.microsoft.com/office/drawing/2014/main" id="{CC22C26B-84E3-6931-1BF7-749A947B7848}"/>
              </a:ext>
            </a:extLst>
          </p:cNvPr>
          <p:cNvSpPr/>
          <p:nvPr userDrawn="1"/>
        </p:nvSpPr>
        <p:spPr>
          <a:xfrm>
            <a:off x="6917570" y="5360701"/>
            <a:ext cx="2487370" cy="307777"/>
          </a:xfrm>
          <a:prstGeom prst="rect">
            <a:avLst/>
          </a:prstGeom>
          <a:noFill/>
        </p:spPr>
        <p:txBody>
          <a:bodyPr wrap="square" lIns="91440" tIns="45720" rIns="91440" bIns="45720">
            <a:spAutoFit/>
          </a:bodyPr>
          <a:lstStyle/>
          <a:p>
            <a:r>
              <a:rPr lang="en-US" sz="1400">
                <a:ln w="0"/>
                <a:latin typeface="Metropolis" panose="00000500000000000000" pitchFamily="50" charset="0"/>
                <a:cs typeface="Segoe UI" panose="020B0502040204020203" pitchFamily="34" charset="0"/>
              </a:rPr>
              <a:t>Update/Delete User Info</a:t>
            </a:r>
            <a:endParaRPr lang="en-US" sz="1400" b="0" cap="none" spc="0">
              <a:ln w="0"/>
              <a:latin typeface="Metropolis" panose="00000500000000000000" pitchFamily="50" charset="0"/>
              <a:cs typeface="Segoe UI" panose="020B0502040204020203" pitchFamily="34" charset="0"/>
            </a:endParaRPr>
          </a:p>
        </p:txBody>
      </p:sp>
      <p:sp>
        <p:nvSpPr>
          <p:cNvPr id="16" name="Rectangle 15">
            <a:extLst>
              <a:ext uri="{FF2B5EF4-FFF2-40B4-BE49-F238E27FC236}">
                <a16:creationId xmlns:a16="http://schemas.microsoft.com/office/drawing/2014/main" id="{28FB3A75-F710-4573-A31F-4558472AD1F9}"/>
              </a:ext>
            </a:extLst>
          </p:cNvPr>
          <p:cNvSpPr/>
          <p:nvPr userDrawn="1"/>
        </p:nvSpPr>
        <p:spPr>
          <a:xfrm>
            <a:off x="9979680" y="4158658"/>
            <a:ext cx="1762788" cy="307777"/>
          </a:xfrm>
          <a:prstGeom prst="rect">
            <a:avLst/>
          </a:prstGeom>
          <a:noFill/>
        </p:spPr>
        <p:txBody>
          <a:bodyPr wrap="square" lIns="91440" tIns="45720" rIns="91440" bIns="45720">
            <a:spAutoFit/>
          </a:bodyPr>
          <a:lstStyle/>
          <a:p>
            <a:r>
              <a:rPr lang="en-US" sz="1400">
                <a:ln w="0"/>
                <a:latin typeface="Metropolis" panose="00000500000000000000" pitchFamily="50" charset="0"/>
                <a:cs typeface="Segoe UI" panose="020B0502040204020203" pitchFamily="34" charset="0"/>
              </a:rPr>
              <a:t>User Account Info</a:t>
            </a:r>
            <a:endParaRPr lang="en-US" sz="1400" b="0" cap="none" spc="0">
              <a:ln w="0"/>
              <a:latin typeface="Metropolis" panose="00000500000000000000" pitchFamily="50" charset="0"/>
              <a:cs typeface="Segoe UI" panose="020B0502040204020203" pitchFamily="34" charset="0"/>
            </a:endParaRPr>
          </a:p>
        </p:txBody>
      </p:sp>
      <p:cxnSp>
        <p:nvCxnSpPr>
          <p:cNvPr id="17" name="Straight Connector 16">
            <a:extLst>
              <a:ext uri="{FF2B5EF4-FFF2-40B4-BE49-F238E27FC236}">
                <a16:creationId xmlns:a16="http://schemas.microsoft.com/office/drawing/2014/main" id="{F73F29B8-DE27-8AF3-B014-B0192F0A426D}"/>
              </a:ext>
            </a:extLst>
          </p:cNvPr>
          <p:cNvCxnSpPr/>
          <p:nvPr userDrawn="1"/>
        </p:nvCxnSpPr>
        <p:spPr>
          <a:xfrm>
            <a:off x="9819657" y="3378218"/>
            <a:ext cx="0" cy="6912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1464388-A729-F4BB-74A3-381DE7E8C1ED}"/>
              </a:ext>
            </a:extLst>
          </p:cNvPr>
          <p:cNvCxnSpPr/>
          <p:nvPr userDrawn="1"/>
        </p:nvCxnSpPr>
        <p:spPr>
          <a:xfrm>
            <a:off x="9819657" y="4537560"/>
            <a:ext cx="0" cy="6912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6028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1D031DB-6068-1E62-CBCA-59C8D039A3F9}"/>
              </a:ext>
            </a:extLst>
          </p:cNvPr>
          <p:cNvSpPr>
            <a:spLocks noGrp="1"/>
          </p:cNvSpPr>
          <p:nvPr>
            <p:ph type="sldNum" sz="quarter" idx="12"/>
          </p:nvPr>
        </p:nvSpPr>
        <p:spPr/>
        <p:txBody>
          <a:bodyPr/>
          <a:lstStyle/>
          <a:p>
            <a:fld id="{3252E8B3-2648-264C-82AB-DD6C8342A882}" type="slidenum">
              <a:rPr lang="en-US" smtClean="0"/>
              <a:t>‹#›</a:t>
            </a:fld>
            <a:endParaRPr lang="en-US"/>
          </a:p>
        </p:txBody>
      </p:sp>
      <p:sp>
        <p:nvSpPr>
          <p:cNvPr id="3" name="Rectangle: Rounded Corners 32">
            <a:extLst>
              <a:ext uri="{FF2B5EF4-FFF2-40B4-BE49-F238E27FC236}">
                <a16:creationId xmlns:a16="http://schemas.microsoft.com/office/drawing/2014/main" id="{E2A55FB9-B46C-BBB4-508F-DAAA2ABE8AA9}"/>
              </a:ext>
            </a:extLst>
          </p:cNvPr>
          <p:cNvSpPr/>
          <p:nvPr userDrawn="1"/>
        </p:nvSpPr>
        <p:spPr>
          <a:xfrm>
            <a:off x="705342" y="1651071"/>
            <a:ext cx="10955613" cy="4093587"/>
          </a:xfrm>
          <a:prstGeom prst="roundRect">
            <a:avLst>
              <a:gd name="adj" fmla="val 1729"/>
            </a:avLst>
          </a:prstGeom>
          <a:noFill/>
          <a:ln>
            <a:solidFill>
              <a:srgbClr val="669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F9BA55D-D81B-46AA-036E-8B745735981E}"/>
              </a:ext>
            </a:extLst>
          </p:cNvPr>
          <p:cNvSpPr/>
          <p:nvPr userDrawn="1"/>
        </p:nvSpPr>
        <p:spPr>
          <a:xfrm>
            <a:off x="2100215" y="1852852"/>
            <a:ext cx="8465912" cy="3466783"/>
          </a:xfrm>
          <a:prstGeom prst="rect">
            <a:avLst/>
          </a:prstGeom>
          <a:noFill/>
        </p:spPr>
        <p:txBody>
          <a:bodyPr wrap="square" lIns="91440" tIns="45720" rIns="91440" bIns="45720">
            <a:spAutoFit/>
          </a:bodyPr>
          <a:lstStyle/>
          <a:p>
            <a:pPr>
              <a:lnSpc>
                <a:spcPct val="150000"/>
              </a:lnSpc>
            </a:pPr>
            <a:r>
              <a:rPr lang="en-US" sz="2000">
                <a:latin typeface="Metropolis" panose="00000500000000000000" pitchFamily="50" charset="0"/>
                <a:cs typeface="Segoe UI" panose="020B0502040204020203" pitchFamily="34" charset="0"/>
              </a:rPr>
              <a:t>Outcomes:</a:t>
            </a:r>
          </a:p>
          <a:p>
            <a:pPr>
              <a:lnSpc>
                <a:spcPct val="150000"/>
              </a:lnSpc>
            </a:pPr>
            <a:endParaRPr lang="en-IN" sz="1600">
              <a:latin typeface="Metropolis" panose="00000500000000000000" pitchFamily="50" charset="0"/>
              <a:cs typeface="Segoe UI" panose="020B0502040204020203" pitchFamily="34" charset="0"/>
            </a:endParaRPr>
          </a:p>
          <a:p>
            <a:pPr marL="742950" lvl="1" indent="-285750">
              <a:lnSpc>
                <a:spcPct val="150000"/>
              </a:lnSpc>
              <a:buFont typeface="+mj-lt"/>
              <a:buAutoNum type="alphaLcPeriod"/>
            </a:pPr>
            <a:r>
              <a:rPr lang="en-IN" sz="1600">
                <a:latin typeface="Metropolis" panose="00000500000000000000" pitchFamily="50" charset="0"/>
                <a:cs typeface="Segoe UI" panose="020B0502040204020203" pitchFamily="34" charset="0"/>
              </a:rPr>
              <a:t>Comprehend the fundamental concepts of networks in the advanced computer networks</a:t>
            </a:r>
          </a:p>
          <a:p>
            <a:pPr marL="742950" lvl="1" indent="-285750">
              <a:lnSpc>
                <a:spcPct val="150000"/>
              </a:lnSpc>
              <a:buFont typeface="+mj-lt"/>
              <a:buAutoNum type="alphaLcPeriod"/>
            </a:pPr>
            <a:r>
              <a:rPr lang="en-IN" sz="1600">
                <a:latin typeface="Metropolis" panose="00000500000000000000" pitchFamily="50" charset="0"/>
                <a:cs typeface="Segoe UI" panose="020B0502040204020203" pitchFamily="34" charset="0"/>
              </a:rPr>
              <a:t>Identify the importance of the types of networks in their respective application</a:t>
            </a:r>
          </a:p>
          <a:p>
            <a:pPr marL="742950" lvl="1" indent="-285750">
              <a:lnSpc>
                <a:spcPct val="150000"/>
              </a:lnSpc>
              <a:buFont typeface="+mj-lt"/>
              <a:buAutoNum type="alphaLcPeriod"/>
            </a:pPr>
            <a:r>
              <a:rPr lang="en-IN" sz="1600">
                <a:latin typeface="Metropolis" panose="00000500000000000000" pitchFamily="50" charset="0"/>
                <a:cs typeface="Segoe UI" panose="020B0502040204020203" pitchFamily="34" charset="0"/>
              </a:rPr>
              <a:t>Deploy the right network architecture according to the type and requirements</a:t>
            </a:r>
          </a:p>
          <a:p>
            <a:pPr marL="742950" lvl="1" indent="-285750">
              <a:lnSpc>
                <a:spcPct val="150000"/>
              </a:lnSpc>
              <a:buFont typeface="+mj-lt"/>
              <a:buAutoNum type="alphaLcPeriod"/>
            </a:pPr>
            <a:r>
              <a:rPr lang="en-IN" sz="1600">
                <a:latin typeface="Metropolis" panose="00000500000000000000" pitchFamily="50" charset="0"/>
                <a:cs typeface="Segoe UI" panose="020B0502040204020203" pitchFamily="34" charset="0"/>
              </a:rPr>
              <a:t>Implement the right topology for the required network connectivity</a:t>
            </a:r>
            <a:endParaRPr lang="en-US" sz="1600">
              <a:latin typeface="Metropolis" panose="00000500000000000000" pitchFamily="50" charset="0"/>
              <a:cs typeface="Segoe UI" panose="020B0502040204020203" pitchFamily="34" charset="0"/>
            </a:endParaRPr>
          </a:p>
        </p:txBody>
      </p:sp>
      <p:pic>
        <p:nvPicPr>
          <p:cNvPr id="6" name="Graphic 5" descr="Document">
            <a:extLst>
              <a:ext uri="{FF2B5EF4-FFF2-40B4-BE49-F238E27FC236}">
                <a16:creationId xmlns:a16="http://schemas.microsoft.com/office/drawing/2014/main" id="{7EE29620-5AFA-CF1A-2D85-EAADD4823D2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22156" y="2995516"/>
            <a:ext cx="1404696" cy="1404696"/>
          </a:xfrm>
          <a:prstGeom prst="rect">
            <a:avLst/>
          </a:prstGeom>
        </p:spPr>
      </p:pic>
    </p:spTree>
    <p:extLst>
      <p:ext uri="{BB962C8B-B14F-4D97-AF65-F5344CB8AC3E}">
        <p14:creationId xmlns:p14="http://schemas.microsoft.com/office/powerpoint/2010/main" val="47517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1">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93A0E0-7EED-0EEC-9348-E110789B68D4}"/>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FE0AB6F-056B-C1DF-0B02-8DE20E8124E9}"/>
              </a:ext>
            </a:extLst>
          </p:cNvPr>
          <p:cNvSpPr>
            <a:spLocks noGrp="1"/>
          </p:cNvSpPr>
          <p:nvPr>
            <p:ph type="body" idx="1"/>
          </p:nvPr>
        </p:nvSpPr>
        <p:spPr>
          <a:xfrm>
            <a:off x="838200" y="1825625"/>
            <a:ext cx="10515600" cy="3903663"/>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Slide Number Placeholder 5">
            <a:extLst>
              <a:ext uri="{FF2B5EF4-FFF2-40B4-BE49-F238E27FC236}">
                <a16:creationId xmlns:a16="http://schemas.microsoft.com/office/drawing/2014/main" id="{69F6BAEA-57E9-4135-C762-6D2F8D5AA417}"/>
              </a:ext>
            </a:extLst>
          </p:cNvPr>
          <p:cNvSpPr>
            <a:spLocks noGrp="1"/>
          </p:cNvSpPr>
          <p:nvPr>
            <p:ph type="sldNum" sz="quarter" idx="4"/>
          </p:nvPr>
        </p:nvSpPr>
        <p:spPr>
          <a:xfrm>
            <a:off x="280988" y="618966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52E8B3-2648-264C-82AB-DD6C8342A882}" type="slidenum">
              <a:rPr lang="en-US" smtClean="0"/>
              <a:pPr/>
              <a:t>‹#›</a:t>
            </a:fld>
            <a:endParaRPr lang="en-US"/>
          </a:p>
        </p:txBody>
      </p:sp>
    </p:spTree>
    <p:extLst>
      <p:ext uri="{BB962C8B-B14F-4D97-AF65-F5344CB8AC3E}">
        <p14:creationId xmlns:p14="http://schemas.microsoft.com/office/powerpoint/2010/main" val="270983420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61" r:id="rId9"/>
    <p:sldLayoutId id="2147483662" r:id="rId10"/>
    <p:sldLayoutId id="2147483656" r:id="rId11"/>
    <p:sldLayoutId id="2147483657" r:id="rId12"/>
    <p:sldLayoutId id="2147483658" r:id="rId13"/>
    <p:sldLayoutId id="2147483659"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Lst>
  <p:txStyles>
    <p:titleStyle>
      <a:lvl1pPr algn="l" defTabSz="914400" rtl="0" eaLnBrk="1" latinLnBrk="0" hangingPunct="1">
        <a:lnSpc>
          <a:spcPct val="90000"/>
        </a:lnSpc>
        <a:spcBef>
          <a:spcPct val="0"/>
        </a:spcBef>
        <a:buNone/>
        <a:defRPr sz="4800" b="1" kern="1200">
          <a:solidFill>
            <a:schemeClr val="tx1"/>
          </a:solidFill>
          <a:latin typeface="Helvetica"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Helvetica"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mailto:kranthi.kumar@jainuniversity.ac.in" TargetMode="External"/><Relationship Id="rId2" Type="http://schemas.openxmlformats.org/officeDocument/2006/relationships/image" Target="../media/image5.png"/><Relationship Id="rId1" Type="http://schemas.openxmlformats.org/officeDocument/2006/relationships/slideLayout" Target="../slideLayouts/slideLayout15.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hyperlink" Target="https://en.wikipedia.org/wiki/Collision_domain" TargetMode="Externa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hyperlink" Target="https://www.geeksforgeeks.org/point-to-point-protocol-ppp-frame-format/" TargetMode="Externa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78E0168-76C4-53E9-DF1C-1FD6E8C06618}"/>
              </a:ext>
            </a:extLst>
          </p:cNvPr>
          <p:cNvSpPr>
            <a:spLocks noGrp="1"/>
          </p:cNvSpPr>
          <p:nvPr>
            <p:ph type="subTitle" idx="1"/>
          </p:nvPr>
        </p:nvSpPr>
        <p:spPr>
          <a:xfrm>
            <a:off x="1524000" y="4416425"/>
            <a:ext cx="9144000" cy="1655762"/>
          </a:xfrm>
        </p:spPr>
        <p:txBody>
          <a:bodyPr>
            <a:normAutofit/>
          </a:bodyPr>
          <a:lstStyle/>
          <a:p>
            <a:r>
              <a:rPr lang="en-US" sz="4400" b="1" dirty="0" err="1"/>
              <a:t>Revolutionising</a:t>
            </a:r>
            <a:r>
              <a:rPr lang="en-US" sz="4400" b="1" dirty="0"/>
              <a:t> </a:t>
            </a:r>
            <a:r>
              <a:rPr lang="en-US" sz="4400" b="1" dirty="0" err="1"/>
              <a:t>B.Tech</a:t>
            </a:r>
            <a:endParaRPr lang="en-US" sz="4400" b="1" dirty="0"/>
          </a:p>
        </p:txBody>
      </p:sp>
      <p:pic>
        <p:nvPicPr>
          <p:cNvPr id="5" name="Picture 4" descr="A picture containing text, sign, dark, clipart&#10;&#10;Description automatically generated">
            <a:extLst>
              <a:ext uri="{FF2B5EF4-FFF2-40B4-BE49-F238E27FC236}">
                <a16:creationId xmlns:a16="http://schemas.microsoft.com/office/drawing/2014/main" id="{EBB96BF4-1DAB-8EA3-DA9D-9CD1DF98E2FD}"/>
              </a:ext>
            </a:extLst>
          </p:cNvPr>
          <p:cNvPicPr>
            <a:picLocks noChangeAspect="1"/>
          </p:cNvPicPr>
          <p:nvPr/>
        </p:nvPicPr>
        <p:blipFill>
          <a:blip r:embed="rId2"/>
          <a:stretch>
            <a:fillRect/>
          </a:stretch>
        </p:blipFill>
        <p:spPr>
          <a:xfrm>
            <a:off x="3349625" y="2218876"/>
            <a:ext cx="5492750" cy="1383162"/>
          </a:xfrm>
          <a:prstGeom prst="rect">
            <a:avLst/>
          </a:prstGeom>
        </p:spPr>
      </p:pic>
    </p:spTree>
    <p:extLst>
      <p:ext uri="{BB962C8B-B14F-4D97-AF65-F5344CB8AC3E}">
        <p14:creationId xmlns:p14="http://schemas.microsoft.com/office/powerpoint/2010/main" val="2919750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76843" y="980358"/>
            <a:ext cx="6018130" cy="5263597"/>
          </a:xfrm>
          <a:prstGeom prst="rect">
            <a:avLst/>
          </a:prstGeom>
        </p:spPr>
        <p:txBody>
          <a:bodyPr vert="horz" wrap="square" lIns="0" tIns="12042" rIns="0" bIns="0" rtlCol="0">
            <a:spAutoFit/>
          </a:bodyPr>
          <a:lstStyle/>
          <a:p>
            <a:pPr algn="just"/>
            <a:r>
              <a:rPr lang="en-IN" sz="1896" b="1" dirty="0">
                <a:latin typeface="Cambria" pitchFamily="18" charset="0"/>
                <a:ea typeface="Cambria" pitchFamily="18" charset="0"/>
              </a:rPr>
              <a:t>0.1.2 Peer Network :  </a:t>
            </a:r>
            <a:r>
              <a:rPr lang="en-US" sz="1896" dirty="0">
                <a:latin typeface="Cambria" pitchFamily="18" charset="0"/>
                <a:ea typeface="Cambria" pitchFamily="18" charset="0"/>
              </a:rPr>
              <a:t>A community exists apart from a family that provides access to a greater variety of resources than the average family is able to provide for its members.  It is only logical to integrate the family into this community in order to make full use of the abundant resources that are spread throughout the municipality. </a:t>
            </a:r>
          </a:p>
          <a:p>
            <a:pPr marL="270946" indent="-270946" algn="just">
              <a:buFont typeface="Arial" pitchFamily="34" charset="0"/>
              <a:buChar char="•"/>
            </a:pPr>
            <a:endParaRPr lang="en-US" sz="1896" dirty="0">
              <a:latin typeface="Cambria" pitchFamily="18" charset="0"/>
              <a:ea typeface="Cambria" pitchFamily="18" charset="0"/>
            </a:endParaRPr>
          </a:p>
          <a:p>
            <a:pPr marL="270946" indent="-270946" algn="just">
              <a:buFont typeface="Arial" pitchFamily="34" charset="0"/>
              <a:buChar char="•"/>
            </a:pPr>
            <a:r>
              <a:rPr lang="en-US" sz="1896" dirty="0">
                <a:latin typeface="Cambria" pitchFamily="18" charset="0"/>
                <a:ea typeface="Cambria" pitchFamily="18" charset="0"/>
              </a:rPr>
              <a:t>This type of knowledge or resource sharing can be as basic as lending a hammer to a neighbor, car-pooling with work associates, or assisting a friend with his or her schoolwork. Other examples include car-pooling with work associates. </a:t>
            </a:r>
          </a:p>
          <a:p>
            <a:pPr marL="270946" indent="-270946" algn="just">
              <a:buFont typeface="Arial" pitchFamily="34" charset="0"/>
              <a:buChar char="•"/>
            </a:pPr>
            <a:endParaRPr lang="en-US" sz="1896" dirty="0">
              <a:latin typeface="Cambria" pitchFamily="18" charset="0"/>
              <a:ea typeface="Cambria" pitchFamily="18" charset="0"/>
            </a:endParaRPr>
          </a:p>
          <a:p>
            <a:pPr marL="270946" indent="-270946" algn="just">
              <a:buFont typeface="Arial" pitchFamily="34" charset="0"/>
              <a:buChar char="•"/>
            </a:pPr>
            <a:r>
              <a:rPr lang="en-US" sz="1896" dirty="0">
                <a:latin typeface="Cambria" pitchFamily="18" charset="0"/>
                <a:ea typeface="Cambria" pitchFamily="18" charset="0"/>
              </a:rPr>
              <a:t>Sharing or exchanging resources is an integral part of each of these activities. This type of network is characterized by relationships that go in both directions, with equals or peers engaging in exchanges of information.</a:t>
            </a:r>
          </a:p>
        </p:txBody>
      </p:sp>
      <p:grpSp>
        <p:nvGrpSpPr>
          <p:cNvPr id="4" name="Group 3"/>
          <p:cNvGrpSpPr/>
          <p:nvPr/>
        </p:nvGrpSpPr>
        <p:grpSpPr>
          <a:xfrm>
            <a:off x="346592" y="322298"/>
            <a:ext cx="10692836" cy="577991"/>
            <a:chOff x="0" y="0"/>
            <a:chExt cx="12192000" cy="1066800"/>
          </a:xfrm>
        </p:grpSpPr>
        <p:sp>
          <p:nvSpPr>
            <p:cNvPr id="5" name="Rectangle 4"/>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Rectangle 5"/>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8" name="Flowchart: Data 7"/>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9" name="Title 5"/>
          <p:cNvSpPr txBox="1">
            <a:spLocks/>
          </p:cNvSpPr>
          <p:nvPr/>
        </p:nvSpPr>
        <p:spPr>
          <a:xfrm>
            <a:off x="346592" y="322298"/>
            <a:ext cx="10692836" cy="577991"/>
          </a:xfrm>
          <a:prstGeom prst="rect">
            <a:avLst/>
          </a:prstGeom>
        </p:spPr>
        <p:txBody>
          <a:bodyPr vert="horz" lIns="86699" tIns="43349" rIns="86699" bIns="43349" rtlCol="0" anchor="ctr">
            <a:normAutofit fontScale="97500"/>
          </a:bodyPr>
          <a:lstStyle/>
          <a:p>
            <a:pPr lvl="0">
              <a:spcBef>
                <a:spcPct val="0"/>
              </a:spcBef>
              <a:defRPr/>
            </a:pPr>
            <a:r>
              <a:rPr lang="en-IN" sz="2844" b="1" dirty="0">
                <a:solidFill>
                  <a:srgbClr val="002060"/>
                </a:solidFill>
                <a:latin typeface="Cambria" pitchFamily="18" charset="0"/>
                <a:ea typeface="Cambria" pitchFamily="18" charset="0"/>
              </a:rPr>
              <a:t>Real life Networks </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1423" y="1619177"/>
            <a:ext cx="3513004" cy="3384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a:extLst>
              <a:ext uri="{FF2B5EF4-FFF2-40B4-BE49-F238E27FC236}">
                <a16:creationId xmlns:a16="http://schemas.microsoft.com/office/drawing/2014/main" id="{C1A7277E-A51D-489A-AD4B-3884B9679D12}"/>
              </a:ext>
            </a:extLst>
          </p:cNvPr>
          <p:cNvSpPr txBox="1"/>
          <p:nvPr/>
        </p:nvSpPr>
        <p:spPr>
          <a:xfrm>
            <a:off x="6895954" y="5084935"/>
            <a:ext cx="4819204" cy="307777"/>
          </a:xfrm>
          <a:prstGeom prst="rect">
            <a:avLst/>
          </a:prstGeom>
          <a:noFill/>
        </p:spPr>
        <p:txBody>
          <a:bodyPr wrap="square">
            <a:spAutoFit/>
          </a:bodyPr>
          <a:lstStyle/>
          <a:p>
            <a:r>
              <a:rPr lang="en-IN" sz="1400" b="1" i="1" dirty="0">
                <a:latin typeface="Cambria" pitchFamily="18" charset="0"/>
                <a:ea typeface="Cambria" pitchFamily="18" charset="0"/>
              </a:rPr>
              <a:t>The</a:t>
            </a:r>
            <a:r>
              <a:rPr lang="en-IN" sz="1400" dirty="0">
                <a:latin typeface="Cambria" pitchFamily="18" charset="0"/>
                <a:ea typeface="Cambria" pitchFamily="18" charset="0"/>
              </a:rPr>
              <a:t> </a:t>
            </a:r>
            <a:r>
              <a:rPr lang="en-IN" sz="1400" b="1" i="1" dirty="0">
                <a:latin typeface="Cambria" pitchFamily="18" charset="0"/>
                <a:ea typeface="Cambria" pitchFamily="18" charset="0"/>
              </a:rPr>
              <a:t>family network connects with the greater community.</a:t>
            </a:r>
            <a:endParaRPr lang="en-US" sz="1400" dirty="0"/>
          </a:p>
        </p:txBody>
      </p:sp>
    </p:spTree>
    <p:extLst>
      <p:ext uri="{BB962C8B-B14F-4D97-AF65-F5344CB8AC3E}">
        <p14:creationId xmlns:p14="http://schemas.microsoft.com/office/powerpoint/2010/main" val="756157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nodeType="clickEffect">
                                  <p:stCondLst>
                                    <p:cond delay="0"/>
                                  </p:stCondLst>
                                  <p:childTnLst>
                                    <p:set>
                                      <p:cBhvr>
                                        <p:cTn id="17" dur="1" fill="hold">
                                          <p:stCondLst>
                                            <p:cond delay="0"/>
                                          </p:stCondLst>
                                        </p:cTn>
                                        <p:tgtEl>
                                          <p:spTgt spid="10242"/>
                                        </p:tgtEl>
                                        <p:attrNameLst>
                                          <p:attrName>style.visibility</p:attrName>
                                        </p:attrNameLst>
                                      </p:cBhvr>
                                      <p:to>
                                        <p:strVal val="visible"/>
                                      </p:to>
                                    </p:set>
                                    <p:animEffect transition="in" filter="wheel(1)">
                                      <p:cBhvr>
                                        <p:cTn id="18" dur="2000"/>
                                        <p:tgtEl>
                                          <p:spTgt spid="10242"/>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000"/>
                                        <p:tgtEl>
                                          <p:spTgt spid="11"/>
                                        </p:tgtEl>
                                      </p:cBhvr>
                                    </p:animEffect>
                                    <p:anim calcmode="lin" valueType="num">
                                      <p:cBhvr>
                                        <p:cTn id="24" dur="1000" fill="hold"/>
                                        <p:tgtEl>
                                          <p:spTgt spid="11"/>
                                        </p:tgtEl>
                                        <p:attrNameLst>
                                          <p:attrName>ppt_x</p:attrName>
                                        </p:attrNameLst>
                                      </p:cBhvr>
                                      <p:tavLst>
                                        <p:tav tm="0">
                                          <p:val>
                                            <p:strVal val="#ppt_x"/>
                                          </p:val>
                                        </p:tav>
                                        <p:tav tm="100000">
                                          <p:val>
                                            <p:strVal val="#ppt_x"/>
                                          </p:val>
                                        </p:tav>
                                      </p:tavLst>
                                    </p:anim>
                                    <p:anim calcmode="lin" valueType="num">
                                      <p:cBhvr>
                                        <p:cTn id="2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44370" y="1036721"/>
            <a:ext cx="5966226" cy="3718815"/>
          </a:xfrm>
          <a:prstGeom prst="rect">
            <a:avLst/>
          </a:prstGeom>
        </p:spPr>
        <p:txBody>
          <a:bodyPr vert="horz" wrap="square" lIns="0" tIns="12042" rIns="0" bIns="0" rtlCol="0">
            <a:spAutoFit/>
          </a:bodyPr>
          <a:lstStyle/>
          <a:p>
            <a:r>
              <a:rPr lang="en-IN" sz="1896" b="1" dirty="0">
                <a:latin typeface="Cambria" pitchFamily="18" charset="0"/>
                <a:ea typeface="Cambria" pitchFamily="18" charset="0"/>
              </a:rPr>
              <a:t>0.1.3 Contact Network :</a:t>
            </a:r>
          </a:p>
          <a:p>
            <a:endParaRPr lang="en-IN" sz="1896" b="1" dirty="0">
              <a:latin typeface="Cambria" pitchFamily="18" charset="0"/>
              <a:ea typeface="Cambria" pitchFamily="18" charset="0"/>
            </a:endParaRPr>
          </a:p>
          <a:p>
            <a:pPr marL="270946" indent="-270946" algn="just">
              <a:buFont typeface="Arial" pitchFamily="34" charset="0"/>
              <a:buChar char="•"/>
            </a:pPr>
            <a:r>
              <a:rPr lang="en-US" sz="1707" dirty="0">
                <a:latin typeface="Cambria" pitchFamily="18" charset="0"/>
                <a:ea typeface="Cambria" pitchFamily="18" charset="0"/>
              </a:rPr>
              <a:t>Networking is a great approach to locate a job. Create a list of friends and associates who can help you find the perfect job. More contacts increase your job prospects. </a:t>
            </a:r>
          </a:p>
          <a:p>
            <a:pPr marL="270946" indent="-270946" algn="just">
              <a:buFont typeface="Arial" pitchFamily="34" charset="0"/>
              <a:buChar char="•"/>
            </a:pPr>
            <a:endParaRPr lang="en-US" sz="1707" dirty="0">
              <a:latin typeface="Cambria" pitchFamily="18" charset="0"/>
              <a:ea typeface="Cambria" pitchFamily="18" charset="0"/>
            </a:endParaRPr>
          </a:p>
          <a:p>
            <a:pPr marL="270946" indent="-270946" algn="just">
              <a:buFont typeface="Arial" pitchFamily="34" charset="0"/>
              <a:buChar char="•"/>
            </a:pPr>
            <a:r>
              <a:rPr lang="en-US" sz="1707" dirty="0">
                <a:latin typeface="Cambria" pitchFamily="18" charset="0"/>
                <a:ea typeface="Cambria" pitchFamily="18" charset="0"/>
              </a:rPr>
              <a:t>As you advance in your career, your function in your contact network will alter, making it most useful. You may soon help those that helped you. Your personal and professional networks expand opportunities.</a:t>
            </a:r>
          </a:p>
          <a:p>
            <a:pPr marL="270946" indent="-270946" algn="just">
              <a:buFont typeface="Arial" pitchFamily="34" charset="0"/>
              <a:buChar char="•"/>
            </a:pPr>
            <a:r>
              <a:rPr lang="en-US" sz="1707" dirty="0">
                <a:latin typeface="Cambria" pitchFamily="18" charset="0"/>
                <a:ea typeface="Cambria" pitchFamily="18" charset="0"/>
              </a:rPr>
              <a:t>These human networks demonstrate that networking is not limited to computers. This course will focus on computer networks—connecting and communicating computers.</a:t>
            </a:r>
          </a:p>
          <a:p>
            <a:endParaRPr lang="en-IN" sz="1517" dirty="0">
              <a:latin typeface="Cambria" pitchFamily="18" charset="0"/>
              <a:ea typeface="Cambria" pitchFamily="18" charset="0"/>
            </a:endParaRPr>
          </a:p>
        </p:txBody>
      </p:sp>
      <p:grpSp>
        <p:nvGrpSpPr>
          <p:cNvPr id="4" name="Group 3"/>
          <p:cNvGrpSpPr/>
          <p:nvPr/>
        </p:nvGrpSpPr>
        <p:grpSpPr>
          <a:xfrm>
            <a:off x="379380" y="345764"/>
            <a:ext cx="10990790" cy="628413"/>
            <a:chOff x="0" y="0"/>
            <a:chExt cx="12192000" cy="1066800"/>
          </a:xfrm>
        </p:grpSpPr>
        <p:sp>
          <p:nvSpPr>
            <p:cNvPr id="5" name="Rectangle 4"/>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Rectangle 5"/>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8" name="Flowchart: Data 7"/>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9" name="Title 5"/>
          <p:cNvSpPr txBox="1">
            <a:spLocks/>
          </p:cNvSpPr>
          <p:nvPr/>
        </p:nvSpPr>
        <p:spPr>
          <a:xfrm>
            <a:off x="459665" y="392800"/>
            <a:ext cx="10692836" cy="534340"/>
          </a:xfrm>
          <a:prstGeom prst="rect">
            <a:avLst/>
          </a:prstGeom>
        </p:spPr>
        <p:txBody>
          <a:bodyPr vert="horz" lIns="86699" tIns="43349" rIns="86699" bIns="43349" rtlCol="0" anchor="ctr">
            <a:normAutofit fontScale="97500"/>
          </a:bodyPr>
          <a:lstStyle/>
          <a:p>
            <a:pPr lvl="0">
              <a:spcBef>
                <a:spcPct val="0"/>
              </a:spcBef>
              <a:defRPr/>
            </a:pPr>
            <a:r>
              <a:rPr lang="en-IN" sz="2844" b="1" dirty="0">
                <a:solidFill>
                  <a:srgbClr val="002060"/>
                </a:solidFill>
                <a:latin typeface="Cambria" pitchFamily="18" charset="0"/>
                <a:ea typeface="Cambria" pitchFamily="18" charset="0"/>
              </a:rPr>
              <a:t>Real life Networks </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4002" y="1550529"/>
            <a:ext cx="4200460" cy="3540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a:extLst>
              <a:ext uri="{FF2B5EF4-FFF2-40B4-BE49-F238E27FC236}">
                <a16:creationId xmlns:a16="http://schemas.microsoft.com/office/drawing/2014/main" id="{9A15CB25-CC7C-4A48-8486-E2B02B854FA0}"/>
              </a:ext>
            </a:extLst>
          </p:cNvPr>
          <p:cNvSpPr txBox="1"/>
          <p:nvPr/>
        </p:nvSpPr>
        <p:spPr>
          <a:xfrm>
            <a:off x="6804019" y="5246018"/>
            <a:ext cx="4554095" cy="559256"/>
          </a:xfrm>
          <a:prstGeom prst="rect">
            <a:avLst/>
          </a:prstGeom>
          <a:noFill/>
        </p:spPr>
        <p:txBody>
          <a:bodyPr wrap="square">
            <a:spAutoFit/>
          </a:bodyPr>
          <a:lstStyle/>
          <a:p>
            <a:pPr algn="ctr"/>
            <a:r>
              <a:rPr lang="en-IN" sz="1517" b="1" i="1" dirty="0">
                <a:latin typeface="Cambria" pitchFamily="18" charset="0"/>
                <a:ea typeface="Cambria" pitchFamily="18" charset="0"/>
              </a:rPr>
              <a:t>The more people in your network, </a:t>
            </a:r>
          </a:p>
          <a:p>
            <a:pPr algn="ctr"/>
            <a:r>
              <a:rPr lang="en-IN" sz="1517" b="1" i="1" dirty="0">
                <a:latin typeface="Cambria" pitchFamily="18" charset="0"/>
                <a:ea typeface="Cambria" pitchFamily="18" charset="0"/>
              </a:rPr>
              <a:t>the better your chances of finding that perfect job. </a:t>
            </a:r>
          </a:p>
        </p:txBody>
      </p:sp>
    </p:spTree>
    <p:extLst>
      <p:ext uri="{BB962C8B-B14F-4D97-AF65-F5344CB8AC3E}">
        <p14:creationId xmlns:p14="http://schemas.microsoft.com/office/powerpoint/2010/main" val="449055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290"/>
                                        </p:tgtEl>
                                        <p:attrNameLst>
                                          <p:attrName>style.visibility</p:attrName>
                                        </p:attrNameLst>
                                      </p:cBhvr>
                                      <p:to>
                                        <p:strVal val="visible"/>
                                      </p:to>
                                    </p:set>
                                    <p:anim calcmode="lin" valueType="num">
                                      <p:cBhvr additive="base">
                                        <p:cTn id="17" dur="500" fill="hold"/>
                                        <p:tgtEl>
                                          <p:spTgt spid="12290"/>
                                        </p:tgtEl>
                                        <p:attrNameLst>
                                          <p:attrName>ppt_x</p:attrName>
                                        </p:attrNameLst>
                                      </p:cBhvr>
                                      <p:tavLst>
                                        <p:tav tm="0">
                                          <p:val>
                                            <p:strVal val="#ppt_x"/>
                                          </p:val>
                                        </p:tav>
                                        <p:tav tm="100000">
                                          <p:val>
                                            <p:strVal val="#ppt_x"/>
                                          </p:val>
                                        </p:tav>
                                      </p:tavLst>
                                    </p:anim>
                                    <p:anim calcmode="lin" valueType="num">
                                      <p:cBhvr additive="base">
                                        <p:cTn id="18" dur="500" fill="hold"/>
                                        <p:tgtEl>
                                          <p:spTgt spid="1229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1000"/>
                                        <p:tgtEl>
                                          <p:spTgt spid="15"/>
                                        </p:tgtEl>
                                      </p:cBhvr>
                                    </p:animEffect>
                                    <p:anim calcmode="lin" valueType="num">
                                      <p:cBhvr>
                                        <p:cTn id="24" dur="1000" fill="hold"/>
                                        <p:tgtEl>
                                          <p:spTgt spid="15"/>
                                        </p:tgtEl>
                                        <p:attrNameLst>
                                          <p:attrName>ppt_x</p:attrName>
                                        </p:attrNameLst>
                                      </p:cBhvr>
                                      <p:tavLst>
                                        <p:tav tm="0">
                                          <p:val>
                                            <p:strVal val="#ppt_x"/>
                                          </p:val>
                                        </p:tav>
                                        <p:tav tm="100000">
                                          <p:val>
                                            <p:strVal val="#ppt_x"/>
                                          </p:val>
                                        </p:tav>
                                      </p:tavLst>
                                    </p:anim>
                                    <p:anim calcmode="lin" valueType="num">
                                      <p:cBhvr>
                                        <p:cTn id="2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32836" y="466796"/>
            <a:ext cx="10981831" cy="534340"/>
            <a:chOff x="0" y="0"/>
            <a:chExt cx="12192000" cy="1066800"/>
          </a:xfrm>
        </p:grpSpPr>
        <p:sp>
          <p:nvSpPr>
            <p:cNvPr id="5" name="Rectangle 4"/>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Rectangle 5"/>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8" name="Flowchart: Data 7"/>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9" name="Title 5"/>
          <p:cNvSpPr txBox="1">
            <a:spLocks/>
          </p:cNvSpPr>
          <p:nvPr/>
        </p:nvSpPr>
        <p:spPr>
          <a:xfrm>
            <a:off x="677333" y="466796"/>
            <a:ext cx="10692836" cy="534340"/>
          </a:xfrm>
          <a:prstGeom prst="rect">
            <a:avLst/>
          </a:prstGeom>
        </p:spPr>
        <p:txBody>
          <a:bodyPr vert="horz" lIns="86699" tIns="43349" rIns="86699" bIns="43349" rtlCol="0" anchor="ctr">
            <a:normAutofit fontScale="90000" lnSpcReduction="10000"/>
          </a:bodyPr>
          <a:lstStyle/>
          <a:p>
            <a:pPr lvl="0">
              <a:spcBef>
                <a:spcPct val="0"/>
              </a:spcBef>
              <a:defRPr/>
            </a:pPr>
            <a:r>
              <a:rPr lang="en-IN" sz="3413" b="1" dirty="0">
                <a:solidFill>
                  <a:srgbClr val="002060"/>
                </a:solidFill>
                <a:latin typeface="Cambria" pitchFamily="18" charset="0"/>
                <a:ea typeface="Cambria" pitchFamily="18" charset="0"/>
              </a:rPr>
              <a:t>Real life Networks </a:t>
            </a:r>
          </a:p>
        </p:txBody>
      </p:sp>
      <p:sp>
        <p:nvSpPr>
          <p:cNvPr id="2" name="Rectangle 1"/>
          <p:cNvSpPr/>
          <p:nvPr/>
        </p:nvSpPr>
        <p:spPr>
          <a:xfrm>
            <a:off x="745970" y="1048583"/>
            <a:ext cx="5826873" cy="3798989"/>
          </a:xfrm>
          <a:prstGeom prst="rect">
            <a:avLst/>
          </a:prstGeom>
        </p:spPr>
        <p:txBody>
          <a:bodyPr wrap="square">
            <a:spAutoFit/>
          </a:bodyPr>
          <a:lstStyle/>
          <a:p>
            <a:r>
              <a:rPr lang="en-IN" sz="1896" b="1" dirty="0">
                <a:latin typeface="Cambria" pitchFamily="18" charset="0"/>
                <a:ea typeface="Cambria" pitchFamily="18" charset="0"/>
              </a:rPr>
              <a:t>0.1.4 Restaurant Network: </a:t>
            </a:r>
          </a:p>
          <a:p>
            <a:endParaRPr lang="en-IN" sz="1896" b="1" dirty="0">
              <a:latin typeface="Cambria" pitchFamily="18" charset="0"/>
              <a:ea typeface="Cambria" pitchFamily="18" charset="0"/>
            </a:endParaRPr>
          </a:p>
          <a:p>
            <a:pPr marL="270946" indent="-270946" algn="just">
              <a:buFont typeface="Arial" pitchFamily="34" charset="0"/>
              <a:buChar char="•"/>
            </a:pPr>
            <a:r>
              <a:rPr lang="en-US" sz="1707" dirty="0">
                <a:latin typeface="Cambria" pitchFamily="18" charset="0"/>
                <a:ea typeface="Cambria" pitchFamily="18" charset="0"/>
              </a:rPr>
              <a:t>The Client/Server Thus, human networks involve giving and taking. You're more familiar with networking's client/server perspective than you think. </a:t>
            </a:r>
          </a:p>
          <a:p>
            <a:pPr marL="270946" indent="-270946" algn="just">
              <a:buFont typeface="Arial" pitchFamily="34" charset="0"/>
              <a:buChar char="•"/>
            </a:pPr>
            <a:endParaRPr lang="en-US" sz="1707" dirty="0">
              <a:latin typeface="Cambria" pitchFamily="18" charset="0"/>
              <a:ea typeface="Cambria" pitchFamily="18" charset="0"/>
            </a:endParaRPr>
          </a:p>
          <a:p>
            <a:pPr marL="270946" indent="-270946" algn="just">
              <a:buFont typeface="Arial" pitchFamily="34" charset="0"/>
              <a:buChar char="•"/>
            </a:pPr>
            <a:r>
              <a:rPr lang="en-US" sz="1707" dirty="0">
                <a:latin typeface="Cambria" pitchFamily="18" charset="0"/>
                <a:ea typeface="Cambria" pitchFamily="18" charset="0"/>
              </a:rPr>
              <a:t>You're a customer at a restaurant when you eat and drink there. However, the waiter controls and delivers meals to customers.</a:t>
            </a:r>
          </a:p>
          <a:p>
            <a:pPr marL="270946" indent="-270946" algn="just">
              <a:buFont typeface="Arial" pitchFamily="34" charset="0"/>
              <a:buChar char="•"/>
            </a:pPr>
            <a:r>
              <a:rPr lang="en-US" sz="1707" dirty="0">
                <a:latin typeface="Cambria" pitchFamily="18" charset="0"/>
                <a:ea typeface="Cambria" pitchFamily="18" charset="0"/>
              </a:rPr>
              <a:t> </a:t>
            </a:r>
          </a:p>
          <a:p>
            <a:pPr marL="270946" indent="-270946" algn="just">
              <a:buFont typeface="Arial" pitchFamily="34" charset="0"/>
              <a:buChar char="•"/>
            </a:pPr>
            <a:r>
              <a:rPr lang="en-US" sz="1707" dirty="0">
                <a:latin typeface="Cambria" pitchFamily="18" charset="0"/>
                <a:ea typeface="Cambria" pitchFamily="18" charset="0"/>
              </a:rPr>
              <a:t>The server knows that orders will be placed and that he will serve them (access is provided when the order is delivered).</a:t>
            </a:r>
          </a:p>
          <a:p>
            <a:pPr algn="ctr"/>
            <a:endParaRPr lang="en-IN" sz="1517" b="1" i="1" dirty="0">
              <a:latin typeface="Cambria" pitchFamily="18" charset="0"/>
              <a:ea typeface="Cambria" pitchFamily="18" charset="0"/>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7356" y="1550529"/>
            <a:ext cx="4368675" cy="3901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a:extLst>
              <a:ext uri="{FF2B5EF4-FFF2-40B4-BE49-F238E27FC236}">
                <a16:creationId xmlns:a16="http://schemas.microsoft.com/office/drawing/2014/main" id="{18FB9965-B3C8-480F-A01F-EB7C9758A1A6}"/>
              </a:ext>
            </a:extLst>
          </p:cNvPr>
          <p:cNvSpPr txBox="1"/>
          <p:nvPr/>
        </p:nvSpPr>
        <p:spPr>
          <a:xfrm>
            <a:off x="7097340" y="5459655"/>
            <a:ext cx="4368675" cy="559256"/>
          </a:xfrm>
          <a:prstGeom prst="rect">
            <a:avLst/>
          </a:prstGeom>
          <a:noFill/>
        </p:spPr>
        <p:txBody>
          <a:bodyPr wrap="square">
            <a:spAutoFit/>
          </a:bodyPr>
          <a:lstStyle/>
          <a:p>
            <a:pPr algn="ctr"/>
            <a:r>
              <a:rPr lang="en-IN" sz="1517" b="1" i="1" dirty="0">
                <a:latin typeface="Cambria" pitchFamily="18" charset="0"/>
                <a:ea typeface="Cambria" pitchFamily="18" charset="0"/>
              </a:rPr>
              <a:t>In a dining situation, it is easy to know whether </a:t>
            </a:r>
          </a:p>
          <a:p>
            <a:pPr algn="ctr"/>
            <a:r>
              <a:rPr lang="en-IN" sz="1517" b="1" i="1" dirty="0">
                <a:latin typeface="Cambria" pitchFamily="18" charset="0"/>
                <a:ea typeface="Cambria" pitchFamily="18" charset="0"/>
              </a:rPr>
              <a:t>you are supposed to be serving or being served.</a:t>
            </a:r>
          </a:p>
        </p:txBody>
      </p:sp>
    </p:spTree>
    <p:extLst>
      <p:ext uri="{BB962C8B-B14F-4D97-AF65-F5344CB8AC3E}">
        <p14:creationId xmlns:p14="http://schemas.microsoft.com/office/powerpoint/2010/main" val="2713086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1266"/>
                                        </p:tgtEl>
                                        <p:attrNameLst>
                                          <p:attrName>style.visibility</p:attrName>
                                        </p:attrNameLst>
                                      </p:cBhvr>
                                      <p:to>
                                        <p:strVal val="visible"/>
                                      </p:to>
                                    </p:set>
                                    <p:animEffect transition="in" filter="fade">
                                      <p:cBhvr>
                                        <p:cTn id="13" dur="500"/>
                                        <p:tgtEl>
                                          <p:spTgt spid="11266"/>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arn(inVertical)">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77334" y="1189284"/>
            <a:ext cx="5895509" cy="4935623"/>
          </a:xfrm>
          <a:prstGeom prst="rect">
            <a:avLst/>
          </a:prstGeom>
        </p:spPr>
        <p:txBody>
          <a:bodyPr vert="horz" wrap="square" lIns="0" tIns="12042" rIns="0" bIns="0" rtlCol="0">
            <a:spAutoFit/>
          </a:bodyPr>
          <a:lstStyle/>
          <a:p>
            <a:pPr marL="342900" indent="-342900" algn="just">
              <a:buFont typeface="Arial" panose="020B0604020202020204" pitchFamily="34" charset="0"/>
              <a:buChar char="•"/>
            </a:pPr>
            <a:r>
              <a:rPr lang="en-US" sz="2133" dirty="0">
                <a:latin typeface="Cambria" pitchFamily="18" charset="0"/>
                <a:ea typeface="Cambria" pitchFamily="18" charset="0"/>
              </a:rPr>
              <a:t>As shown in Figure, a computer network consists of two or more computing devices that are interconnected in order to share the network's components (its resources) and the information stored there. </a:t>
            </a:r>
          </a:p>
          <a:p>
            <a:pPr marL="342900" indent="-342900" algn="just">
              <a:buFont typeface="Arial" panose="020B0604020202020204" pitchFamily="34" charset="0"/>
              <a:buChar char="•"/>
            </a:pPr>
            <a:endParaRPr lang="en-US" sz="2133" dirty="0">
              <a:latin typeface="Cambria" pitchFamily="18" charset="0"/>
              <a:ea typeface="Cambria" pitchFamily="18" charset="0"/>
            </a:endParaRPr>
          </a:p>
          <a:p>
            <a:pPr marL="342900" indent="-342900" algn="just">
              <a:buFont typeface="Arial" panose="020B0604020202020204" pitchFamily="34" charset="0"/>
              <a:buChar char="•"/>
            </a:pPr>
            <a:r>
              <a:rPr lang="en-US" sz="2133" dirty="0">
                <a:latin typeface="Cambria" pitchFamily="18" charset="0"/>
                <a:ea typeface="Cambria" pitchFamily="18" charset="0"/>
              </a:rPr>
              <a:t>A network is a collection of autonomous computers connected via a singular technology to facilitate data communication. </a:t>
            </a:r>
          </a:p>
          <a:p>
            <a:pPr marL="342900" indent="-342900" algn="just">
              <a:buFont typeface="Arial" panose="020B0604020202020204" pitchFamily="34" charset="0"/>
              <a:buChar char="•"/>
            </a:pPr>
            <a:endParaRPr lang="en-US" sz="2133" dirty="0">
              <a:latin typeface="Cambria" pitchFamily="18" charset="0"/>
              <a:ea typeface="Cambria" pitchFamily="18" charset="0"/>
            </a:endParaRPr>
          </a:p>
          <a:p>
            <a:pPr marL="342900" indent="-342900" algn="just">
              <a:buFont typeface="Arial" panose="020B0604020202020204" pitchFamily="34" charset="0"/>
              <a:buChar char="•"/>
            </a:pPr>
            <a:r>
              <a:rPr lang="en-US" sz="2133" dirty="0">
                <a:latin typeface="Cambria" pitchFamily="18" charset="0"/>
                <a:ea typeface="Cambria" pitchFamily="18" charset="0"/>
              </a:rPr>
              <a:t>When additional computers join and contribute their resources to those being shared, even the simplest computer network (consisting of only two connected computers) can grow and become more useful.</a:t>
            </a:r>
            <a:endParaRPr lang="en-IN" sz="2133" i="1" dirty="0">
              <a:latin typeface="Cambria" pitchFamily="18" charset="0"/>
              <a:ea typeface="Cambria" pitchFamily="18" charset="0"/>
            </a:endParaRPr>
          </a:p>
        </p:txBody>
      </p:sp>
      <p:grpSp>
        <p:nvGrpSpPr>
          <p:cNvPr id="4" name="Group 3"/>
          <p:cNvGrpSpPr/>
          <p:nvPr/>
        </p:nvGrpSpPr>
        <p:grpSpPr>
          <a:xfrm>
            <a:off x="532836" y="443073"/>
            <a:ext cx="10981831" cy="534340"/>
            <a:chOff x="0" y="0"/>
            <a:chExt cx="12192000" cy="1066800"/>
          </a:xfrm>
        </p:grpSpPr>
        <p:sp>
          <p:nvSpPr>
            <p:cNvPr id="5" name="Rectangle 4"/>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Rectangle 5"/>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8" name="Flowchart: Data 7"/>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9" name="Title 5"/>
          <p:cNvSpPr txBox="1">
            <a:spLocks/>
          </p:cNvSpPr>
          <p:nvPr/>
        </p:nvSpPr>
        <p:spPr>
          <a:xfrm>
            <a:off x="677333" y="466796"/>
            <a:ext cx="10692836" cy="534340"/>
          </a:xfrm>
          <a:prstGeom prst="rect">
            <a:avLst/>
          </a:prstGeom>
        </p:spPr>
        <p:txBody>
          <a:bodyPr vert="horz" lIns="86699" tIns="43349" rIns="86699" bIns="43349" rtlCol="0" anchor="ctr">
            <a:normAutofit fontScale="90000" lnSpcReduction="10000"/>
          </a:bodyPr>
          <a:lstStyle/>
          <a:p>
            <a:r>
              <a:rPr lang="en-IN" sz="3556" b="1" dirty="0">
                <a:latin typeface="Cambria" pitchFamily="18" charset="0"/>
                <a:ea typeface="Cambria" pitchFamily="18" charset="0"/>
              </a:rPr>
              <a:t>1. BASICS OF Computer Networks</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7388" y="1516830"/>
            <a:ext cx="4103737" cy="3024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a:extLst>
              <a:ext uri="{FF2B5EF4-FFF2-40B4-BE49-F238E27FC236}">
                <a16:creationId xmlns:a16="http://schemas.microsoft.com/office/drawing/2014/main" id="{BE91201A-91FC-4625-822D-76F9241DB26A}"/>
              </a:ext>
            </a:extLst>
          </p:cNvPr>
          <p:cNvSpPr txBox="1"/>
          <p:nvPr/>
        </p:nvSpPr>
        <p:spPr>
          <a:xfrm>
            <a:off x="6673991" y="4801730"/>
            <a:ext cx="4696178" cy="559256"/>
          </a:xfrm>
          <a:prstGeom prst="rect">
            <a:avLst/>
          </a:prstGeom>
          <a:noFill/>
        </p:spPr>
        <p:txBody>
          <a:bodyPr wrap="square">
            <a:spAutoFit/>
          </a:bodyPr>
          <a:lstStyle/>
          <a:p>
            <a:pPr algn="ctr"/>
            <a:r>
              <a:rPr lang="en-IN" sz="1517" b="1" i="1" dirty="0">
                <a:latin typeface="Cambria" pitchFamily="18" charset="0"/>
                <a:ea typeface="Cambria" pitchFamily="18" charset="0"/>
              </a:rPr>
              <a:t>A computer network can be as simple as </a:t>
            </a:r>
          </a:p>
          <a:p>
            <a:pPr algn="ctr"/>
            <a:r>
              <a:rPr lang="en-IN" sz="1517" b="1" i="1" dirty="0">
                <a:latin typeface="Cambria" pitchFamily="18" charset="0"/>
                <a:ea typeface="Cambria" pitchFamily="18" charset="0"/>
              </a:rPr>
              <a:t>two or more computers communicating. </a:t>
            </a:r>
          </a:p>
        </p:txBody>
      </p:sp>
    </p:spTree>
    <p:extLst>
      <p:ext uri="{BB962C8B-B14F-4D97-AF65-F5344CB8AC3E}">
        <p14:creationId xmlns:p14="http://schemas.microsoft.com/office/powerpoint/2010/main" val="3873046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13314"/>
                                        </p:tgtEl>
                                        <p:attrNameLst>
                                          <p:attrName>style.visibility</p:attrName>
                                        </p:attrNameLst>
                                      </p:cBhvr>
                                      <p:to>
                                        <p:strVal val="visible"/>
                                      </p:to>
                                    </p:set>
                                    <p:animEffect transition="in" filter="wipe(down)">
                                      <p:cBhvr>
                                        <p:cTn id="11" dur="500"/>
                                        <p:tgtEl>
                                          <p:spTgt spid="1331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77333" y="1062602"/>
            <a:ext cx="10692836" cy="4936969"/>
          </a:xfrm>
          <a:prstGeom prst="rect">
            <a:avLst/>
          </a:prstGeom>
        </p:spPr>
        <p:txBody>
          <a:bodyPr vert="horz" wrap="square" lIns="0" tIns="12042" rIns="0" bIns="0" rtlCol="0">
            <a:spAutoFit/>
          </a:bodyPr>
          <a:lstStyle/>
          <a:p>
            <a:pPr algn="just"/>
            <a:r>
              <a:rPr lang="en-US" sz="1778" dirty="0">
                <a:latin typeface="Cambria" pitchFamily="18" charset="0"/>
                <a:ea typeface="Cambria" pitchFamily="18" charset="0"/>
              </a:rPr>
              <a:t>When attempting to identify which computer communicates with and shares resources with which other computers, it can rapidly become difficult and unmanageable to network computers first and then track the connections. For example, </a:t>
            </a:r>
          </a:p>
          <a:p>
            <a:pPr marL="285750" indent="-285750" algn="just">
              <a:buFont typeface="Arial" panose="020B0604020202020204" pitchFamily="34" charset="0"/>
              <a:buChar char="•"/>
            </a:pPr>
            <a:endParaRPr lang="en-US" sz="1778" dirty="0">
              <a:latin typeface="Cambria" pitchFamily="18" charset="0"/>
              <a:ea typeface="Cambria" pitchFamily="18" charset="0"/>
            </a:endParaRPr>
          </a:p>
          <a:p>
            <a:pPr marL="285750" indent="-285750" algn="just">
              <a:buFont typeface="Arial" panose="020B0604020202020204" pitchFamily="34" charset="0"/>
              <a:buChar char="•"/>
            </a:pPr>
            <a:r>
              <a:rPr lang="en-US" sz="1778" dirty="0">
                <a:latin typeface="Cambria" pitchFamily="18" charset="0"/>
                <a:ea typeface="Cambria" pitchFamily="18" charset="0"/>
              </a:rPr>
              <a:t>Do you share everything in your human network with your friends? </a:t>
            </a:r>
          </a:p>
          <a:p>
            <a:pPr marL="285750" indent="-285750" algn="just">
              <a:buFont typeface="Arial" panose="020B0604020202020204" pitchFamily="34" charset="0"/>
              <a:buChar char="•"/>
            </a:pPr>
            <a:endParaRPr lang="en-US" sz="1778" dirty="0">
              <a:latin typeface="Cambria" pitchFamily="18" charset="0"/>
              <a:ea typeface="Cambria" pitchFamily="18" charset="0"/>
            </a:endParaRPr>
          </a:p>
          <a:p>
            <a:pPr marL="285750" indent="-285750" algn="just">
              <a:buFont typeface="Arial" panose="020B0604020202020204" pitchFamily="34" charset="0"/>
              <a:buChar char="•"/>
            </a:pPr>
            <a:r>
              <a:rPr lang="en-US" sz="1778" dirty="0">
                <a:latin typeface="Cambria" pitchFamily="18" charset="0"/>
                <a:ea typeface="Cambria" pitchFamily="18" charset="0"/>
              </a:rPr>
              <a:t>Would you want your parents or authorities to know your every thought in your family network? </a:t>
            </a:r>
          </a:p>
          <a:p>
            <a:pPr marL="285750" indent="-285750" algn="just">
              <a:buFont typeface="Arial" panose="020B0604020202020204" pitchFamily="34" charset="0"/>
              <a:buChar char="•"/>
            </a:pPr>
            <a:endParaRPr lang="en-US" sz="1778" dirty="0">
              <a:latin typeface="Cambria" pitchFamily="18" charset="0"/>
              <a:ea typeface="Cambria" pitchFamily="18" charset="0"/>
            </a:endParaRPr>
          </a:p>
          <a:p>
            <a:pPr marL="285750" indent="-285750" algn="just">
              <a:buFont typeface="Arial" panose="020B0604020202020204" pitchFamily="34" charset="0"/>
              <a:buChar char="•"/>
            </a:pPr>
            <a:r>
              <a:rPr lang="en-US" sz="1778" dirty="0">
                <a:latin typeface="Cambria" pitchFamily="18" charset="0"/>
                <a:ea typeface="Cambria" pitchFamily="18" charset="0"/>
              </a:rPr>
              <a:t>You have a plan for sharing information in your head, and it is essential to keep track of it so you don't accidentally share something in an unintended location. </a:t>
            </a:r>
          </a:p>
          <a:p>
            <a:pPr marL="285750" indent="-285750" algn="just">
              <a:buFont typeface="Arial" panose="020B0604020202020204" pitchFamily="34" charset="0"/>
              <a:buChar char="•"/>
            </a:pPr>
            <a:endParaRPr lang="en-US" sz="1778" dirty="0">
              <a:latin typeface="Cambria" pitchFamily="18" charset="0"/>
              <a:ea typeface="Cambria" pitchFamily="18" charset="0"/>
            </a:endParaRPr>
          </a:p>
          <a:p>
            <a:pPr marL="285750" indent="-285750" algn="just">
              <a:buFont typeface="Arial" panose="020B0604020202020204" pitchFamily="34" charset="0"/>
              <a:buChar char="•"/>
            </a:pPr>
            <a:r>
              <a:rPr lang="en-US" sz="1778" dirty="0">
                <a:latin typeface="Cambria" pitchFamily="18" charset="0"/>
                <a:ea typeface="Cambria" pitchFamily="18" charset="0"/>
              </a:rPr>
              <a:t>Similar considerations must be taken into account when designing a computer network. Before connecting your first devices, you should have a strategy. </a:t>
            </a:r>
          </a:p>
          <a:p>
            <a:pPr marL="285750" indent="-285750" algn="just">
              <a:buFont typeface="Arial" panose="020B0604020202020204" pitchFamily="34" charset="0"/>
              <a:buChar char="•"/>
            </a:pPr>
            <a:endParaRPr lang="en-US" sz="1778" dirty="0">
              <a:latin typeface="Cambria" pitchFamily="18" charset="0"/>
              <a:ea typeface="Cambria" pitchFamily="18" charset="0"/>
            </a:endParaRPr>
          </a:p>
          <a:p>
            <a:pPr marL="285750" indent="-285750" algn="just">
              <a:buFont typeface="Arial" panose="020B0604020202020204" pitchFamily="34" charset="0"/>
              <a:buChar char="•"/>
            </a:pPr>
            <a:r>
              <a:rPr lang="en-US" sz="1778" dirty="0">
                <a:latin typeface="Cambria" pitchFamily="18" charset="0"/>
                <a:ea typeface="Cambria" pitchFamily="18" charset="0"/>
              </a:rPr>
              <a:t>Therefore, a network plan is a formal document that depicts all the network's components and their intended connections. A similar plan is also utilized to manage the various types of data. Your plan should indicate which categories of data are stored where and who is authorized to access each type.</a:t>
            </a:r>
          </a:p>
          <a:p>
            <a:pPr marL="285750" indent="-285750" algn="just">
              <a:buFont typeface="Arial" panose="020B0604020202020204" pitchFamily="34" charset="0"/>
              <a:buChar char="•"/>
            </a:pPr>
            <a:endParaRPr lang="en-US" sz="1778" dirty="0">
              <a:latin typeface="Cambria" pitchFamily="18" charset="0"/>
              <a:ea typeface="Cambria" pitchFamily="18" charset="0"/>
            </a:endParaRPr>
          </a:p>
        </p:txBody>
      </p:sp>
      <p:grpSp>
        <p:nvGrpSpPr>
          <p:cNvPr id="4" name="Group 3"/>
          <p:cNvGrpSpPr/>
          <p:nvPr/>
        </p:nvGrpSpPr>
        <p:grpSpPr>
          <a:xfrm>
            <a:off x="532836" y="443073"/>
            <a:ext cx="10981831" cy="534340"/>
            <a:chOff x="0" y="0"/>
            <a:chExt cx="12192000" cy="1066800"/>
          </a:xfrm>
        </p:grpSpPr>
        <p:sp>
          <p:nvSpPr>
            <p:cNvPr id="5" name="Rectangle 4"/>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Rectangle 5"/>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8" name="Flowchart: Data 7"/>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9" name="Title 5"/>
          <p:cNvSpPr txBox="1">
            <a:spLocks/>
          </p:cNvSpPr>
          <p:nvPr/>
        </p:nvSpPr>
        <p:spPr>
          <a:xfrm>
            <a:off x="608697" y="403545"/>
            <a:ext cx="10692836" cy="534340"/>
          </a:xfrm>
          <a:prstGeom prst="rect">
            <a:avLst/>
          </a:prstGeom>
        </p:spPr>
        <p:txBody>
          <a:bodyPr vert="horz" lIns="86699" tIns="43349" rIns="86699" bIns="43349" rtlCol="0" anchor="ctr">
            <a:normAutofit fontScale="97500" lnSpcReduction="10000"/>
          </a:bodyPr>
          <a:lstStyle/>
          <a:p>
            <a:r>
              <a:rPr lang="en-IN" sz="3200" b="1" dirty="0">
                <a:latin typeface="Cambria" pitchFamily="18" charset="0"/>
                <a:ea typeface="Cambria" pitchFamily="18" charset="0"/>
              </a:rPr>
              <a:t>1. BASICS OF Computer Networks: Network Plan</a:t>
            </a:r>
          </a:p>
        </p:txBody>
      </p:sp>
    </p:spTree>
    <p:extLst>
      <p:ext uri="{BB962C8B-B14F-4D97-AF65-F5344CB8AC3E}">
        <p14:creationId xmlns:p14="http://schemas.microsoft.com/office/powerpoint/2010/main" val="510084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77333" y="1062602"/>
            <a:ext cx="10692836" cy="4214464"/>
          </a:xfrm>
          <a:prstGeom prst="rect">
            <a:avLst/>
          </a:prstGeom>
        </p:spPr>
        <p:txBody>
          <a:bodyPr vert="horz" wrap="square" lIns="0" tIns="12042" rIns="0" bIns="0" rtlCol="0">
            <a:spAutoFit/>
          </a:bodyPr>
          <a:lstStyle/>
          <a:p>
            <a:pPr algn="just"/>
            <a:r>
              <a:rPr lang="en-US" sz="1517" dirty="0">
                <a:latin typeface="Cambria" pitchFamily="18" charset="0"/>
                <a:ea typeface="Cambria" pitchFamily="18" charset="0"/>
              </a:rPr>
              <a:t>Your network strategy should help you manage the information collected, stored, and shared among users. </a:t>
            </a:r>
          </a:p>
          <a:p>
            <a:pPr algn="just"/>
            <a:endParaRPr lang="en-US" sz="1517" dirty="0">
              <a:latin typeface="Cambria" pitchFamily="18" charset="0"/>
              <a:ea typeface="Cambria" pitchFamily="18" charset="0"/>
            </a:endParaRPr>
          </a:p>
          <a:p>
            <a:pPr algn="just"/>
            <a:r>
              <a:rPr lang="en-US" sz="1517" dirty="0">
                <a:latin typeface="Cambria" pitchFamily="18" charset="0"/>
                <a:ea typeface="Cambria" pitchFamily="18" charset="0"/>
              </a:rPr>
              <a:t>If you were given a vacant three-drawer filing cabinet and told to organize your company's information, you would have a manual filing system that requires a plan. Having an overall guide that specifies who will have access to each of the three compartments will help you decide what to store in each one. </a:t>
            </a:r>
          </a:p>
          <a:p>
            <a:pPr algn="just"/>
            <a:endParaRPr lang="en-US" sz="1517" dirty="0">
              <a:latin typeface="Cambria" pitchFamily="18" charset="0"/>
              <a:ea typeface="Cambria" pitchFamily="18" charset="0"/>
            </a:endParaRPr>
          </a:p>
          <a:p>
            <a:pPr algn="just"/>
            <a:r>
              <a:rPr lang="en-US" sz="1517" dirty="0">
                <a:latin typeface="Cambria" pitchFamily="18" charset="0"/>
                <a:ea typeface="Cambria" pitchFamily="18" charset="0"/>
              </a:rPr>
              <a:t>Once you have this portion of the plan, you could place the least-used information in the bottom drawer, the most-used information in the middle drawer, and the least-used information in the top drawer to make it simpler for your users to access the information. </a:t>
            </a:r>
          </a:p>
          <a:p>
            <a:pPr algn="just"/>
            <a:endParaRPr lang="en-US" sz="1517" dirty="0">
              <a:latin typeface="Cambria" pitchFamily="18" charset="0"/>
              <a:ea typeface="Cambria" pitchFamily="18" charset="0"/>
            </a:endParaRPr>
          </a:p>
          <a:p>
            <a:pPr algn="just"/>
            <a:r>
              <a:rPr lang="en-US" sz="1517" dirty="0">
                <a:latin typeface="Cambria" pitchFamily="18" charset="0"/>
                <a:ea typeface="Cambria" pitchFamily="18" charset="0"/>
              </a:rPr>
              <a:t>Knowing who needs to know what and its inverse, who does not need to know what, allows you to decide whether or not to secure a specific drawer. </a:t>
            </a:r>
          </a:p>
          <a:p>
            <a:pPr algn="just"/>
            <a:endParaRPr lang="en-US" sz="1517" dirty="0">
              <a:latin typeface="Cambria" pitchFamily="18" charset="0"/>
              <a:ea typeface="Cambria" pitchFamily="18" charset="0"/>
            </a:endParaRPr>
          </a:p>
          <a:p>
            <a:pPr algn="just"/>
            <a:r>
              <a:rPr lang="en-US" sz="1517" dirty="0">
                <a:latin typeface="Cambria" pitchFamily="18" charset="0"/>
                <a:ea typeface="Cambria" pitchFamily="18" charset="0"/>
              </a:rPr>
              <a:t>Even when discussing the implementation of a manual three-drawer filing system, the significance of having a network plan in place becomes apparent. If you place restricted materials in a receptacle accessible to all employees, how do you ensure their security? Later, additional security measures (such as adding a lock to a compartment or relocating the sensitive information) may be necessary. </a:t>
            </a:r>
          </a:p>
          <a:p>
            <a:pPr algn="just"/>
            <a:endParaRPr lang="en-US" sz="1517" dirty="0">
              <a:latin typeface="Cambria" pitchFamily="18" charset="0"/>
              <a:ea typeface="Cambria" pitchFamily="18" charset="0"/>
            </a:endParaRPr>
          </a:p>
        </p:txBody>
      </p:sp>
      <p:grpSp>
        <p:nvGrpSpPr>
          <p:cNvPr id="4" name="Group 3"/>
          <p:cNvGrpSpPr/>
          <p:nvPr/>
        </p:nvGrpSpPr>
        <p:grpSpPr>
          <a:xfrm>
            <a:off x="532836" y="443073"/>
            <a:ext cx="10981831" cy="534340"/>
            <a:chOff x="0" y="0"/>
            <a:chExt cx="12192000" cy="1066800"/>
          </a:xfrm>
        </p:grpSpPr>
        <p:sp>
          <p:nvSpPr>
            <p:cNvPr id="5" name="Rectangle 4"/>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Rectangle 5"/>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8" name="Flowchart: Data 7"/>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9" name="Title 5"/>
          <p:cNvSpPr txBox="1">
            <a:spLocks/>
          </p:cNvSpPr>
          <p:nvPr/>
        </p:nvSpPr>
        <p:spPr>
          <a:xfrm>
            <a:off x="677333" y="466796"/>
            <a:ext cx="10692836" cy="534340"/>
          </a:xfrm>
          <a:prstGeom prst="rect">
            <a:avLst/>
          </a:prstGeom>
        </p:spPr>
        <p:txBody>
          <a:bodyPr vert="horz" lIns="86699" tIns="43349" rIns="86699" bIns="43349" rtlCol="0" anchor="ctr">
            <a:normAutofit fontScale="90000"/>
          </a:bodyPr>
          <a:lstStyle/>
          <a:p>
            <a:r>
              <a:rPr lang="en-IN" sz="3200" b="1" dirty="0">
                <a:latin typeface="Cambria" pitchFamily="18" charset="0"/>
                <a:ea typeface="Cambria" pitchFamily="18" charset="0"/>
              </a:rPr>
              <a:t>1. BASICS OF Computer Networks : Information Management</a:t>
            </a:r>
          </a:p>
        </p:txBody>
      </p:sp>
    </p:spTree>
    <p:extLst>
      <p:ext uri="{BB962C8B-B14F-4D97-AF65-F5344CB8AC3E}">
        <p14:creationId xmlns:p14="http://schemas.microsoft.com/office/powerpoint/2010/main" val="476925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83733" y="1193800"/>
            <a:ext cx="9956800" cy="4607392"/>
          </a:xfrm>
          <a:prstGeom prst="rect">
            <a:avLst/>
          </a:prstGeom>
        </p:spPr>
        <p:txBody>
          <a:bodyPr vert="horz" wrap="square" lIns="0" tIns="12042" rIns="0" bIns="0" rtlCol="0">
            <a:spAutoFit/>
          </a:bodyPr>
          <a:lstStyle/>
          <a:p>
            <a:pPr marL="270946" indent="-270946" algn="just">
              <a:buFont typeface="Arial" pitchFamily="34" charset="0"/>
              <a:buChar char="•"/>
            </a:pPr>
            <a:r>
              <a:rPr lang="en-US" sz="2133" dirty="0">
                <a:latin typeface="Cambria" pitchFamily="18" charset="0"/>
                <a:ea typeface="Cambria" pitchFamily="18" charset="0"/>
              </a:rPr>
              <a:t>As specific types of sensitive data (such as medical, personal, or payroll information) are gathered or combined, they should be stored higher in the hierarchical structure (from most sensitive to least sensitive), which can ultimately save you time. This plan should specify that the access requirements for sensitive data are more stringent and limit the number of individuals who can use specific categories of information. </a:t>
            </a:r>
          </a:p>
          <a:p>
            <a:pPr marL="270946" indent="-270946" algn="just">
              <a:buFont typeface="Arial" pitchFamily="34" charset="0"/>
              <a:buChar char="•"/>
            </a:pPr>
            <a:endParaRPr lang="en-US" sz="2133" dirty="0">
              <a:latin typeface="Cambria" pitchFamily="18" charset="0"/>
              <a:ea typeface="Cambria" pitchFamily="18" charset="0"/>
            </a:endParaRPr>
          </a:p>
          <a:p>
            <a:pPr marL="270946" indent="-270946" algn="just">
              <a:buFont typeface="Arial" pitchFamily="34" charset="0"/>
              <a:buChar char="•"/>
            </a:pPr>
            <a:r>
              <a:rPr lang="en-US" sz="2133" dirty="0">
                <a:latin typeface="Cambria" pitchFamily="18" charset="0"/>
                <a:ea typeface="Cambria" pitchFamily="18" charset="0"/>
              </a:rPr>
              <a:t>The distribution aspect of the networking strategy, as opposed to the accumulation aspect discussed above, should stipulate that the more access an individual has to data in storage, the less they should be able to share groups of entrusted information. </a:t>
            </a:r>
          </a:p>
          <a:p>
            <a:pPr marL="270946" indent="-270946" algn="just">
              <a:buFont typeface="Arial" pitchFamily="34" charset="0"/>
              <a:buChar char="•"/>
            </a:pPr>
            <a:endParaRPr lang="en-US" sz="2133" dirty="0">
              <a:latin typeface="Cambria" pitchFamily="18" charset="0"/>
              <a:ea typeface="Cambria" pitchFamily="18" charset="0"/>
            </a:endParaRPr>
          </a:p>
          <a:p>
            <a:pPr marL="270946" indent="-270946" algn="just">
              <a:buFont typeface="Arial" pitchFamily="34" charset="0"/>
              <a:buChar char="•"/>
            </a:pPr>
            <a:r>
              <a:rPr lang="en-US" sz="2133" dirty="0">
                <a:latin typeface="Cambria" pitchFamily="18" charset="0"/>
                <a:ea typeface="Cambria" pitchFamily="18" charset="0"/>
              </a:rPr>
              <a:t>For instance, you may not mind sharing your first name, but you would likely object to an instructor sharing all of your school records with anyone who requests them.</a:t>
            </a:r>
          </a:p>
        </p:txBody>
      </p:sp>
      <p:grpSp>
        <p:nvGrpSpPr>
          <p:cNvPr id="4" name="Group 3"/>
          <p:cNvGrpSpPr/>
          <p:nvPr/>
        </p:nvGrpSpPr>
        <p:grpSpPr>
          <a:xfrm>
            <a:off x="532836" y="443073"/>
            <a:ext cx="10981831" cy="534340"/>
            <a:chOff x="0" y="0"/>
            <a:chExt cx="12192000" cy="1066800"/>
          </a:xfrm>
        </p:grpSpPr>
        <p:sp>
          <p:nvSpPr>
            <p:cNvPr id="5" name="Rectangle 4"/>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Rectangle 5"/>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8" name="Flowchart: Data 7"/>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9" name="Title 5"/>
          <p:cNvSpPr txBox="1">
            <a:spLocks/>
          </p:cNvSpPr>
          <p:nvPr/>
        </p:nvSpPr>
        <p:spPr>
          <a:xfrm>
            <a:off x="677333" y="466796"/>
            <a:ext cx="10692836" cy="534340"/>
          </a:xfrm>
          <a:prstGeom prst="rect">
            <a:avLst/>
          </a:prstGeom>
        </p:spPr>
        <p:txBody>
          <a:bodyPr vert="horz" lIns="86699" tIns="43349" rIns="86699" bIns="43349" rtlCol="0" anchor="ctr">
            <a:normAutofit fontScale="82500" lnSpcReduction="10000"/>
          </a:bodyPr>
          <a:lstStyle/>
          <a:p>
            <a:r>
              <a:rPr lang="en-IN" sz="3200" b="1" dirty="0">
                <a:latin typeface="Cambria" pitchFamily="18" charset="0"/>
                <a:ea typeface="Cambria" pitchFamily="18" charset="0"/>
              </a:rPr>
              <a:t>1. BASICS OF Computer Networks : Information Management</a:t>
            </a:r>
            <a:r>
              <a:rPr lang="en-IN" sz="2489" dirty="0">
                <a:latin typeface="Cambria" pitchFamily="18" charset="0"/>
                <a:ea typeface="Cambria" pitchFamily="18" charset="0"/>
              </a:rPr>
              <a:t> </a:t>
            </a:r>
            <a:r>
              <a:rPr lang="en-IN" sz="2489" b="1" dirty="0">
                <a:latin typeface="Cambria" pitchFamily="18" charset="0"/>
                <a:ea typeface="Cambria" pitchFamily="18" charset="0"/>
              </a:rPr>
              <a:t>(Cont.) </a:t>
            </a:r>
          </a:p>
        </p:txBody>
      </p:sp>
    </p:spTree>
    <p:extLst>
      <p:ext uri="{BB962C8B-B14F-4D97-AF65-F5344CB8AC3E}">
        <p14:creationId xmlns:p14="http://schemas.microsoft.com/office/powerpoint/2010/main" val="632593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77333" y="1062601"/>
            <a:ext cx="10692836" cy="3047158"/>
          </a:xfrm>
          <a:prstGeom prst="rect">
            <a:avLst/>
          </a:prstGeom>
        </p:spPr>
        <p:txBody>
          <a:bodyPr vert="horz" wrap="square" lIns="0" tIns="12042" rIns="0" bIns="0" rtlCol="0">
            <a:spAutoFit/>
          </a:bodyPr>
          <a:lstStyle/>
          <a:p>
            <a:pPr algn="just"/>
            <a:r>
              <a:rPr lang="en-US" sz="1517" dirty="0">
                <a:latin typeface="Cambria" pitchFamily="18" charset="0"/>
                <a:ea typeface="Cambria" pitchFamily="18" charset="0"/>
              </a:rPr>
              <a:t>Similar to sustaining a manual filing system, information management on networks is essential for the collection, manipulation, and effective tracking of numerous seemingly unimportant pieces of information. </a:t>
            </a:r>
          </a:p>
          <a:p>
            <a:pPr algn="just"/>
            <a:endParaRPr lang="en-US" sz="1517" dirty="0">
              <a:latin typeface="Cambria" pitchFamily="18" charset="0"/>
              <a:ea typeface="Cambria" pitchFamily="18" charset="0"/>
            </a:endParaRPr>
          </a:p>
          <a:p>
            <a:pPr algn="just"/>
            <a:r>
              <a:rPr lang="en-US" sz="1517" dirty="0">
                <a:latin typeface="Cambria" pitchFamily="18" charset="0"/>
                <a:ea typeface="Cambria" pitchFamily="18" charset="0"/>
              </a:rPr>
              <a:t>A solitary piece of data in a data field, such as your first name, may appear insignificant. By combining your first name with other pieces of related information, such as your last name, address, age, gender, and phone number (stored in other data fields), it is possible to create a data record that accurately describes something (or someone) significant, such as you. </a:t>
            </a:r>
          </a:p>
          <a:p>
            <a:pPr algn="just"/>
            <a:endParaRPr lang="en-US" sz="1517" dirty="0">
              <a:latin typeface="Cambria" pitchFamily="18" charset="0"/>
              <a:ea typeface="Cambria" pitchFamily="18" charset="0"/>
            </a:endParaRPr>
          </a:p>
          <a:p>
            <a:pPr algn="just"/>
            <a:r>
              <a:rPr lang="en-US" sz="1517" dirty="0">
                <a:latin typeface="Cambria" pitchFamily="18" charset="0"/>
                <a:ea typeface="Cambria" pitchFamily="18" charset="0"/>
              </a:rPr>
              <a:t>Lastly, combining similar records (such as those characterizing your classmates) creates a file that is more sensitive than a single record because it contains sensitive information from multiple sources. </a:t>
            </a:r>
          </a:p>
          <a:p>
            <a:pPr algn="just"/>
            <a:endParaRPr lang="en-US" sz="1517" dirty="0">
              <a:latin typeface="Cambria" pitchFamily="18" charset="0"/>
              <a:ea typeface="Cambria" pitchFamily="18" charset="0"/>
            </a:endParaRPr>
          </a:p>
          <a:p>
            <a:pPr algn="just"/>
            <a:r>
              <a:rPr lang="en-US" sz="1517" dirty="0">
                <a:latin typeface="Cambria" pitchFamily="18" charset="0"/>
                <a:ea typeface="Cambria" pitchFamily="18" charset="0"/>
              </a:rPr>
              <a:t>Therefore, information sharing raises significant security concerns, and network access to data must be carefully evaluated so that only those who require it have access.</a:t>
            </a:r>
          </a:p>
          <a:p>
            <a:pPr algn="just"/>
            <a:endParaRPr lang="en-US" sz="1517" dirty="0">
              <a:latin typeface="Cambria" pitchFamily="18" charset="0"/>
              <a:ea typeface="Cambria" pitchFamily="18" charset="0"/>
            </a:endParaRPr>
          </a:p>
        </p:txBody>
      </p:sp>
      <p:grpSp>
        <p:nvGrpSpPr>
          <p:cNvPr id="4" name="Group 3"/>
          <p:cNvGrpSpPr/>
          <p:nvPr/>
        </p:nvGrpSpPr>
        <p:grpSpPr>
          <a:xfrm>
            <a:off x="532836" y="443073"/>
            <a:ext cx="10981831" cy="534340"/>
            <a:chOff x="0" y="0"/>
            <a:chExt cx="12192000" cy="1066800"/>
          </a:xfrm>
        </p:grpSpPr>
        <p:sp>
          <p:nvSpPr>
            <p:cNvPr id="5" name="Rectangle 4"/>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Rectangle 5"/>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8" name="Flowchart: Data 7"/>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9" name="Title 5"/>
          <p:cNvSpPr txBox="1">
            <a:spLocks/>
          </p:cNvSpPr>
          <p:nvPr/>
        </p:nvSpPr>
        <p:spPr>
          <a:xfrm>
            <a:off x="677333" y="466796"/>
            <a:ext cx="10692836" cy="534340"/>
          </a:xfrm>
          <a:prstGeom prst="rect">
            <a:avLst/>
          </a:prstGeom>
        </p:spPr>
        <p:txBody>
          <a:bodyPr vert="horz" lIns="86699" tIns="43349" rIns="86699" bIns="43349" rtlCol="0" anchor="ctr">
            <a:normAutofit fontScale="82500" lnSpcReduction="10000"/>
          </a:bodyPr>
          <a:lstStyle/>
          <a:p>
            <a:r>
              <a:rPr lang="en-IN" sz="3200" b="1" dirty="0">
                <a:latin typeface="Cambria" pitchFamily="18" charset="0"/>
                <a:ea typeface="Cambria" pitchFamily="18" charset="0"/>
              </a:rPr>
              <a:t>1. BASICS OF Computer Networks: Information’s Importance  </a:t>
            </a:r>
            <a:r>
              <a:rPr lang="en-IN" sz="2489" b="1" dirty="0">
                <a:latin typeface="Cambria" pitchFamily="18" charset="0"/>
                <a:ea typeface="Cambria" pitchFamily="18" charset="0"/>
              </a:rPr>
              <a:t>(Cont.) </a:t>
            </a:r>
          </a:p>
        </p:txBody>
      </p:sp>
    </p:spTree>
    <p:extLst>
      <p:ext uri="{BB962C8B-B14F-4D97-AF65-F5344CB8AC3E}">
        <p14:creationId xmlns:p14="http://schemas.microsoft.com/office/powerpoint/2010/main" val="3478639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47471" y="1005006"/>
            <a:ext cx="6585627" cy="5275139"/>
          </a:xfrm>
          <a:prstGeom prst="rect">
            <a:avLst/>
          </a:prstGeom>
        </p:spPr>
        <p:txBody>
          <a:bodyPr vert="horz" wrap="square" lIns="0" tIns="12042" rIns="0" bIns="0" rtlCol="0">
            <a:spAutoFit/>
          </a:bodyPr>
          <a:lstStyle/>
          <a:p>
            <a:pPr marL="342900" indent="-342900" algn="just">
              <a:buFont typeface="Wingdings" panose="05000000000000000000" pitchFamily="2" charset="2"/>
              <a:buChar char="§"/>
            </a:pPr>
            <a:r>
              <a:rPr lang="en-US" dirty="0">
                <a:latin typeface="Cambria" pitchFamily="18" charset="0"/>
                <a:ea typeface="Cambria" pitchFamily="18" charset="0"/>
              </a:rPr>
              <a:t>Few individuals within the organization have access to this information. For instance, credit card and Social Security numbers are examples of information that requires the utmost level of security; only a small number of employees have access to this information.  </a:t>
            </a:r>
          </a:p>
          <a:p>
            <a:pPr marL="342900" indent="-342900" algn="just">
              <a:buFont typeface="Wingdings" panose="05000000000000000000" pitchFamily="2" charset="2"/>
              <a:buChar char="§"/>
            </a:pPr>
            <a:endParaRPr lang="en-US" dirty="0">
              <a:latin typeface="Cambria" pitchFamily="18" charset="0"/>
              <a:ea typeface="Cambria" pitchFamily="18" charset="0"/>
            </a:endParaRPr>
          </a:p>
          <a:p>
            <a:pPr marL="342900" indent="-342900" algn="just">
              <a:buFont typeface="Wingdings" panose="05000000000000000000" pitchFamily="2" charset="2"/>
              <a:buChar char="§"/>
            </a:pPr>
            <a:r>
              <a:rPr lang="en-US" dirty="0">
                <a:latin typeface="Cambria" pitchFamily="18" charset="0"/>
                <a:ea typeface="Cambria" pitchFamily="18" charset="0"/>
              </a:rPr>
              <a:t>On the other hand, some information, such as Web pages, newsletters, and product information, is made available to the public, including those outside of an organization. </a:t>
            </a:r>
          </a:p>
          <a:p>
            <a:pPr marL="342900" indent="-342900" algn="just">
              <a:buFont typeface="Wingdings" panose="05000000000000000000" pitchFamily="2" charset="2"/>
              <a:buChar char="§"/>
            </a:pPr>
            <a:endParaRPr lang="en-US" dirty="0">
              <a:latin typeface="Cambria" pitchFamily="18" charset="0"/>
              <a:ea typeface="Cambria" pitchFamily="18" charset="0"/>
            </a:endParaRPr>
          </a:p>
          <a:p>
            <a:pPr marL="342900" indent="-342900" algn="just">
              <a:buFont typeface="Wingdings" panose="05000000000000000000" pitchFamily="2" charset="2"/>
              <a:buChar char="§"/>
            </a:pPr>
            <a:r>
              <a:rPr lang="en-US" dirty="0">
                <a:latin typeface="Cambria" pitchFamily="18" charset="0"/>
                <a:ea typeface="Cambria" pitchFamily="18" charset="0"/>
              </a:rPr>
              <a:t>The diagram illustrates how this information is organized into a hierarchy, with the most specific and secure information located at the top and the more general and less secure information at the bottom. </a:t>
            </a:r>
          </a:p>
          <a:p>
            <a:pPr marL="342900" indent="-342900" algn="just">
              <a:buFont typeface="Wingdings" panose="05000000000000000000" pitchFamily="2" charset="2"/>
              <a:buChar char="§"/>
            </a:pPr>
            <a:endParaRPr lang="en-US" dirty="0">
              <a:latin typeface="Cambria" pitchFamily="18" charset="0"/>
              <a:ea typeface="Cambria" pitchFamily="18" charset="0"/>
            </a:endParaRPr>
          </a:p>
          <a:p>
            <a:pPr marL="342900" indent="-342900" algn="just">
              <a:buFont typeface="Wingdings" panose="05000000000000000000" pitchFamily="2" charset="2"/>
              <a:buChar char="§"/>
            </a:pPr>
            <a:r>
              <a:rPr lang="en-US" dirty="0">
                <a:latin typeface="Cambria" pitchFamily="18" charset="0"/>
                <a:ea typeface="Cambria" pitchFamily="18" charset="0"/>
              </a:rPr>
              <a:t>How much personal information would you be willing to share with a total stranger? Origin of birth? Sure. State of domicile? Why then? However, you should consider twice before giving a stranger your street address or phone number.</a:t>
            </a:r>
          </a:p>
        </p:txBody>
      </p:sp>
      <p:grpSp>
        <p:nvGrpSpPr>
          <p:cNvPr id="4" name="Group 3"/>
          <p:cNvGrpSpPr/>
          <p:nvPr/>
        </p:nvGrpSpPr>
        <p:grpSpPr>
          <a:xfrm>
            <a:off x="203200" y="230413"/>
            <a:ext cx="11311467" cy="534340"/>
            <a:chOff x="0" y="0"/>
            <a:chExt cx="12192000" cy="1066800"/>
          </a:xfrm>
        </p:grpSpPr>
        <p:sp>
          <p:nvSpPr>
            <p:cNvPr id="5" name="Rectangle 4"/>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Rectangle 5"/>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8" name="Flowchart: Data 7"/>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9" name="Title 5"/>
          <p:cNvSpPr txBox="1">
            <a:spLocks/>
          </p:cNvSpPr>
          <p:nvPr/>
        </p:nvSpPr>
        <p:spPr>
          <a:xfrm>
            <a:off x="203200" y="230413"/>
            <a:ext cx="10692836" cy="534340"/>
          </a:xfrm>
          <a:prstGeom prst="rect">
            <a:avLst/>
          </a:prstGeom>
        </p:spPr>
        <p:txBody>
          <a:bodyPr vert="horz" lIns="86699" tIns="43349" rIns="86699" bIns="43349" rtlCol="0" anchor="ctr">
            <a:normAutofit fontScale="90000"/>
          </a:bodyPr>
          <a:lstStyle/>
          <a:p>
            <a:r>
              <a:rPr lang="en-IN" sz="3200" b="1" dirty="0">
                <a:latin typeface="Cambria" pitchFamily="18" charset="0"/>
                <a:ea typeface="Cambria" pitchFamily="18" charset="0"/>
              </a:rPr>
              <a:t>1. BASICS OF Computer Networks: Information’s Importance</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5473" y="1092200"/>
            <a:ext cx="4319080" cy="467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91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1000"/>
                                        <p:tgtEl>
                                          <p:spTgt spid="3">
                                            <p:txEl>
                                              <p:pRg st="2" end="2"/>
                                            </p:txEl>
                                          </p:spTgt>
                                        </p:tgtEl>
                                      </p:cBhvr>
                                    </p:animEffect>
                                    <p:anim calcmode="lin" valueType="num">
                                      <p:cBhvr>
                                        <p:cTn id="1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1000"/>
                                        <p:tgtEl>
                                          <p:spTgt spid="3">
                                            <p:txEl>
                                              <p:pRg st="4" end="4"/>
                                            </p:txEl>
                                          </p:spTgt>
                                        </p:tgtEl>
                                      </p:cBhvr>
                                    </p:animEffect>
                                    <p:anim calcmode="lin" valueType="num">
                                      <p:cBhvr>
                                        <p:cTn id="2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anim calcmode="lin" valueType="num">
                                      <p:cBhvr>
                                        <p:cTn id="3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1" presetClass="entr" presetSubtype="1" fill="hold" nodeType="clickEffect">
                                  <p:stCondLst>
                                    <p:cond delay="0"/>
                                  </p:stCondLst>
                                  <p:childTnLst>
                                    <p:set>
                                      <p:cBhvr>
                                        <p:cTn id="38" dur="1" fill="hold">
                                          <p:stCondLst>
                                            <p:cond delay="0"/>
                                          </p:stCondLst>
                                        </p:cTn>
                                        <p:tgtEl>
                                          <p:spTgt spid="14338"/>
                                        </p:tgtEl>
                                        <p:attrNameLst>
                                          <p:attrName>style.visibility</p:attrName>
                                        </p:attrNameLst>
                                      </p:cBhvr>
                                      <p:to>
                                        <p:strVal val="visible"/>
                                      </p:to>
                                    </p:set>
                                    <p:animEffect transition="in" filter="wheel(1)">
                                      <p:cBhvr>
                                        <p:cTn id="39" dur="2000"/>
                                        <p:tgtEl>
                                          <p:spTgt spid="14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77333" y="1062602"/>
            <a:ext cx="10692836" cy="4480114"/>
          </a:xfrm>
          <a:prstGeom prst="rect">
            <a:avLst/>
          </a:prstGeom>
        </p:spPr>
        <p:txBody>
          <a:bodyPr vert="horz" wrap="square" lIns="0" tIns="12042" rIns="0" bIns="0" rtlCol="0">
            <a:spAutoFit/>
          </a:bodyPr>
          <a:lstStyle/>
          <a:p>
            <a:pPr lvl="0"/>
            <a:r>
              <a:rPr lang="en-US" sz="1896" dirty="0">
                <a:latin typeface="Cambria" pitchFamily="18" charset="0"/>
                <a:ea typeface="Cambria" pitchFamily="18" charset="0"/>
              </a:rPr>
              <a:t>The most important criteria to get an effective and efficient network are</a:t>
            </a:r>
            <a:endParaRPr lang="en-IN" sz="1896" dirty="0">
              <a:latin typeface="Cambria" pitchFamily="18" charset="0"/>
              <a:ea typeface="Cambria" pitchFamily="18" charset="0"/>
            </a:endParaRPr>
          </a:p>
          <a:p>
            <a:r>
              <a:rPr lang="en-US" sz="1896" dirty="0">
                <a:latin typeface="Cambria" pitchFamily="18" charset="0"/>
                <a:ea typeface="Cambria" pitchFamily="18" charset="0"/>
              </a:rPr>
              <a:t> 	</a:t>
            </a:r>
            <a:r>
              <a:rPr lang="en-US" sz="1896" b="1" dirty="0">
                <a:latin typeface="Cambria" pitchFamily="18" charset="0"/>
                <a:ea typeface="Cambria" pitchFamily="18" charset="0"/>
              </a:rPr>
              <a:t>1. Performance</a:t>
            </a:r>
            <a:endParaRPr lang="en-IN" sz="1896" b="1" dirty="0">
              <a:latin typeface="Cambria" pitchFamily="18" charset="0"/>
              <a:ea typeface="Cambria" pitchFamily="18" charset="0"/>
            </a:endParaRPr>
          </a:p>
          <a:p>
            <a:pPr lvl="2">
              <a:lnSpc>
                <a:spcPct val="150000"/>
              </a:lnSpc>
            </a:pPr>
            <a:r>
              <a:rPr lang="en-US" sz="1896" b="1" dirty="0">
                <a:latin typeface="Cambria" pitchFamily="18" charset="0"/>
                <a:ea typeface="Cambria" pitchFamily="18" charset="0"/>
              </a:rPr>
              <a:t>2. Reliability</a:t>
            </a:r>
            <a:endParaRPr lang="en-IN" sz="1896" b="1" dirty="0">
              <a:latin typeface="Cambria" pitchFamily="18" charset="0"/>
              <a:ea typeface="Cambria" pitchFamily="18" charset="0"/>
            </a:endParaRPr>
          </a:p>
          <a:p>
            <a:pPr lvl="2">
              <a:lnSpc>
                <a:spcPct val="150000"/>
              </a:lnSpc>
            </a:pPr>
            <a:r>
              <a:rPr lang="en-US" sz="1896" b="1" dirty="0">
                <a:latin typeface="Cambria" pitchFamily="18" charset="0"/>
                <a:ea typeface="Cambria" pitchFamily="18" charset="0"/>
              </a:rPr>
              <a:t>3. Security</a:t>
            </a:r>
            <a:endParaRPr lang="en-IN" sz="1896" b="1" dirty="0">
              <a:latin typeface="Cambria" pitchFamily="18" charset="0"/>
              <a:ea typeface="Cambria" pitchFamily="18" charset="0"/>
            </a:endParaRPr>
          </a:p>
          <a:p>
            <a:r>
              <a:rPr lang="en-US" sz="1896" dirty="0">
                <a:latin typeface="Cambria" pitchFamily="18" charset="0"/>
                <a:ea typeface="Cambria" pitchFamily="18" charset="0"/>
              </a:rPr>
              <a:t> </a:t>
            </a:r>
            <a:endParaRPr lang="en-IN" sz="1896" dirty="0">
              <a:latin typeface="Cambria" pitchFamily="18" charset="0"/>
              <a:ea typeface="Cambria" pitchFamily="18" charset="0"/>
            </a:endParaRPr>
          </a:p>
          <a:p>
            <a:pPr lvl="0"/>
            <a:r>
              <a:rPr lang="en-US" sz="1896" b="1" dirty="0">
                <a:latin typeface="Cambria" pitchFamily="18" charset="0"/>
                <a:ea typeface="Cambria" pitchFamily="18" charset="0"/>
              </a:rPr>
              <a:t>1. Performance:</a:t>
            </a:r>
            <a:r>
              <a:rPr lang="en-IN" sz="1896" dirty="0">
                <a:latin typeface="Cambria" pitchFamily="18" charset="0"/>
                <a:ea typeface="Cambria" pitchFamily="18" charset="0"/>
              </a:rPr>
              <a:t> </a:t>
            </a:r>
            <a:r>
              <a:rPr lang="en-US" sz="1896" dirty="0">
                <a:latin typeface="Cambria" pitchFamily="18" charset="0"/>
                <a:ea typeface="Cambria" pitchFamily="18" charset="0"/>
              </a:rPr>
              <a:t>It depends upon </a:t>
            </a:r>
          </a:p>
          <a:p>
            <a:pPr lvl="0"/>
            <a:endParaRPr lang="en-IN" sz="1896" dirty="0">
              <a:latin typeface="Cambria" pitchFamily="18" charset="0"/>
              <a:ea typeface="Cambria" pitchFamily="18" charset="0"/>
            </a:endParaRPr>
          </a:p>
          <a:p>
            <a:pPr marL="758647" lvl="1" indent="-325134">
              <a:lnSpc>
                <a:spcPct val="150000"/>
              </a:lnSpc>
              <a:buFont typeface="Wingdings" pitchFamily="2" charset="2"/>
              <a:buChar char="Ø"/>
            </a:pPr>
            <a:r>
              <a:rPr lang="en-US" sz="1896" b="1" dirty="0">
                <a:latin typeface="Cambria" pitchFamily="18" charset="0"/>
                <a:ea typeface="Cambria" pitchFamily="18" charset="0"/>
              </a:rPr>
              <a:t>Number of users: </a:t>
            </a:r>
            <a:r>
              <a:rPr lang="en-US" sz="1896" dirty="0">
                <a:latin typeface="Cambria" pitchFamily="18" charset="0"/>
                <a:ea typeface="Cambria" pitchFamily="18" charset="0"/>
              </a:rPr>
              <a:t>As the number of users increases, the network's efficacy degrades.</a:t>
            </a:r>
          </a:p>
          <a:p>
            <a:pPr marL="758647" lvl="1" indent="-325134">
              <a:lnSpc>
                <a:spcPct val="150000"/>
              </a:lnSpc>
              <a:buFont typeface="Wingdings" pitchFamily="2" charset="2"/>
              <a:buChar char="Ø"/>
            </a:pPr>
            <a:r>
              <a:rPr lang="en-US" sz="1896" b="1" dirty="0">
                <a:latin typeface="Cambria" pitchFamily="18" charset="0"/>
                <a:ea typeface="Cambria" pitchFamily="18" charset="0"/>
              </a:rPr>
              <a:t>Transmission medium: </a:t>
            </a:r>
            <a:r>
              <a:rPr lang="en-US" sz="1896" dirty="0">
                <a:latin typeface="Cambria" pitchFamily="18" charset="0"/>
                <a:ea typeface="Cambria" pitchFamily="18" charset="0"/>
              </a:rPr>
              <a:t>Medium defines the maximum data transmission pace.</a:t>
            </a:r>
          </a:p>
          <a:p>
            <a:pPr marL="758647" lvl="1" indent="-325134">
              <a:lnSpc>
                <a:spcPct val="150000"/>
              </a:lnSpc>
              <a:buFont typeface="Wingdings" pitchFamily="2" charset="2"/>
              <a:buChar char="Ø"/>
            </a:pPr>
            <a:r>
              <a:rPr lang="en-US" sz="1896" b="1" dirty="0">
                <a:latin typeface="Cambria" pitchFamily="18" charset="0"/>
                <a:ea typeface="Cambria" pitchFamily="18" charset="0"/>
              </a:rPr>
              <a:t>Hardware: </a:t>
            </a:r>
            <a:r>
              <a:rPr lang="en-US" sz="1896" dirty="0">
                <a:latin typeface="Cambria" pitchFamily="18" charset="0"/>
                <a:ea typeface="Cambria" pitchFamily="18" charset="0"/>
              </a:rPr>
              <a:t>Hardware can affect both transmission speed and capacity. A faster computer with more storage provides superior performance.</a:t>
            </a:r>
          </a:p>
          <a:p>
            <a:pPr marL="758647" lvl="1" indent="-325134">
              <a:lnSpc>
                <a:spcPct val="150000"/>
              </a:lnSpc>
              <a:buFont typeface="Wingdings" pitchFamily="2" charset="2"/>
              <a:buChar char="Ø"/>
            </a:pPr>
            <a:r>
              <a:rPr lang="en-US" sz="1896" b="1" dirty="0">
                <a:latin typeface="Cambria" pitchFamily="18" charset="0"/>
                <a:ea typeface="Cambria" pitchFamily="18" charset="0"/>
              </a:rPr>
              <a:t>Software: </a:t>
            </a:r>
            <a:r>
              <a:rPr lang="en-US" sz="1896" dirty="0">
                <a:latin typeface="Cambria" pitchFamily="18" charset="0"/>
                <a:ea typeface="Cambria" pitchFamily="18" charset="0"/>
              </a:rPr>
              <a:t>Well-defined software can accelerate the process and improve transmission efficiency.</a:t>
            </a:r>
          </a:p>
        </p:txBody>
      </p:sp>
      <p:grpSp>
        <p:nvGrpSpPr>
          <p:cNvPr id="4" name="Group 3"/>
          <p:cNvGrpSpPr/>
          <p:nvPr/>
        </p:nvGrpSpPr>
        <p:grpSpPr>
          <a:xfrm>
            <a:off x="532836" y="443073"/>
            <a:ext cx="10981831" cy="534340"/>
            <a:chOff x="0" y="0"/>
            <a:chExt cx="12192000" cy="1066800"/>
          </a:xfrm>
        </p:grpSpPr>
        <p:sp>
          <p:nvSpPr>
            <p:cNvPr id="5" name="Rectangle 4"/>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Rectangle 5"/>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8" name="Flowchart: Data 7"/>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9" name="Title 5"/>
          <p:cNvSpPr txBox="1">
            <a:spLocks/>
          </p:cNvSpPr>
          <p:nvPr/>
        </p:nvSpPr>
        <p:spPr>
          <a:xfrm>
            <a:off x="677333" y="466796"/>
            <a:ext cx="10692836" cy="534340"/>
          </a:xfrm>
          <a:prstGeom prst="rect">
            <a:avLst/>
          </a:prstGeom>
        </p:spPr>
        <p:txBody>
          <a:bodyPr vert="horz" lIns="86699" tIns="43349" rIns="86699" bIns="43349" rtlCol="0" anchor="ctr">
            <a:normAutofit fontScale="82500" lnSpcReduction="10000"/>
          </a:bodyPr>
          <a:lstStyle/>
          <a:p>
            <a:r>
              <a:rPr lang="en-IN" sz="3200" b="1" dirty="0">
                <a:latin typeface="Cambria" pitchFamily="18" charset="0"/>
                <a:ea typeface="Cambria" pitchFamily="18" charset="0"/>
              </a:rPr>
              <a:t>1. BASICS OF Computer Networks: </a:t>
            </a:r>
            <a:r>
              <a:rPr lang="en-US" sz="3200" b="1" dirty="0">
                <a:latin typeface="Cambria" pitchFamily="18" charset="0"/>
                <a:ea typeface="Cambria" pitchFamily="18" charset="0"/>
              </a:rPr>
              <a:t>Network Performance Criteria</a:t>
            </a:r>
            <a:endParaRPr lang="en-IN" sz="3200" b="1" dirty="0">
              <a:latin typeface="Cambria" pitchFamily="18" charset="0"/>
              <a:ea typeface="Cambria" pitchFamily="18" charset="0"/>
            </a:endParaRPr>
          </a:p>
        </p:txBody>
      </p:sp>
    </p:spTree>
    <p:extLst>
      <p:ext uri="{BB962C8B-B14F-4D97-AF65-F5344CB8AC3E}">
        <p14:creationId xmlns:p14="http://schemas.microsoft.com/office/powerpoint/2010/main" val="2124503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arn(inVertic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additive="base">
                                        <p:cTn id="2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 calcmode="lin" valueType="num">
                                      <p:cBhvr additive="base">
                                        <p:cTn id="3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500"/>
                                        <p:tgtEl>
                                          <p:spTgt spid="3">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circle(in)">
                                      <p:cBhvr>
                                        <p:cTn id="49" dur="2000"/>
                                        <p:tgtEl>
                                          <p:spTgt spid="3">
                                            <p:txEl>
                                              <p:pRg st="9" end="9"/>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3">
                                            <p:txEl>
                                              <p:pRg st="10" end="10"/>
                                            </p:txEl>
                                          </p:spTgt>
                                        </p:tgtEl>
                                        <p:attrNameLst>
                                          <p:attrName>style.visibility</p:attrName>
                                        </p:attrNameLst>
                                      </p:cBhvr>
                                      <p:to>
                                        <p:strVal val="visible"/>
                                      </p:to>
                                    </p:set>
                                    <p:anim calcmode="lin" valueType="num">
                                      <p:cBhvr additive="base">
                                        <p:cTn id="54"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31B32FB-A1FB-42AB-ABDC-D7206EB2495C}"/>
              </a:ext>
            </a:extLst>
          </p:cNvPr>
          <p:cNvSpPr txBox="1"/>
          <p:nvPr/>
        </p:nvSpPr>
        <p:spPr>
          <a:xfrm>
            <a:off x="5914184" y="1042173"/>
            <a:ext cx="5892799" cy="348662"/>
          </a:xfrm>
          <a:prstGeom prst="rect">
            <a:avLst/>
          </a:prstGeom>
        </p:spPr>
        <p:txBody>
          <a:bodyPr vert="horz" lIns="81280" tIns="40640" rIns="81280" bIns="40640" rtlCol="0" anchor="ctr">
            <a:noAutofit/>
          </a:bodyPr>
          <a:lstStyle/>
          <a:p>
            <a:pPr algn="ctr" defTabSz="812810">
              <a:lnSpc>
                <a:spcPct val="90000"/>
              </a:lnSpc>
              <a:spcBef>
                <a:spcPct val="0"/>
              </a:spcBef>
              <a:spcAft>
                <a:spcPts val="533"/>
              </a:spcAft>
            </a:pPr>
            <a:r>
              <a:rPr lang="en-US" sz="3378" b="1" dirty="0">
                <a:solidFill>
                  <a:srgbClr val="00B0F0"/>
                </a:solidFill>
                <a:latin typeface="Arial Black" panose="020B0A04020102020204" pitchFamily="34" charset="0"/>
                <a:ea typeface="+mj-ea"/>
                <a:cs typeface="+mj-cs"/>
              </a:rPr>
              <a:t>COMPUTER NETWORKS</a:t>
            </a:r>
          </a:p>
          <a:p>
            <a:pPr algn="ctr" defTabSz="812810">
              <a:lnSpc>
                <a:spcPct val="90000"/>
              </a:lnSpc>
              <a:spcBef>
                <a:spcPct val="0"/>
              </a:spcBef>
              <a:spcAft>
                <a:spcPts val="533"/>
              </a:spcAft>
            </a:pPr>
            <a:r>
              <a:rPr lang="en-US" sz="3000" b="1" dirty="0"/>
              <a:t>Course Code: 22CSE103 </a:t>
            </a:r>
          </a:p>
          <a:p>
            <a:pPr algn="ctr" defTabSz="812810">
              <a:lnSpc>
                <a:spcPct val="90000"/>
              </a:lnSpc>
              <a:spcBef>
                <a:spcPct val="0"/>
              </a:spcBef>
              <a:spcAft>
                <a:spcPts val="533"/>
              </a:spcAft>
            </a:pPr>
            <a:endParaRPr lang="en-US" sz="3378" dirty="0">
              <a:solidFill>
                <a:srgbClr val="00B0F0"/>
              </a:solidFill>
              <a:latin typeface="Arial Black" panose="020B0A04020102020204" pitchFamily="34" charset="0"/>
              <a:ea typeface="+mj-ea"/>
              <a:cs typeface="+mj-cs"/>
            </a:endParaRPr>
          </a:p>
        </p:txBody>
      </p:sp>
      <p:pic>
        <p:nvPicPr>
          <p:cNvPr id="12" name="Picture 2">
            <a:extLst>
              <a:ext uri="{FF2B5EF4-FFF2-40B4-BE49-F238E27FC236}">
                <a16:creationId xmlns:a16="http://schemas.microsoft.com/office/drawing/2014/main" id="{1354F1A2-7D6E-4C88-8804-4F3ADD613F6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72701" y="2262802"/>
            <a:ext cx="4121790" cy="306336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776281" y="4093815"/>
            <a:ext cx="7065406" cy="1837429"/>
          </a:xfrm>
          <a:prstGeom prst="rect">
            <a:avLst/>
          </a:prstGeom>
        </p:spPr>
        <p:txBody>
          <a:bodyPr vert="horz" lIns="81280" tIns="40640" rIns="81280" bIns="40640" rtlCol="0" anchor="t">
            <a:noAutofit/>
          </a:bodyPr>
          <a:lstStyle/>
          <a:p>
            <a:pPr defTabSz="812810">
              <a:lnSpc>
                <a:spcPct val="90000"/>
              </a:lnSpc>
              <a:spcAft>
                <a:spcPts val="533"/>
              </a:spcAft>
            </a:pPr>
            <a:r>
              <a:rPr lang="en-US" sz="3200" b="1" dirty="0">
                <a:solidFill>
                  <a:srgbClr val="FF0000"/>
                </a:solidFill>
                <a:latin typeface="Matura MT Script Capitals" panose="03020802060602070202" pitchFamily="66" charset="0"/>
              </a:rPr>
              <a:t>Dr Kranthi </a:t>
            </a:r>
            <a:r>
              <a:rPr lang="en-US" sz="1244" b="1" dirty="0"/>
              <a:t>Ph.D., M. Tech (CSE), M. Tech (IT), MISTE, MCSI, MIAENG, MIFERP</a:t>
            </a:r>
          </a:p>
          <a:p>
            <a:pPr defTabSz="812810"/>
            <a:r>
              <a:rPr lang="en-US" sz="1956" b="1" dirty="0"/>
              <a:t>Associate Professor, Department of CSE, FET</a:t>
            </a:r>
          </a:p>
          <a:p>
            <a:pPr defTabSz="812810"/>
            <a:r>
              <a:rPr lang="en-US" sz="1956" b="1" dirty="0"/>
              <a:t>JAIN (Deemed-to-be University), Bangalore, India.</a:t>
            </a:r>
          </a:p>
          <a:p>
            <a:pPr defTabSz="812810"/>
            <a:r>
              <a:rPr lang="en-US" sz="1778" b="1" dirty="0"/>
              <a:t>Email: </a:t>
            </a:r>
            <a:r>
              <a:rPr lang="en-US" sz="1778" b="1" dirty="0">
                <a:hlinkClick r:id="rId3">
                  <a:extLst>
                    <a:ext uri="{A12FA001-AC4F-418D-AE19-62706E023703}">
                      <ahyp:hlinkClr xmlns:ahyp="http://schemas.microsoft.com/office/drawing/2018/hyperlinkcolor" val="tx"/>
                    </a:ext>
                  </a:extLst>
                </a:hlinkClick>
              </a:rPr>
              <a:t>kranthi.kumar@jainuniversity.ac.in</a:t>
            </a:r>
            <a:endParaRPr lang="en-US" sz="1778" b="1" dirty="0"/>
          </a:p>
          <a:p>
            <a:pPr defTabSz="812810"/>
            <a:r>
              <a:rPr lang="en-US" sz="1778" b="1" dirty="0"/>
              <a:t>Phone: 7972677739</a:t>
            </a:r>
          </a:p>
        </p:txBody>
      </p:sp>
      <p:sp>
        <p:nvSpPr>
          <p:cNvPr id="211" name="TextBox 210">
            <a:extLst>
              <a:ext uri="{FF2B5EF4-FFF2-40B4-BE49-F238E27FC236}">
                <a16:creationId xmlns:a16="http://schemas.microsoft.com/office/drawing/2014/main" id="{94EC261F-B064-4D5A-BAC9-820807E60526}"/>
              </a:ext>
            </a:extLst>
          </p:cNvPr>
          <p:cNvSpPr txBox="1"/>
          <p:nvPr/>
        </p:nvSpPr>
        <p:spPr>
          <a:xfrm>
            <a:off x="239834" y="6282429"/>
            <a:ext cx="1656700" cy="283796"/>
          </a:xfrm>
          <a:prstGeom prst="rect">
            <a:avLst/>
          </a:prstGeom>
          <a:noFill/>
        </p:spPr>
        <p:txBody>
          <a:bodyPr wrap="square">
            <a:spAutoFit/>
          </a:bodyPr>
          <a:lstStyle/>
          <a:p>
            <a:pPr defTabSz="812683">
              <a:defRPr/>
            </a:pPr>
            <a:fld id="{DBCCBA3E-9297-484B-A37F-4ED63E2A6F63}" type="datetime3">
              <a:rPr lang="en-US" sz="1244" b="1">
                <a:solidFill>
                  <a:prstClr val="black">
                    <a:tint val="75000"/>
                  </a:prstClr>
                </a:solidFill>
                <a:latin typeface="Calibri"/>
              </a:rPr>
              <a:pPr defTabSz="812683">
                <a:defRPr/>
              </a:pPr>
              <a:t>21 June 2023</a:t>
            </a:fld>
            <a:endParaRPr lang="en-US" sz="1244" b="1" dirty="0"/>
          </a:p>
        </p:txBody>
      </p:sp>
      <p:sp>
        <p:nvSpPr>
          <p:cNvPr id="6" name="TextBox 5">
            <a:extLst>
              <a:ext uri="{FF2B5EF4-FFF2-40B4-BE49-F238E27FC236}">
                <a16:creationId xmlns:a16="http://schemas.microsoft.com/office/drawing/2014/main" id="{2E151CB0-A414-46ED-3B9F-FCEBCFE05180}"/>
              </a:ext>
            </a:extLst>
          </p:cNvPr>
          <p:cNvSpPr txBox="1"/>
          <p:nvPr/>
        </p:nvSpPr>
        <p:spPr>
          <a:xfrm>
            <a:off x="8337342" y="1770360"/>
            <a:ext cx="2161324" cy="584775"/>
          </a:xfrm>
          <a:prstGeom prst="rect">
            <a:avLst/>
          </a:prstGeom>
          <a:noFill/>
        </p:spPr>
        <p:txBody>
          <a:bodyPr wrap="square">
            <a:spAutoFit/>
          </a:bodyPr>
          <a:lstStyle/>
          <a:p>
            <a:r>
              <a:rPr lang="en-US" sz="3200" b="1" dirty="0">
                <a:solidFill>
                  <a:srgbClr val="00B050"/>
                </a:solidFill>
              </a:rPr>
              <a:t>MODULE - I</a:t>
            </a:r>
          </a:p>
        </p:txBody>
      </p:sp>
      <p:pic>
        <p:nvPicPr>
          <p:cNvPr id="1028" name="Picture 4" descr="Apply Online for Admissions in Top Colleges of Bangalore-Jain University">
            <a:extLst>
              <a:ext uri="{FF2B5EF4-FFF2-40B4-BE49-F238E27FC236}">
                <a16:creationId xmlns:a16="http://schemas.microsoft.com/office/drawing/2014/main" id="{8F90B13F-E5B5-E952-FF18-BAEAE0A825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017" y="416428"/>
            <a:ext cx="5402746" cy="1600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318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additive="base">
                                        <p:cTn id="7" dur="500" fill="hold"/>
                                        <p:tgtEl>
                                          <p:spTgt spid="1028"/>
                                        </p:tgtEl>
                                        <p:attrNameLst>
                                          <p:attrName>ppt_x</p:attrName>
                                        </p:attrNameLst>
                                      </p:cBhvr>
                                      <p:tavLst>
                                        <p:tav tm="0">
                                          <p:val>
                                            <p:strVal val="#ppt_x"/>
                                          </p:val>
                                        </p:tav>
                                        <p:tav tm="100000">
                                          <p:val>
                                            <p:strVal val="#ppt_x"/>
                                          </p:val>
                                        </p:tav>
                                      </p:tavLst>
                                    </p:anim>
                                    <p:anim calcmode="lin" valueType="num">
                                      <p:cBhvr additive="base">
                                        <p:cTn id="8"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1000"/>
                                        <p:tgtEl>
                                          <p:spTgt spid="12"/>
                                        </p:tgtEl>
                                      </p:cBhvr>
                                    </p:animEffect>
                                    <p:anim calcmode="lin" valueType="num">
                                      <p:cBhvr>
                                        <p:cTn id="19" dur="1000" fill="hold"/>
                                        <p:tgtEl>
                                          <p:spTgt spid="12"/>
                                        </p:tgtEl>
                                        <p:attrNameLst>
                                          <p:attrName>ppt_x</p:attrName>
                                        </p:attrNameLst>
                                      </p:cBhvr>
                                      <p:tavLst>
                                        <p:tav tm="0">
                                          <p:val>
                                            <p:strVal val="#ppt_x"/>
                                          </p:val>
                                        </p:tav>
                                        <p:tav tm="100000">
                                          <p:val>
                                            <p:strVal val="#ppt_x"/>
                                          </p:val>
                                        </p:tav>
                                      </p:tavLst>
                                    </p:anim>
                                    <p:anim calcmode="lin" valueType="num">
                                      <p:cBhvr>
                                        <p:cTn id="2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heel(1)">
                                      <p:cBhvr>
                                        <p:cTn id="25" dur="20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2">
                                            <p:txEl>
                                              <p:pRg st="0" end="0"/>
                                            </p:txEl>
                                          </p:spTgt>
                                        </p:tgtEl>
                                        <p:attrNameLst>
                                          <p:attrName>style.visibility</p:attrName>
                                        </p:attrNameLst>
                                      </p:cBhvr>
                                      <p:to>
                                        <p:strVal val="visible"/>
                                      </p:to>
                                    </p:set>
                                    <p:animEffect transition="in" filter="wipe(down)">
                                      <p:cBhvr>
                                        <p:cTn id="30" dur="500"/>
                                        <p:tgtEl>
                                          <p:spTgt spid="2">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
                                            <p:txEl>
                                              <p:pRg st="1" end="1"/>
                                            </p:txEl>
                                          </p:spTgt>
                                        </p:tgtEl>
                                        <p:attrNameLst>
                                          <p:attrName>style.visibility</p:attrName>
                                        </p:attrNameLst>
                                      </p:cBhvr>
                                      <p:to>
                                        <p:strVal val="visible"/>
                                      </p:to>
                                    </p:set>
                                    <p:animEffect transition="in" filter="wipe(down)">
                                      <p:cBhvr>
                                        <p:cTn id="35" dur="500"/>
                                        <p:tgtEl>
                                          <p:spTgt spid="2">
                                            <p:txEl>
                                              <p:pRg st="1" end="1"/>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2">
                                            <p:txEl>
                                              <p:pRg st="2" end="2"/>
                                            </p:txEl>
                                          </p:spTgt>
                                        </p:tgtEl>
                                        <p:attrNameLst>
                                          <p:attrName>style.visibility</p:attrName>
                                        </p:attrNameLst>
                                      </p:cBhvr>
                                      <p:to>
                                        <p:strVal val="visible"/>
                                      </p:to>
                                    </p:set>
                                    <p:animEffect transition="in" filter="wipe(down)">
                                      <p:cBhvr>
                                        <p:cTn id="38" dur="500"/>
                                        <p:tgtEl>
                                          <p:spTgt spid="2">
                                            <p:txEl>
                                              <p:pRg st="2" end="2"/>
                                            </p:txEl>
                                          </p:spTgt>
                                        </p:tgtEl>
                                      </p:cBhvr>
                                    </p:animEffect>
                                  </p:childTnLst>
                                </p:cTn>
                              </p:par>
                              <p:par>
                                <p:cTn id="39" presetID="22" presetClass="entr" presetSubtype="4" fill="hold" nodeType="withEffect">
                                  <p:stCondLst>
                                    <p:cond delay="0"/>
                                  </p:stCondLst>
                                  <p:childTnLst>
                                    <p:set>
                                      <p:cBhvr>
                                        <p:cTn id="40" dur="1" fill="hold">
                                          <p:stCondLst>
                                            <p:cond delay="0"/>
                                          </p:stCondLst>
                                        </p:cTn>
                                        <p:tgtEl>
                                          <p:spTgt spid="2">
                                            <p:txEl>
                                              <p:pRg st="3" end="3"/>
                                            </p:txEl>
                                          </p:spTgt>
                                        </p:tgtEl>
                                        <p:attrNameLst>
                                          <p:attrName>style.visibility</p:attrName>
                                        </p:attrNameLst>
                                      </p:cBhvr>
                                      <p:to>
                                        <p:strVal val="visible"/>
                                      </p:to>
                                    </p:set>
                                    <p:animEffect transition="in" filter="wipe(down)">
                                      <p:cBhvr>
                                        <p:cTn id="41" dur="500"/>
                                        <p:tgtEl>
                                          <p:spTgt spid="2">
                                            <p:txEl>
                                              <p:pRg st="3" end="3"/>
                                            </p:txEl>
                                          </p:spTgt>
                                        </p:tgtEl>
                                      </p:cBhvr>
                                    </p:animEffect>
                                  </p:childTnLst>
                                </p:cTn>
                              </p:par>
                              <p:par>
                                <p:cTn id="42" presetID="22" presetClass="entr" presetSubtype="4" fill="hold" nodeType="withEffect">
                                  <p:stCondLst>
                                    <p:cond delay="0"/>
                                  </p:stCondLst>
                                  <p:childTnLst>
                                    <p:set>
                                      <p:cBhvr>
                                        <p:cTn id="43" dur="1" fill="hold">
                                          <p:stCondLst>
                                            <p:cond delay="0"/>
                                          </p:stCondLst>
                                        </p:cTn>
                                        <p:tgtEl>
                                          <p:spTgt spid="2">
                                            <p:txEl>
                                              <p:pRg st="4" end="4"/>
                                            </p:txEl>
                                          </p:spTgt>
                                        </p:tgtEl>
                                        <p:attrNameLst>
                                          <p:attrName>style.visibility</p:attrName>
                                        </p:attrNameLst>
                                      </p:cBhvr>
                                      <p:to>
                                        <p:strVal val="visible"/>
                                      </p:to>
                                    </p:set>
                                    <p:animEffect transition="in" filter="wipe(down)">
                                      <p:cBhvr>
                                        <p:cTn id="44"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77333" y="1062602"/>
            <a:ext cx="10692836" cy="5295209"/>
          </a:xfrm>
          <a:prstGeom prst="rect">
            <a:avLst/>
          </a:prstGeom>
        </p:spPr>
        <p:txBody>
          <a:bodyPr vert="horz" wrap="square" lIns="0" tIns="12042" rIns="0" bIns="0" rtlCol="0">
            <a:spAutoFit/>
          </a:bodyPr>
          <a:lstStyle/>
          <a:p>
            <a:pPr algn="just"/>
            <a:r>
              <a:rPr lang="en-US" sz="1896" dirty="0">
                <a:latin typeface="Cambria" pitchFamily="18" charset="0"/>
                <a:ea typeface="Cambria" pitchFamily="18" charset="0"/>
              </a:rPr>
              <a:t> </a:t>
            </a:r>
            <a:endParaRPr lang="en-IN" sz="1896" dirty="0">
              <a:latin typeface="Cambria" pitchFamily="18" charset="0"/>
              <a:ea typeface="Cambria" pitchFamily="18" charset="0"/>
            </a:endParaRPr>
          </a:p>
          <a:p>
            <a:pPr lvl="0" algn="just"/>
            <a:r>
              <a:rPr lang="en-US" sz="1707" b="1" dirty="0">
                <a:latin typeface="Cambria" pitchFamily="18" charset="0"/>
                <a:ea typeface="Cambria" pitchFamily="18" charset="0"/>
              </a:rPr>
              <a:t>2. Reliability:</a:t>
            </a:r>
            <a:r>
              <a:rPr lang="en-IN" sz="1707" b="1" dirty="0">
                <a:latin typeface="Cambria" pitchFamily="18" charset="0"/>
                <a:ea typeface="Cambria" pitchFamily="18" charset="0"/>
              </a:rPr>
              <a:t> </a:t>
            </a:r>
            <a:r>
              <a:rPr lang="en-US" sz="1707" dirty="0">
                <a:latin typeface="Cambria" pitchFamily="18" charset="0"/>
                <a:ea typeface="Cambria" pitchFamily="18" charset="0"/>
              </a:rPr>
              <a:t>Frequency of failures, time to recover from failure, and network resilience to calamitous events are used to measure reliability.</a:t>
            </a:r>
          </a:p>
          <a:p>
            <a:pPr lvl="0" algn="just"/>
            <a:endParaRPr lang="en-US" sz="1707" dirty="0">
              <a:latin typeface="Cambria" pitchFamily="18" charset="0"/>
              <a:ea typeface="Cambria" pitchFamily="18" charset="0"/>
            </a:endParaRPr>
          </a:p>
          <a:p>
            <a:pPr marL="285750" lvl="0" indent="-285750" algn="just">
              <a:buFont typeface="Wingdings" panose="05000000000000000000" pitchFamily="2" charset="2"/>
              <a:buChar char="Ø"/>
            </a:pPr>
            <a:r>
              <a:rPr lang="en-US" sz="1707" dirty="0">
                <a:latin typeface="Cambria" pitchFamily="18" charset="0"/>
                <a:ea typeface="Cambria" pitchFamily="18" charset="0"/>
              </a:rPr>
              <a:t>A network that recovers rapidly is more valuable.</a:t>
            </a:r>
          </a:p>
          <a:p>
            <a:pPr marL="285750" lvl="0" indent="-285750" algn="just">
              <a:buFont typeface="Wingdings" panose="05000000000000000000" pitchFamily="2" charset="2"/>
              <a:buChar char="Ø"/>
            </a:pPr>
            <a:r>
              <a:rPr lang="en-US" sz="1707" dirty="0">
                <a:latin typeface="Cambria" pitchFamily="18" charset="0"/>
                <a:ea typeface="Cambria" pitchFamily="18" charset="0"/>
              </a:rPr>
              <a:t>A network must be safeguarded against catastrophic occurrences such as earthquakes, fires, and larceny.</a:t>
            </a:r>
          </a:p>
          <a:p>
            <a:pPr algn="just"/>
            <a:r>
              <a:rPr lang="en-US" sz="1707" dirty="0">
                <a:latin typeface="Cambria" pitchFamily="18" charset="0"/>
                <a:ea typeface="Cambria" pitchFamily="18" charset="0"/>
              </a:rPr>
              <a:t> </a:t>
            </a:r>
            <a:endParaRPr lang="en-IN" sz="1707" dirty="0">
              <a:latin typeface="Cambria" pitchFamily="18" charset="0"/>
              <a:ea typeface="Cambria" pitchFamily="18" charset="0"/>
            </a:endParaRPr>
          </a:p>
          <a:p>
            <a:pPr lvl="0" algn="just"/>
            <a:r>
              <a:rPr lang="en-US" sz="1707" b="1" dirty="0">
                <a:latin typeface="Cambria" pitchFamily="18" charset="0"/>
                <a:ea typeface="Cambria" pitchFamily="18" charset="0"/>
              </a:rPr>
              <a:t>3. Security:</a:t>
            </a:r>
            <a:r>
              <a:rPr lang="en-IN" sz="1707" b="1" dirty="0">
                <a:latin typeface="Cambria" pitchFamily="18" charset="0"/>
                <a:ea typeface="Cambria" pitchFamily="18" charset="0"/>
              </a:rPr>
              <a:t> </a:t>
            </a:r>
            <a:r>
              <a:rPr lang="en-US" sz="1707" dirty="0">
                <a:latin typeface="Cambria" pitchFamily="18" charset="0"/>
                <a:ea typeface="Cambria" pitchFamily="18" charset="0"/>
              </a:rPr>
              <a:t>Network security comprises the protection of data against unauthorized access and malware.</a:t>
            </a:r>
          </a:p>
          <a:p>
            <a:pPr lvl="0" algn="just"/>
            <a:endParaRPr lang="en-US" sz="1707" dirty="0">
              <a:latin typeface="Cambria" pitchFamily="18" charset="0"/>
              <a:ea typeface="Cambria" pitchFamily="18" charset="0"/>
            </a:endParaRPr>
          </a:p>
          <a:p>
            <a:pPr marL="704458" lvl="1" indent="-270946" algn="just">
              <a:buFont typeface="Arial" pitchFamily="34" charset="0"/>
              <a:buChar char="•"/>
            </a:pPr>
            <a:r>
              <a:rPr lang="en-US" sz="1707" b="1" dirty="0">
                <a:latin typeface="Cambria" pitchFamily="18" charset="0"/>
                <a:ea typeface="Cambria" pitchFamily="18" charset="0"/>
              </a:rPr>
              <a:t>Unauthorized access: </a:t>
            </a:r>
            <a:r>
              <a:rPr lang="en-US" sz="1707" dirty="0">
                <a:latin typeface="Cambria" pitchFamily="18" charset="0"/>
                <a:ea typeface="Cambria" pitchFamily="18" charset="0"/>
              </a:rPr>
              <a:t>Sensitive data must be protected from unauthorized access and active intrusion for a network to be useful.  If not, data loss may result. Two levels of protection must be implemented to prevent data loss. </a:t>
            </a:r>
          </a:p>
          <a:p>
            <a:pPr marL="704458" lvl="1" indent="-270946" algn="just">
              <a:buFont typeface="Arial" pitchFamily="34" charset="0"/>
              <a:buChar char="•"/>
            </a:pPr>
            <a:endParaRPr lang="en-US" sz="1707" dirty="0">
              <a:latin typeface="Cambria" pitchFamily="18" charset="0"/>
              <a:ea typeface="Cambria" pitchFamily="18" charset="0"/>
            </a:endParaRPr>
          </a:p>
          <a:p>
            <a:pPr marL="1176462" lvl="2" indent="-285750" algn="just">
              <a:buFont typeface="Wingdings" panose="05000000000000000000" pitchFamily="2" charset="2"/>
              <a:buChar char="ü"/>
            </a:pPr>
            <a:r>
              <a:rPr lang="en-US" sz="1707" dirty="0">
                <a:latin typeface="Cambria" pitchFamily="18" charset="0"/>
                <a:ea typeface="Cambria" pitchFamily="18" charset="0"/>
              </a:rPr>
              <a:t>On a lower level, user identification codes and passwords are employed, whereas on a higher level, encryption techniques are utilized. Encryption is the process of transforming plaintext into ciphertext using a key. At the receiving end, the encrypted text is converted back to plain text.</a:t>
            </a:r>
          </a:p>
          <a:p>
            <a:pPr marL="1176462" lvl="2" indent="-285750" algn="just">
              <a:buFont typeface="Wingdings" panose="05000000000000000000" pitchFamily="2" charset="2"/>
              <a:buChar char="ü"/>
            </a:pPr>
            <a:endParaRPr lang="en-US" sz="1707" dirty="0">
              <a:latin typeface="Cambria" pitchFamily="18" charset="0"/>
              <a:ea typeface="Cambria" pitchFamily="18" charset="0"/>
            </a:endParaRPr>
          </a:p>
          <a:p>
            <a:pPr marL="1176462" lvl="2" indent="-285750" algn="just">
              <a:buFont typeface="Wingdings" panose="05000000000000000000" pitchFamily="2" charset="2"/>
              <a:buChar char="ü"/>
            </a:pPr>
            <a:r>
              <a:rPr lang="en-US" sz="1707" dirty="0">
                <a:latin typeface="Cambria" pitchFamily="18" charset="0"/>
                <a:ea typeface="Cambria" pitchFamily="18" charset="0"/>
              </a:rPr>
              <a:t>A computer infection is an unwelcome anomaly that disrupts computer operation. A network is vulnerable to infections because it is accessible from multiple points.</a:t>
            </a:r>
          </a:p>
          <a:p>
            <a:pPr marL="1137970" lvl="2" indent="-270946" algn="just">
              <a:buFont typeface="Wingdings" pitchFamily="2" charset="2"/>
              <a:buChar char="Ø"/>
            </a:pPr>
            <a:endParaRPr lang="en-IN" sz="1707" dirty="0">
              <a:latin typeface="Cambria" pitchFamily="18" charset="0"/>
              <a:ea typeface="Cambria" pitchFamily="18" charset="0"/>
            </a:endParaRPr>
          </a:p>
        </p:txBody>
      </p:sp>
      <p:grpSp>
        <p:nvGrpSpPr>
          <p:cNvPr id="4" name="Group 3"/>
          <p:cNvGrpSpPr/>
          <p:nvPr/>
        </p:nvGrpSpPr>
        <p:grpSpPr>
          <a:xfrm>
            <a:off x="532836" y="387655"/>
            <a:ext cx="10981831" cy="534340"/>
            <a:chOff x="0" y="0"/>
            <a:chExt cx="12192000" cy="1066800"/>
          </a:xfrm>
        </p:grpSpPr>
        <p:sp>
          <p:nvSpPr>
            <p:cNvPr id="5" name="Rectangle 4"/>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Rectangle 5"/>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8" name="Flowchart: Data 7"/>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9" name="Title 5"/>
          <p:cNvSpPr txBox="1">
            <a:spLocks/>
          </p:cNvSpPr>
          <p:nvPr/>
        </p:nvSpPr>
        <p:spPr>
          <a:xfrm>
            <a:off x="677333" y="466796"/>
            <a:ext cx="10692836" cy="534340"/>
          </a:xfrm>
          <a:prstGeom prst="rect">
            <a:avLst/>
          </a:prstGeom>
        </p:spPr>
        <p:txBody>
          <a:bodyPr vert="horz" lIns="86699" tIns="43349" rIns="86699" bIns="43349" rtlCol="0" anchor="ctr">
            <a:normAutofit fontScale="90000"/>
          </a:bodyPr>
          <a:lstStyle/>
          <a:p>
            <a:r>
              <a:rPr lang="en-IN" sz="2800" b="1" dirty="0">
                <a:latin typeface="Cambria" pitchFamily="18" charset="0"/>
                <a:ea typeface="Cambria" pitchFamily="18" charset="0"/>
              </a:rPr>
              <a:t>1. BASICS OF Computer Networks: </a:t>
            </a:r>
            <a:r>
              <a:rPr lang="en-US" sz="2844" b="1" dirty="0">
                <a:latin typeface="Cambria" pitchFamily="18" charset="0"/>
                <a:ea typeface="Cambria" pitchFamily="18" charset="0"/>
              </a:rPr>
              <a:t>Network Performance Criteria: </a:t>
            </a:r>
            <a:r>
              <a:rPr lang="en-US" sz="2133" b="1" dirty="0">
                <a:latin typeface="Cambria" pitchFamily="18" charset="0"/>
                <a:ea typeface="Cambria" pitchFamily="18" charset="0"/>
              </a:rPr>
              <a:t>(Cont.)</a:t>
            </a:r>
            <a:endParaRPr lang="en-IN" sz="2133" b="1" dirty="0">
              <a:latin typeface="Cambria" pitchFamily="18" charset="0"/>
              <a:ea typeface="Cambria" pitchFamily="18" charset="0"/>
            </a:endParaRPr>
          </a:p>
        </p:txBody>
      </p:sp>
    </p:spTree>
    <p:extLst>
      <p:ext uri="{BB962C8B-B14F-4D97-AF65-F5344CB8AC3E}">
        <p14:creationId xmlns:p14="http://schemas.microsoft.com/office/powerpoint/2010/main" val="382622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anim calcmode="lin" valueType="num">
                                      <p:cBhvr>
                                        <p:cTn id="1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1000"/>
                                        <p:tgtEl>
                                          <p:spTgt spid="3">
                                            <p:txEl>
                                              <p:pRg st="3" end="3"/>
                                            </p:txEl>
                                          </p:spTgt>
                                        </p:tgtEl>
                                      </p:cBhvr>
                                    </p:animEffect>
                                    <p:anim calcmode="lin" valueType="num">
                                      <p:cBhvr>
                                        <p:cTn id="1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1000"/>
                                        <p:tgtEl>
                                          <p:spTgt spid="3">
                                            <p:txEl>
                                              <p:pRg st="4" end="4"/>
                                            </p:txEl>
                                          </p:spTgt>
                                        </p:tgtEl>
                                      </p:cBhvr>
                                    </p:animEffect>
                                    <p:anim calcmode="lin" valueType="num">
                                      <p:cBhvr>
                                        <p:cTn id="2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wipe(down)">
                                      <p:cBhvr>
                                        <p:cTn id="39" dur="500"/>
                                        <p:tgtEl>
                                          <p:spTgt spid="3">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barn(inVertical)">
                                      <p:cBhvr>
                                        <p:cTn id="44" dur="500"/>
                                        <p:tgtEl>
                                          <p:spTgt spid="3">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barn(inVertical)">
                                      <p:cBhvr>
                                        <p:cTn id="49" dur="500"/>
                                        <p:tgtEl>
                                          <p:spTgt spid="3">
                                            <p:txEl>
                                              <p:pRg st="10" end="1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nodeType="clickEffect">
                                  <p:stCondLst>
                                    <p:cond delay="0"/>
                                  </p:stCondLst>
                                  <p:childTnLst>
                                    <p:set>
                                      <p:cBhvr>
                                        <p:cTn id="53" dur="1" fill="hold">
                                          <p:stCondLst>
                                            <p:cond delay="0"/>
                                          </p:stCondLst>
                                        </p:cTn>
                                        <p:tgtEl>
                                          <p:spTgt spid="3">
                                            <p:txEl>
                                              <p:pRg st="12" end="12"/>
                                            </p:txEl>
                                          </p:spTgt>
                                        </p:tgtEl>
                                        <p:attrNameLst>
                                          <p:attrName>style.visibility</p:attrName>
                                        </p:attrNameLst>
                                      </p:cBhvr>
                                      <p:to>
                                        <p:strVal val="visible"/>
                                      </p:to>
                                    </p:set>
                                    <p:animEffect transition="in" filter="barn(inVertical)">
                                      <p:cBhvr>
                                        <p:cTn id="54"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77333" y="1062602"/>
            <a:ext cx="10692836" cy="4917733"/>
          </a:xfrm>
          <a:prstGeom prst="rect">
            <a:avLst/>
          </a:prstGeom>
        </p:spPr>
        <p:txBody>
          <a:bodyPr vert="horz" wrap="square" lIns="0" tIns="12042" rIns="0" bIns="0" rtlCol="0">
            <a:spAutoFit/>
          </a:bodyPr>
          <a:lstStyle/>
          <a:p>
            <a:pPr algn="just"/>
            <a:endParaRPr lang="en-IN" sz="1896" b="1" dirty="0">
              <a:latin typeface="Cambria" pitchFamily="18" charset="0"/>
              <a:ea typeface="Cambria" pitchFamily="18" charset="0"/>
            </a:endParaRPr>
          </a:p>
          <a:p>
            <a:pPr marL="325134" indent="-325134" algn="just">
              <a:buFont typeface="Arial" pitchFamily="34" charset="0"/>
              <a:buChar char="•"/>
            </a:pPr>
            <a:r>
              <a:rPr lang="en-IN" sz="1896" dirty="0">
                <a:latin typeface="Cambria" pitchFamily="18" charset="0"/>
                <a:ea typeface="Cambria" pitchFamily="18" charset="0"/>
              </a:rPr>
              <a:t>Computer communications describes a process in which two or more computers or devices transfer data, instructions, and information. Some communications involve cables and wires; others are sent wirelessly through the air. communications systems contain all types of computers and computing devices. </a:t>
            </a:r>
          </a:p>
          <a:p>
            <a:pPr marL="325134" indent="-325134" algn="just">
              <a:buFont typeface="Arial" pitchFamily="34" charset="0"/>
              <a:buChar char="•"/>
            </a:pPr>
            <a:endParaRPr lang="en-IN" sz="1896" dirty="0">
              <a:latin typeface="Cambria" pitchFamily="18" charset="0"/>
              <a:ea typeface="Cambria" pitchFamily="18" charset="0"/>
            </a:endParaRPr>
          </a:p>
          <a:p>
            <a:pPr marL="325134" indent="-325134" algn="just">
              <a:buFont typeface="Arial" pitchFamily="34" charset="0"/>
              <a:buChar char="•"/>
            </a:pPr>
            <a:r>
              <a:rPr lang="en-IN" sz="1896" dirty="0">
                <a:latin typeface="Cambria" pitchFamily="18" charset="0"/>
                <a:ea typeface="Cambria" pitchFamily="18" charset="0"/>
              </a:rPr>
              <a:t>For successful communications, you need the following:</a:t>
            </a:r>
          </a:p>
          <a:p>
            <a:pPr marL="325134" indent="-325134" algn="just">
              <a:buFont typeface="Arial" pitchFamily="34" charset="0"/>
              <a:buChar char="•"/>
            </a:pPr>
            <a:endParaRPr lang="en-IN" sz="1896" dirty="0">
              <a:latin typeface="Cambria" pitchFamily="18" charset="0"/>
              <a:ea typeface="Cambria" pitchFamily="18" charset="0"/>
            </a:endParaRPr>
          </a:p>
          <a:p>
            <a:pPr marL="325134" indent="-325134" algn="just">
              <a:lnSpc>
                <a:spcPct val="150000"/>
              </a:lnSpc>
              <a:buFont typeface="Arial" pitchFamily="34" charset="0"/>
              <a:buChar char="•"/>
            </a:pPr>
            <a:r>
              <a:rPr lang="en-IN" sz="1896" dirty="0">
                <a:latin typeface="Cambria" pitchFamily="18" charset="0"/>
                <a:ea typeface="Cambria" pitchFamily="18" charset="0"/>
              </a:rPr>
              <a:t>A sending device that initiates an instruction to transmit data, instructions, or information.</a:t>
            </a:r>
          </a:p>
          <a:p>
            <a:pPr marL="325134" indent="-325134" algn="just">
              <a:lnSpc>
                <a:spcPct val="150000"/>
              </a:lnSpc>
              <a:buFont typeface="Arial" pitchFamily="34" charset="0"/>
              <a:buChar char="•"/>
            </a:pPr>
            <a:r>
              <a:rPr lang="en-IN" sz="1896" dirty="0">
                <a:latin typeface="Cambria" pitchFamily="18" charset="0"/>
                <a:ea typeface="Cambria" pitchFamily="18" charset="0"/>
              </a:rPr>
              <a:t>A communications device that connects the sending device to a communications channel.</a:t>
            </a:r>
          </a:p>
          <a:p>
            <a:pPr marL="325134" indent="-325134" algn="just">
              <a:lnSpc>
                <a:spcPct val="150000"/>
              </a:lnSpc>
              <a:buFont typeface="Arial" pitchFamily="34" charset="0"/>
              <a:buChar char="•"/>
            </a:pPr>
            <a:r>
              <a:rPr lang="en-IN" sz="1896" dirty="0">
                <a:latin typeface="Cambria" pitchFamily="18" charset="0"/>
                <a:ea typeface="Cambria" pitchFamily="18" charset="0"/>
              </a:rPr>
              <a:t>A communications channel, or transmission media on which the data, instructions, or information travel.</a:t>
            </a:r>
          </a:p>
          <a:p>
            <a:pPr marL="325134" indent="-325134" algn="just">
              <a:lnSpc>
                <a:spcPct val="150000"/>
              </a:lnSpc>
              <a:buFont typeface="Arial" pitchFamily="34" charset="0"/>
              <a:buChar char="•"/>
            </a:pPr>
            <a:r>
              <a:rPr lang="en-IN" sz="1896" dirty="0">
                <a:latin typeface="Cambria" pitchFamily="18" charset="0"/>
                <a:ea typeface="Cambria" pitchFamily="18" charset="0"/>
              </a:rPr>
              <a:t>A communications device that connects the communications channel to a receiving device.</a:t>
            </a:r>
          </a:p>
          <a:p>
            <a:pPr marL="325134" indent="-325134" algn="just">
              <a:lnSpc>
                <a:spcPct val="150000"/>
              </a:lnSpc>
              <a:buFont typeface="Arial" pitchFamily="34" charset="0"/>
              <a:buChar char="•"/>
            </a:pPr>
            <a:r>
              <a:rPr lang="en-IN" sz="1896" dirty="0">
                <a:latin typeface="Cambria" pitchFamily="18" charset="0"/>
                <a:ea typeface="Cambria" pitchFamily="18" charset="0"/>
              </a:rPr>
              <a:t>A receiving device that accepts the transmission of data, instructions, or information. </a:t>
            </a:r>
            <a:endParaRPr lang="en-IN" sz="1517" dirty="0">
              <a:latin typeface="Cambria" pitchFamily="18" charset="0"/>
              <a:ea typeface="Cambria" pitchFamily="18" charset="0"/>
            </a:endParaRPr>
          </a:p>
        </p:txBody>
      </p:sp>
      <p:grpSp>
        <p:nvGrpSpPr>
          <p:cNvPr id="4" name="Group 3"/>
          <p:cNvGrpSpPr/>
          <p:nvPr/>
        </p:nvGrpSpPr>
        <p:grpSpPr>
          <a:xfrm>
            <a:off x="532836" y="387654"/>
            <a:ext cx="10981831" cy="674948"/>
            <a:chOff x="0" y="0"/>
            <a:chExt cx="12192000" cy="1066800"/>
          </a:xfrm>
        </p:grpSpPr>
        <p:sp>
          <p:nvSpPr>
            <p:cNvPr id="5" name="Rectangle 4"/>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Rectangle 5"/>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8" name="Flowchart: Data 7"/>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9" name="Title 5"/>
          <p:cNvSpPr txBox="1">
            <a:spLocks/>
          </p:cNvSpPr>
          <p:nvPr/>
        </p:nvSpPr>
        <p:spPr>
          <a:xfrm>
            <a:off x="677333" y="466796"/>
            <a:ext cx="10692836" cy="534340"/>
          </a:xfrm>
          <a:prstGeom prst="rect">
            <a:avLst/>
          </a:prstGeom>
        </p:spPr>
        <p:txBody>
          <a:bodyPr vert="horz" lIns="86699" tIns="43349" rIns="86699" bIns="43349" rtlCol="0" anchor="ctr">
            <a:normAutofit fontScale="90000"/>
          </a:bodyPr>
          <a:lstStyle/>
          <a:p>
            <a:r>
              <a:rPr lang="en-IN" sz="3200" b="1" dirty="0">
                <a:latin typeface="Cambria" pitchFamily="18" charset="0"/>
                <a:ea typeface="Cambria" pitchFamily="18" charset="0"/>
              </a:rPr>
              <a:t>1. BASICS OF Computer Networks: Computer Communications</a:t>
            </a:r>
          </a:p>
        </p:txBody>
      </p:sp>
    </p:spTree>
    <p:extLst>
      <p:ext uri="{BB962C8B-B14F-4D97-AF65-F5344CB8AC3E}">
        <p14:creationId xmlns:p14="http://schemas.microsoft.com/office/powerpoint/2010/main" val="431725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anim calcmode="lin" valueType="num">
                                      <p:cBhvr>
                                        <p:cTn id="1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000"/>
                                        <p:tgtEl>
                                          <p:spTgt spid="3">
                                            <p:txEl>
                                              <p:pRg st="3" end="3"/>
                                            </p:txEl>
                                          </p:spTgt>
                                        </p:tgtEl>
                                      </p:cBhvr>
                                    </p:animEffect>
                                    <p:anim calcmode="lin" valueType="num">
                                      <p:cBhvr>
                                        <p:cTn id="1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77333" y="1062602"/>
            <a:ext cx="10972800" cy="4533654"/>
          </a:xfrm>
          <a:prstGeom prst="rect">
            <a:avLst/>
          </a:prstGeom>
        </p:spPr>
        <p:txBody>
          <a:bodyPr vert="horz" wrap="square" lIns="0" tIns="12042" rIns="0" bIns="0" rtlCol="0">
            <a:spAutoFit/>
          </a:bodyPr>
          <a:lstStyle/>
          <a:p>
            <a:pPr lvl="0" algn="just"/>
            <a:r>
              <a:rPr lang="en-IN" sz="1956" dirty="0">
                <a:latin typeface="Cambria" pitchFamily="18" charset="0"/>
                <a:ea typeface="Cambria" pitchFamily="18" charset="0"/>
              </a:rPr>
              <a:t>The effectiveness of a data communications system depends on four fundamental characteristics:</a:t>
            </a:r>
          </a:p>
          <a:p>
            <a:pPr lvl="0" algn="just"/>
            <a:endParaRPr lang="en-IN" sz="1956" dirty="0">
              <a:latin typeface="Cambria" pitchFamily="18" charset="0"/>
              <a:ea typeface="Cambria" pitchFamily="18" charset="0"/>
            </a:endParaRPr>
          </a:p>
          <a:p>
            <a:pPr lvl="0" algn="just"/>
            <a:endParaRPr lang="en-IN" sz="1956" dirty="0">
              <a:latin typeface="Cambria" pitchFamily="18" charset="0"/>
              <a:ea typeface="Cambria" pitchFamily="18" charset="0"/>
            </a:endParaRPr>
          </a:p>
          <a:p>
            <a:pPr marL="342900" lvl="0" indent="-342900" algn="just">
              <a:spcBef>
                <a:spcPts val="600"/>
              </a:spcBef>
              <a:buFont typeface="Wingdings" panose="05000000000000000000" pitchFamily="2" charset="2"/>
              <a:buChar char="Ø"/>
            </a:pPr>
            <a:r>
              <a:rPr lang="en-IN" sz="1956" b="1" dirty="0">
                <a:latin typeface="Cambria" pitchFamily="18" charset="0"/>
                <a:ea typeface="Cambria" pitchFamily="18" charset="0"/>
              </a:rPr>
              <a:t>Delivery:</a:t>
            </a:r>
            <a:r>
              <a:rPr lang="en-IN" sz="1956" dirty="0">
                <a:latin typeface="Cambria" pitchFamily="18" charset="0"/>
                <a:ea typeface="Cambria" pitchFamily="18" charset="0"/>
              </a:rPr>
              <a:t> The system must deliver data to the correct destination. Data must be received by the intended device or user and only by that device or user. </a:t>
            </a:r>
          </a:p>
          <a:p>
            <a:pPr marL="342900" lvl="0" indent="-342900" algn="just">
              <a:spcBef>
                <a:spcPts val="600"/>
              </a:spcBef>
              <a:buFont typeface="Wingdings" panose="05000000000000000000" pitchFamily="2" charset="2"/>
              <a:buChar char="Ø"/>
            </a:pPr>
            <a:r>
              <a:rPr lang="en-IN" sz="1956" b="1" dirty="0">
                <a:latin typeface="Cambria" pitchFamily="18" charset="0"/>
                <a:ea typeface="Cambria" pitchFamily="18" charset="0"/>
              </a:rPr>
              <a:t>Accuracy:</a:t>
            </a:r>
            <a:r>
              <a:rPr lang="en-IN" sz="1956" dirty="0">
                <a:latin typeface="Cambria" pitchFamily="18" charset="0"/>
                <a:ea typeface="Cambria" pitchFamily="18" charset="0"/>
              </a:rPr>
              <a:t> The system must deliver the data accurately. Data that have been altered in transmission and left uncorrected are unusable. </a:t>
            </a:r>
          </a:p>
          <a:p>
            <a:pPr marL="342900" lvl="0" indent="-342900" algn="just">
              <a:spcBef>
                <a:spcPts val="600"/>
              </a:spcBef>
              <a:buFont typeface="Wingdings" panose="05000000000000000000" pitchFamily="2" charset="2"/>
              <a:buChar char="Ø"/>
            </a:pPr>
            <a:r>
              <a:rPr lang="en-IN" sz="1956" b="1" dirty="0">
                <a:latin typeface="Cambria" pitchFamily="18" charset="0"/>
                <a:ea typeface="Cambria" pitchFamily="18" charset="0"/>
              </a:rPr>
              <a:t>Timeliness:</a:t>
            </a:r>
            <a:r>
              <a:rPr lang="en-IN" sz="1956" dirty="0">
                <a:latin typeface="Cambria" pitchFamily="18" charset="0"/>
                <a:ea typeface="Cambria" pitchFamily="18" charset="0"/>
              </a:rPr>
              <a:t> The system must deliver data promptly. Data delivered late are useless. In the case of video and audio, timely delivery means delivering data as they are produced, in the same order that they are produced, and without significant delay. This kind of delivery is called real-time transmission.</a:t>
            </a:r>
          </a:p>
          <a:p>
            <a:pPr marL="342900" lvl="0" indent="-342900" algn="just">
              <a:spcBef>
                <a:spcPts val="600"/>
              </a:spcBef>
              <a:buFont typeface="Wingdings" panose="05000000000000000000" pitchFamily="2" charset="2"/>
              <a:buChar char="Ø"/>
            </a:pPr>
            <a:r>
              <a:rPr lang="en-IN" sz="1956" b="1" dirty="0">
                <a:latin typeface="Cambria" pitchFamily="18" charset="0"/>
                <a:ea typeface="Cambria" pitchFamily="18" charset="0"/>
              </a:rPr>
              <a:t>Jitter:</a:t>
            </a:r>
            <a:r>
              <a:rPr lang="en-IN" sz="1956" dirty="0">
                <a:latin typeface="Cambria" pitchFamily="18" charset="0"/>
                <a:ea typeface="Cambria" pitchFamily="18" charset="0"/>
              </a:rPr>
              <a:t> Jitter refers to the variation in the packet arrival time. It is the uneven delay in the delivery of audio or video packets. For example, let us assume that video packets are sent every 3ms. If some of the packets arrive with 3ms delay and others with 4ms delay, an uneven quality in the video results.</a:t>
            </a:r>
          </a:p>
        </p:txBody>
      </p:sp>
      <p:grpSp>
        <p:nvGrpSpPr>
          <p:cNvPr id="4" name="Group 3"/>
          <p:cNvGrpSpPr/>
          <p:nvPr/>
        </p:nvGrpSpPr>
        <p:grpSpPr>
          <a:xfrm>
            <a:off x="532836" y="443073"/>
            <a:ext cx="10981831" cy="534340"/>
            <a:chOff x="0" y="0"/>
            <a:chExt cx="12192000" cy="1066800"/>
          </a:xfrm>
        </p:grpSpPr>
        <p:sp>
          <p:nvSpPr>
            <p:cNvPr id="5" name="Rectangle 4"/>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Rectangle 5"/>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8" name="Flowchart: Data 7"/>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9" name="Title 5"/>
          <p:cNvSpPr txBox="1">
            <a:spLocks/>
          </p:cNvSpPr>
          <p:nvPr/>
        </p:nvSpPr>
        <p:spPr>
          <a:xfrm>
            <a:off x="677333" y="466796"/>
            <a:ext cx="10692836" cy="534340"/>
          </a:xfrm>
          <a:prstGeom prst="rect">
            <a:avLst/>
          </a:prstGeom>
        </p:spPr>
        <p:txBody>
          <a:bodyPr vert="horz" lIns="86699" tIns="43349" rIns="86699" bIns="43349" rtlCol="0" anchor="ctr">
            <a:normAutofit fontScale="82500" lnSpcReduction="10000"/>
          </a:bodyPr>
          <a:lstStyle/>
          <a:p>
            <a:r>
              <a:rPr lang="en-IN" sz="2800" b="1" dirty="0">
                <a:latin typeface="Cambria" pitchFamily="18" charset="0"/>
                <a:ea typeface="Cambria" pitchFamily="18" charset="0"/>
              </a:rPr>
              <a:t>1. BASICS OF Computer Networks: </a:t>
            </a:r>
            <a:r>
              <a:rPr lang="en-IN" sz="2844" b="1" dirty="0">
                <a:latin typeface="Cambria" pitchFamily="18" charset="0"/>
                <a:ea typeface="Cambria" pitchFamily="18" charset="0"/>
              </a:rPr>
              <a:t>Effectiveness of a Data Communications</a:t>
            </a:r>
          </a:p>
        </p:txBody>
      </p:sp>
    </p:spTree>
    <p:extLst>
      <p:ext uri="{BB962C8B-B14F-4D97-AF65-F5344CB8AC3E}">
        <p14:creationId xmlns:p14="http://schemas.microsoft.com/office/powerpoint/2010/main" val="1519186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1000"/>
                                        <p:tgtEl>
                                          <p:spTgt spid="3">
                                            <p:txEl>
                                              <p:pRg st="3" end="3"/>
                                            </p:txEl>
                                          </p:spTgt>
                                        </p:tgtEl>
                                      </p:cBhvr>
                                    </p:animEffect>
                                    <p:anim calcmode="lin" valueType="num">
                                      <p:cBhvr>
                                        <p:cTn id="1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arn(inVertical)">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arn(inVertical)">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circle(in)">
                                      <p:cBhvr>
                                        <p:cTn id="35"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77333" y="1062601"/>
            <a:ext cx="10692836" cy="5266162"/>
          </a:xfrm>
          <a:prstGeom prst="rect">
            <a:avLst/>
          </a:prstGeom>
        </p:spPr>
        <p:txBody>
          <a:bodyPr vert="horz" wrap="square" lIns="0" tIns="12042" rIns="0" bIns="0" rtlCol="0">
            <a:spAutoFit/>
          </a:bodyPr>
          <a:lstStyle/>
          <a:p>
            <a:pPr lvl="0" algn="just"/>
            <a:r>
              <a:rPr lang="en-SG" sz="1707" b="1" dirty="0">
                <a:latin typeface="Cambria" pitchFamily="18" charset="0"/>
                <a:ea typeface="Cambria" pitchFamily="18" charset="0"/>
              </a:rPr>
              <a:t>Communication Modes: </a:t>
            </a:r>
            <a:r>
              <a:rPr lang="en-SG" sz="1707" dirty="0">
                <a:latin typeface="Cambria" pitchFamily="18" charset="0"/>
                <a:ea typeface="Cambria" pitchFamily="18" charset="0"/>
              </a:rPr>
              <a:t>Communication between two devices can be </a:t>
            </a:r>
          </a:p>
          <a:p>
            <a:pPr marL="285750" lvl="0" indent="-285750" algn="just">
              <a:buFont typeface="Wingdings" panose="05000000000000000000" pitchFamily="2" charset="2"/>
              <a:buChar char="Ø"/>
            </a:pPr>
            <a:endParaRPr lang="en-SG" sz="1707" dirty="0">
              <a:latin typeface="Cambria" pitchFamily="18" charset="0"/>
              <a:ea typeface="Cambria" pitchFamily="18" charset="0"/>
            </a:endParaRPr>
          </a:p>
          <a:p>
            <a:pPr marL="1152775" lvl="2" indent="-285750" algn="just">
              <a:buFont typeface="Wingdings" panose="05000000000000000000" pitchFamily="2" charset="2"/>
              <a:buChar char="Ø"/>
            </a:pPr>
            <a:r>
              <a:rPr lang="en-SG" sz="1707" b="1" dirty="0">
                <a:latin typeface="Cambria" pitchFamily="18" charset="0"/>
                <a:ea typeface="Cambria" pitchFamily="18" charset="0"/>
              </a:rPr>
              <a:t>Simplex</a:t>
            </a:r>
          </a:p>
          <a:p>
            <a:pPr marL="1152775" lvl="2" indent="-285750" algn="just">
              <a:buFont typeface="Wingdings" panose="05000000000000000000" pitchFamily="2" charset="2"/>
              <a:buChar char="Ø"/>
            </a:pPr>
            <a:r>
              <a:rPr lang="en-SG" sz="1707" b="1" dirty="0">
                <a:latin typeface="Cambria" pitchFamily="18" charset="0"/>
                <a:ea typeface="Cambria" pitchFamily="18" charset="0"/>
              </a:rPr>
              <a:t>Half-Duplex</a:t>
            </a:r>
          </a:p>
          <a:p>
            <a:pPr marL="1152775" lvl="2" indent="-285750" algn="just">
              <a:buFont typeface="Wingdings" panose="05000000000000000000" pitchFamily="2" charset="2"/>
              <a:buChar char="Ø"/>
            </a:pPr>
            <a:r>
              <a:rPr lang="en-SG" sz="1707" b="1" dirty="0">
                <a:latin typeface="Cambria" pitchFamily="18" charset="0"/>
                <a:ea typeface="Cambria" pitchFamily="18" charset="0"/>
              </a:rPr>
              <a:t>Full-Duplex</a:t>
            </a:r>
            <a:endParaRPr lang="en-IN" sz="1707" b="1" dirty="0">
              <a:latin typeface="Cambria" pitchFamily="18" charset="0"/>
              <a:ea typeface="Cambria" pitchFamily="18" charset="0"/>
            </a:endParaRPr>
          </a:p>
          <a:p>
            <a:pPr lvl="0" algn="just"/>
            <a:endParaRPr lang="en-SG" sz="1707" dirty="0">
              <a:latin typeface="Cambria" pitchFamily="18" charset="0"/>
              <a:ea typeface="Cambria" pitchFamily="18" charset="0"/>
            </a:endParaRPr>
          </a:p>
          <a:p>
            <a:pPr marL="285750" indent="-285750" algn="just">
              <a:buFont typeface="Wingdings" panose="05000000000000000000" pitchFamily="2" charset="2"/>
              <a:buChar char="Ø"/>
            </a:pPr>
            <a:r>
              <a:rPr lang="en-SG" sz="1707" b="1" dirty="0">
                <a:latin typeface="Cambria" pitchFamily="18" charset="0"/>
                <a:ea typeface="Cambria" pitchFamily="18" charset="0"/>
              </a:rPr>
              <a:t>Simplex:  </a:t>
            </a:r>
            <a:r>
              <a:rPr lang="en-SG" sz="1707" dirty="0">
                <a:latin typeface="Cambria" pitchFamily="18" charset="0"/>
                <a:ea typeface="Cambria" pitchFamily="18" charset="0"/>
              </a:rPr>
              <a:t>In simplex mode, the communication is unidirectional, as on a one-way street. Only one of the two devices on a link can transmit; the other can only receive. The simplex mode can use the entire capacity of the channel to send data in one direction.</a:t>
            </a:r>
          </a:p>
          <a:p>
            <a:pPr marL="325134" indent="-325134" algn="just">
              <a:buFontTx/>
              <a:buAutoNum type="arabicPeriod"/>
            </a:pPr>
            <a:endParaRPr lang="en-SG" sz="1707" dirty="0">
              <a:latin typeface="Cambria" pitchFamily="18" charset="0"/>
              <a:ea typeface="Cambria" pitchFamily="18" charset="0"/>
            </a:endParaRPr>
          </a:p>
          <a:p>
            <a:pPr marL="325134" indent="-325134" algn="just">
              <a:buAutoNum type="arabicPeriod"/>
            </a:pPr>
            <a:endParaRPr lang="en-SG" sz="1707" dirty="0">
              <a:latin typeface="Cambria" pitchFamily="18" charset="0"/>
              <a:ea typeface="Cambria" pitchFamily="18" charset="0"/>
            </a:endParaRPr>
          </a:p>
          <a:p>
            <a:pPr lvl="0" algn="just"/>
            <a:endParaRPr lang="en-SG" sz="1707" dirty="0">
              <a:latin typeface="Cambria" pitchFamily="18" charset="0"/>
              <a:ea typeface="Cambria" pitchFamily="18" charset="0"/>
            </a:endParaRPr>
          </a:p>
          <a:p>
            <a:pPr lvl="0" algn="just"/>
            <a:endParaRPr lang="en-SG" sz="1707" dirty="0">
              <a:latin typeface="Cambria" pitchFamily="18" charset="0"/>
              <a:ea typeface="Cambria" pitchFamily="18" charset="0"/>
            </a:endParaRPr>
          </a:p>
          <a:p>
            <a:pPr lvl="0" algn="just"/>
            <a:endParaRPr lang="en-SG" sz="1707" dirty="0">
              <a:latin typeface="Cambria" pitchFamily="18" charset="0"/>
              <a:ea typeface="Cambria" pitchFamily="18" charset="0"/>
            </a:endParaRPr>
          </a:p>
          <a:p>
            <a:pPr lvl="0" algn="just"/>
            <a:endParaRPr lang="en-SG" sz="1707" dirty="0">
              <a:latin typeface="Cambria" pitchFamily="18" charset="0"/>
              <a:ea typeface="Cambria" pitchFamily="18" charset="0"/>
            </a:endParaRPr>
          </a:p>
          <a:p>
            <a:pPr lvl="0" algn="ctr"/>
            <a:r>
              <a:rPr lang="en-SG" sz="1707" b="1" i="1" dirty="0">
                <a:latin typeface="Cambria" pitchFamily="18" charset="0"/>
                <a:ea typeface="Cambria" pitchFamily="18" charset="0"/>
              </a:rPr>
              <a:t>Figure: Simplex Communication</a:t>
            </a:r>
            <a:endParaRPr lang="en-IN" sz="1707" b="1" i="1" dirty="0">
              <a:latin typeface="Cambria" pitchFamily="18" charset="0"/>
              <a:ea typeface="Cambria" pitchFamily="18" charset="0"/>
            </a:endParaRPr>
          </a:p>
          <a:p>
            <a:pPr algn="just"/>
            <a:endParaRPr lang="en-IN" sz="1707" dirty="0">
              <a:latin typeface="Cambria" pitchFamily="18" charset="0"/>
              <a:ea typeface="Cambria" pitchFamily="18" charset="0"/>
            </a:endParaRPr>
          </a:p>
          <a:p>
            <a:pPr algn="just"/>
            <a:r>
              <a:rPr lang="en-SG" sz="1707" dirty="0">
                <a:latin typeface="Cambria" pitchFamily="18" charset="0"/>
                <a:ea typeface="Cambria" pitchFamily="18" charset="0"/>
              </a:rPr>
              <a:t>      </a:t>
            </a:r>
            <a:r>
              <a:rPr lang="en-SG" sz="1707" b="1" dirty="0">
                <a:latin typeface="Cambria" pitchFamily="18" charset="0"/>
                <a:ea typeface="Cambria" pitchFamily="18" charset="0"/>
              </a:rPr>
              <a:t>Ex:</a:t>
            </a:r>
            <a:r>
              <a:rPr lang="en-SG" sz="1707" dirty="0">
                <a:latin typeface="Cambria" pitchFamily="18" charset="0"/>
                <a:ea typeface="Cambria" pitchFamily="18" charset="0"/>
              </a:rPr>
              <a:t> 	Keyboards and traditional monitors. </a:t>
            </a:r>
          </a:p>
          <a:p>
            <a:pPr algn="just"/>
            <a:r>
              <a:rPr lang="en-SG" sz="1707" dirty="0">
                <a:latin typeface="Cambria" pitchFamily="18" charset="0"/>
                <a:ea typeface="Cambria" pitchFamily="18" charset="0"/>
              </a:rPr>
              <a:t>	The keyboard can only introduce input; the monitor can only accept output.</a:t>
            </a:r>
          </a:p>
          <a:p>
            <a:pPr algn="just"/>
            <a:endParaRPr lang="en-IN" sz="1707" dirty="0">
              <a:latin typeface="Cambria" pitchFamily="18" charset="0"/>
              <a:ea typeface="Cambria" pitchFamily="18" charset="0"/>
            </a:endParaRPr>
          </a:p>
        </p:txBody>
      </p:sp>
      <p:grpSp>
        <p:nvGrpSpPr>
          <p:cNvPr id="4" name="Group 3"/>
          <p:cNvGrpSpPr/>
          <p:nvPr/>
        </p:nvGrpSpPr>
        <p:grpSpPr>
          <a:xfrm>
            <a:off x="532836" y="443073"/>
            <a:ext cx="10981831" cy="534340"/>
            <a:chOff x="0" y="0"/>
            <a:chExt cx="12192000" cy="1066800"/>
          </a:xfrm>
        </p:grpSpPr>
        <p:sp>
          <p:nvSpPr>
            <p:cNvPr id="5" name="Rectangle 4"/>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Rectangle 5"/>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8" name="Flowchart: Data 7"/>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9" name="Title 5"/>
          <p:cNvSpPr txBox="1">
            <a:spLocks/>
          </p:cNvSpPr>
          <p:nvPr/>
        </p:nvSpPr>
        <p:spPr>
          <a:xfrm>
            <a:off x="677333" y="466796"/>
            <a:ext cx="10692836" cy="534340"/>
          </a:xfrm>
          <a:prstGeom prst="rect">
            <a:avLst/>
          </a:prstGeom>
        </p:spPr>
        <p:txBody>
          <a:bodyPr vert="horz" lIns="86699" tIns="43349" rIns="86699" bIns="43349" rtlCol="0" anchor="ctr">
            <a:normAutofit fontScale="97500"/>
          </a:bodyPr>
          <a:lstStyle/>
          <a:p>
            <a:r>
              <a:rPr lang="en-IN" sz="2800" b="1" dirty="0">
                <a:latin typeface="Cambria" pitchFamily="18" charset="0"/>
                <a:ea typeface="Cambria" pitchFamily="18" charset="0"/>
              </a:rPr>
              <a:t>1. BASICS OF Computer Networks: </a:t>
            </a:r>
            <a:r>
              <a:rPr lang="en-IN" sz="2844" b="1" dirty="0">
                <a:latin typeface="Cambria" pitchFamily="18" charset="0"/>
                <a:ea typeface="Cambria" pitchFamily="18" charset="0"/>
              </a:rPr>
              <a:t> </a:t>
            </a:r>
            <a:endParaRPr lang="en-US" sz="3200" b="1" dirty="0">
              <a:ln w="0"/>
              <a:latin typeface="Metropolis" panose="00000500000000000000" pitchFamily="50" charset="0"/>
              <a:cs typeface="Segoe UI" panose="020B0502040204020203" pitchFamily="34" charset="0"/>
            </a:endParaRPr>
          </a:p>
        </p:txBody>
      </p:sp>
      <p:pic>
        <p:nvPicPr>
          <p:cNvPr id="12" name="Picture 11"/>
          <p:cNvPicPr/>
          <p:nvPr/>
        </p:nvPicPr>
        <p:blipFill>
          <a:blip r:embed="rId2" cstate="print">
            <a:grayscl/>
          </a:blip>
          <a:srcRect b="69717"/>
          <a:stretch>
            <a:fillRect/>
          </a:stretch>
        </p:blipFill>
        <p:spPr bwMode="auto">
          <a:xfrm>
            <a:off x="3312612" y="3790245"/>
            <a:ext cx="5206435" cy="1444621"/>
          </a:xfrm>
          <a:prstGeom prst="rect">
            <a:avLst/>
          </a:prstGeom>
          <a:noFill/>
          <a:ln w="9525">
            <a:noFill/>
            <a:miter lim="800000"/>
            <a:headEnd/>
            <a:tailEnd/>
          </a:ln>
          <a:effectLst/>
        </p:spPr>
      </p:pic>
    </p:spTree>
    <p:extLst>
      <p:ext uri="{BB962C8B-B14F-4D97-AF65-F5344CB8AC3E}">
        <p14:creationId xmlns:p14="http://schemas.microsoft.com/office/powerpoint/2010/main" val="399922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arn(inVertical)">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down)">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animEffect transition="in" filter="wipe(down)">
                                      <p:cBhvr>
                                        <p:cTn id="43" dur="500"/>
                                        <p:tgtEl>
                                          <p:spTgt spid="3">
                                            <p:txEl>
                                              <p:pRg st="13" end="1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6" presetClass="entr" presetSubtype="16" fill="hold" nodeType="clickEffect">
                                  <p:stCondLst>
                                    <p:cond delay="0"/>
                                  </p:stCondLst>
                                  <p:childTnLst>
                                    <p:set>
                                      <p:cBhvr>
                                        <p:cTn id="47" dur="1" fill="hold">
                                          <p:stCondLst>
                                            <p:cond delay="0"/>
                                          </p:stCondLst>
                                        </p:cTn>
                                        <p:tgtEl>
                                          <p:spTgt spid="3">
                                            <p:txEl>
                                              <p:pRg st="15" end="15"/>
                                            </p:txEl>
                                          </p:spTgt>
                                        </p:tgtEl>
                                        <p:attrNameLst>
                                          <p:attrName>style.visibility</p:attrName>
                                        </p:attrNameLst>
                                      </p:cBhvr>
                                      <p:to>
                                        <p:strVal val="visible"/>
                                      </p:to>
                                    </p:set>
                                    <p:animEffect transition="in" filter="circle(in)">
                                      <p:cBhvr>
                                        <p:cTn id="48" dur="2000"/>
                                        <p:tgtEl>
                                          <p:spTgt spid="3">
                                            <p:txEl>
                                              <p:pRg st="15" end="15"/>
                                            </p:txEl>
                                          </p:spTgt>
                                        </p:tgtEl>
                                      </p:cBhvr>
                                    </p:animEffect>
                                  </p:childTnLst>
                                </p:cTn>
                              </p:par>
                              <p:par>
                                <p:cTn id="49" presetID="6" presetClass="entr" presetSubtype="16" fill="hold" nodeType="withEffect">
                                  <p:stCondLst>
                                    <p:cond delay="0"/>
                                  </p:stCondLst>
                                  <p:childTnLst>
                                    <p:set>
                                      <p:cBhvr>
                                        <p:cTn id="50" dur="1" fill="hold">
                                          <p:stCondLst>
                                            <p:cond delay="0"/>
                                          </p:stCondLst>
                                        </p:cTn>
                                        <p:tgtEl>
                                          <p:spTgt spid="3">
                                            <p:txEl>
                                              <p:pRg st="16" end="16"/>
                                            </p:txEl>
                                          </p:spTgt>
                                        </p:tgtEl>
                                        <p:attrNameLst>
                                          <p:attrName>style.visibility</p:attrName>
                                        </p:attrNameLst>
                                      </p:cBhvr>
                                      <p:to>
                                        <p:strVal val="visible"/>
                                      </p:to>
                                    </p:set>
                                    <p:animEffect transition="in" filter="circle(in)">
                                      <p:cBhvr>
                                        <p:cTn id="51" dur="20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77333" y="1062602"/>
            <a:ext cx="10692836" cy="5266162"/>
          </a:xfrm>
          <a:prstGeom prst="rect">
            <a:avLst/>
          </a:prstGeom>
        </p:spPr>
        <p:txBody>
          <a:bodyPr vert="horz" wrap="square" lIns="0" tIns="12042" rIns="0" bIns="0" rtlCol="0">
            <a:spAutoFit/>
          </a:bodyPr>
          <a:lstStyle/>
          <a:p>
            <a:pPr marL="285750" lvl="0" indent="-285750">
              <a:buFont typeface="Wingdings" panose="05000000000000000000" pitchFamily="2" charset="2"/>
              <a:buChar char="Ø"/>
            </a:pPr>
            <a:r>
              <a:rPr lang="en-SG" sz="1707" b="1" dirty="0">
                <a:latin typeface="Cambria" pitchFamily="18" charset="0"/>
                <a:ea typeface="Cambria" pitchFamily="18" charset="0"/>
              </a:rPr>
              <a:t> Half Duplex: </a:t>
            </a:r>
          </a:p>
          <a:p>
            <a:pPr lvl="0"/>
            <a:endParaRPr lang="en-SG" sz="1707" b="1" dirty="0">
              <a:latin typeface="Cambria" pitchFamily="18" charset="0"/>
              <a:ea typeface="Cambria" pitchFamily="18" charset="0"/>
            </a:endParaRPr>
          </a:p>
          <a:p>
            <a:pPr marL="704458" lvl="1" indent="-270946">
              <a:buFont typeface="Arial" pitchFamily="34" charset="0"/>
              <a:buChar char="•"/>
            </a:pPr>
            <a:r>
              <a:rPr lang="en-SG" sz="1707" dirty="0">
                <a:latin typeface="Cambria" pitchFamily="18" charset="0"/>
                <a:ea typeface="Cambria" pitchFamily="18" charset="0"/>
              </a:rPr>
              <a:t>In half-duplex mode, each station can both transmit and receive, but not at the same time.  When one device is sending, the other can only receive, and vice versa.</a:t>
            </a:r>
            <a:endParaRPr lang="en-IN" sz="1707" dirty="0">
              <a:latin typeface="Cambria" pitchFamily="18" charset="0"/>
              <a:ea typeface="Cambria" pitchFamily="18" charset="0"/>
            </a:endParaRPr>
          </a:p>
          <a:p>
            <a:pPr marL="704458" lvl="1" indent="-270946">
              <a:buFont typeface="Arial" pitchFamily="34" charset="0"/>
              <a:buChar char="•"/>
            </a:pPr>
            <a:r>
              <a:rPr lang="en-SG" sz="1707" dirty="0">
                <a:latin typeface="Cambria" pitchFamily="18" charset="0"/>
                <a:ea typeface="Cambria" pitchFamily="18" charset="0"/>
              </a:rPr>
              <a:t>The half-duplex mode is like a one-lane road with traffic allowed in both directions when cars are travelling in one direction, cars going the other way must wait. </a:t>
            </a:r>
            <a:endParaRPr lang="en-IN" sz="1707" dirty="0">
              <a:latin typeface="Cambria" pitchFamily="18" charset="0"/>
              <a:ea typeface="Cambria" pitchFamily="18" charset="0"/>
            </a:endParaRPr>
          </a:p>
          <a:p>
            <a:pPr marL="704458" lvl="1" indent="-270946">
              <a:buFont typeface="Arial" pitchFamily="34" charset="0"/>
              <a:buChar char="•"/>
            </a:pPr>
            <a:r>
              <a:rPr lang="en-SG" sz="1707" dirty="0">
                <a:latin typeface="Cambria" pitchFamily="18" charset="0"/>
                <a:ea typeface="Cambria" pitchFamily="18" charset="0"/>
              </a:rPr>
              <a:t>In a half-duplex transmission, the entire capacity of a channel is taken over by whichever of the two devices is transmitting at the time. </a:t>
            </a:r>
          </a:p>
          <a:p>
            <a:pPr marL="704458" lvl="1" indent="-270946">
              <a:buFont typeface="Arial" pitchFamily="34" charset="0"/>
              <a:buChar char="•"/>
            </a:pPr>
            <a:r>
              <a:rPr lang="en-SG" sz="1707" dirty="0">
                <a:latin typeface="Cambria" pitchFamily="18" charset="0"/>
                <a:ea typeface="Cambria" pitchFamily="18" charset="0"/>
              </a:rPr>
              <a:t>The half-duplex mode is used in cases where there is no need for communication in both directions at the same time; the entire capacity of the channel can be utilized for each direction.</a:t>
            </a:r>
            <a:endParaRPr lang="en-IN" sz="1707" dirty="0">
              <a:latin typeface="Cambria" pitchFamily="18" charset="0"/>
              <a:ea typeface="Cambria" pitchFamily="18" charset="0"/>
            </a:endParaRPr>
          </a:p>
          <a:p>
            <a:endParaRPr lang="en-SG" sz="1707" dirty="0">
              <a:latin typeface="Cambria" pitchFamily="18" charset="0"/>
              <a:ea typeface="Cambria" pitchFamily="18" charset="0"/>
            </a:endParaRPr>
          </a:p>
          <a:p>
            <a:endParaRPr lang="en-SG" sz="1707" dirty="0">
              <a:latin typeface="Cambria" pitchFamily="18" charset="0"/>
              <a:ea typeface="Cambria" pitchFamily="18" charset="0"/>
            </a:endParaRPr>
          </a:p>
          <a:p>
            <a:endParaRPr lang="en-SG" sz="1707" dirty="0">
              <a:latin typeface="Cambria" pitchFamily="18" charset="0"/>
              <a:ea typeface="Cambria" pitchFamily="18" charset="0"/>
            </a:endParaRPr>
          </a:p>
          <a:p>
            <a:endParaRPr lang="en-SG" sz="1707" dirty="0">
              <a:latin typeface="Cambria" pitchFamily="18" charset="0"/>
              <a:ea typeface="Cambria" pitchFamily="18" charset="0"/>
            </a:endParaRPr>
          </a:p>
          <a:p>
            <a:endParaRPr lang="en-SG" sz="1707" dirty="0">
              <a:latin typeface="Cambria" pitchFamily="18" charset="0"/>
              <a:ea typeface="Cambria" pitchFamily="18" charset="0"/>
            </a:endParaRPr>
          </a:p>
          <a:p>
            <a:pPr algn="ctr"/>
            <a:endParaRPr lang="en-SG" sz="1707" b="1" i="1" dirty="0">
              <a:latin typeface="Cambria" pitchFamily="18" charset="0"/>
              <a:ea typeface="Cambria" pitchFamily="18" charset="0"/>
            </a:endParaRPr>
          </a:p>
          <a:p>
            <a:pPr algn="ctr"/>
            <a:r>
              <a:rPr lang="en-SG" sz="1707" b="1" i="1" dirty="0">
                <a:latin typeface="Cambria" pitchFamily="18" charset="0"/>
                <a:ea typeface="Cambria" pitchFamily="18" charset="0"/>
              </a:rPr>
              <a:t>Figure: Half-Duplex Communication</a:t>
            </a:r>
            <a:endParaRPr lang="en-IN" sz="1707" b="1" i="1" dirty="0">
              <a:latin typeface="Cambria" pitchFamily="18" charset="0"/>
              <a:ea typeface="Cambria" pitchFamily="18" charset="0"/>
            </a:endParaRPr>
          </a:p>
          <a:p>
            <a:r>
              <a:rPr lang="en-SG" sz="1707" dirty="0">
                <a:latin typeface="Cambria" pitchFamily="18" charset="0"/>
                <a:ea typeface="Cambria" pitchFamily="18" charset="0"/>
              </a:rPr>
              <a:t> </a:t>
            </a:r>
            <a:endParaRPr lang="en-IN" sz="1707" dirty="0">
              <a:latin typeface="Cambria" pitchFamily="18" charset="0"/>
              <a:ea typeface="Cambria" pitchFamily="18" charset="0"/>
            </a:endParaRPr>
          </a:p>
          <a:p>
            <a:r>
              <a:rPr lang="en-SG" sz="1707" dirty="0">
                <a:latin typeface="Cambria" pitchFamily="18" charset="0"/>
                <a:ea typeface="Cambria" pitchFamily="18" charset="0"/>
              </a:rPr>
              <a:t>	Ex: Walkie-talkies and CB (citizens band) radios are both half-duplex systems.</a:t>
            </a:r>
            <a:endParaRPr lang="en-IN" sz="1707" dirty="0">
              <a:latin typeface="Cambria" pitchFamily="18" charset="0"/>
              <a:ea typeface="Cambria" pitchFamily="18" charset="0"/>
            </a:endParaRPr>
          </a:p>
          <a:p>
            <a:pPr algn="just"/>
            <a:endParaRPr lang="en-IN" sz="1707" dirty="0">
              <a:latin typeface="Cambria" pitchFamily="18" charset="0"/>
              <a:ea typeface="Cambria" pitchFamily="18" charset="0"/>
            </a:endParaRPr>
          </a:p>
        </p:txBody>
      </p:sp>
      <p:grpSp>
        <p:nvGrpSpPr>
          <p:cNvPr id="4" name="Group 3"/>
          <p:cNvGrpSpPr/>
          <p:nvPr/>
        </p:nvGrpSpPr>
        <p:grpSpPr>
          <a:xfrm>
            <a:off x="532836" y="443073"/>
            <a:ext cx="10981831" cy="534340"/>
            <a:chOff x="0" y="0"/>
            <a:chExt cx="12192000" cy="1066800"/>
          </a:xfrm>
        </p:grpSpPr>
        <p:sp>
          <p:nvSpPr>
            <p:cNvPr id="5" name="Rectangle 4"/>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Rectangle 5"/>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8" name="Flowchart: Data 7"/>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9" name="Title 5"/>
          <p:cNvSpPr txBox="1">
            <a:spLocks/>
          </p:cNvSpPr>
          <p:nvPr/>
        </p:nvSpPr>
        <p:spPr>
          <a:xfrm>
            <a:off x="677333" y="466796"/>
            <a:ext cx="10692836" cy="534340"/>
          </a:xfrm>
          <a:prstGeom prst="rect">
            <a:avLst/>
          </a:prstGeom>
        </p:spPr>
        <p:txBody>
          <a:bodyPr vert="horz" lIns="86699" tIns="43349" rIns="86699" bIns="43349" rtlCol="0" anchor="ctr">
            <a:normAutofit fontScale="90000" lnSpcReduction="10000"/>
          </a:bodyPr>
          <a:lstStyle/>
          <a:p>
            <a:r>
              <a:rPr lang="en-IN" sz="3200" b="1" dirty="0">
                <a:latin typeface="Cambria" pitchFamily="18" charset="0"/>
                <a:ea typeface="Cambria" pitchFamily="18" charset="0"/>
              </a:rPr>
              <a:t>1. BASICS OF Computer Networks: </a:t>
            </a:r>
            <a:r>
              <a:rPr lang="en-IN" sz="3600" b="1" dirty="0">
                <a:latin typeface="Cambria" pitchFamily="18" charset="0"/>
                <a:ea typeface="Cambria" pitchFamily="18" charset="0"/>
              </a:rPr>
              <a:t> </a:t>
            </a:r>
            <a:endParaRPr lang="en-US" sz="3600" b="1" cap="none" spc="0" dirty="0">
              <a:ln w="0"/>
              <a:solidFill>
                <a:schemeClr val="tx1"/>
              </a:solidFill>
              <a:latin typeface="Metropolis" panose="00000500000000000000" pitchFamily="50" charset="0"/>
              <a:cs typeface="Segoe UI" panose="020B0502040204020203" pitchFamily="34" charset="0"/>
            </a:endParaRPr>
          </a:p>
        </p:txBody>
      </p:sp>
      <p:pic>
        <p:nvPicPr>
          <p:cNvPr id="14" name="Picture 13"/>
          <p:cNvPicPr/>
          <p:nvPr/>
        </p:nvPicPr>
        <p:blipFill>
          <a:blip r:embed="rId2" cstate="print">
            <a:grayscl/>
          </a:blip>
          <a:srcRect t="40044" b="36543"/>
          <a:stretch>
            <a:fillRect/>
          </a:stretch>
        </p:blipFill>
        <p:spPr bwMode="auto">
          <a:xfrm>
            <a:off x="3574514" y="3773076"/>
            <a:ext cx="4761202" cy="1462146"/>
          </a:xfrm>
          <a:prstGeom prst="rect">
            <a:avLst/>
          </a:prstGeom>
          <a:noFill/>
          <a:ln w="9525">
            <a:noFill/>
            <a:miter lim="800000"/>
            <a:headEnd/>
            <a:tailEnd/>
          </a:ln>
          <a:effectLst/>
        </p:spPr>
      </p:pic>
    </p:spTree>
    <p:extLst>
      <p:ext uri="{BB962C8B-B14F-4D97-AF65-F5344CB8AC3E}">
        <p14:creationId xmlns:p14="http://schemas.microsoft.com/office/powerpoint/2010/main" val="579023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arn(inVertic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down)">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animEffect transition="in" filter="circle(in)">
                                      <p:cBhvr>
                                        <p:cTn id="21" dur="2000"/>
                                        <p:tgtEl>
                                          <p:spTgt spid="3">
                                            <p:txEl>
                                              <p:pRg st="12" end="1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nodeType="clickEffect">
                                  <p:stCondLst>
                                    <p:cond delay="0"/>
                                  </p:stCondLst>
                                  <p:childTnLst>
                                    <p:set>
                                      <p:cBhvr>
                                        <p:cTn id="25" dur="1" fill="hold">
                                          <p:stCondLst>
                                            <p:cond delay="0"/>
                                          </p:stCondLst>
                                        </p:cTn>
                                        <p:tgtEl>
                                          <p:spTgt spid="3">
                                            <p:txEl>
                                              <p:pRg st="14" end="14"/>
                                            </p:txEl>
                                          </p:spTgt>
                                        </p:tgtEl>
                                        <p:attrNameLst>
                                          <p:attrName>style.visibility</p:attrName>
                                        </p:attrNameLst>
                                      </p:cBhvr>
                                      <p:to>
                                        <p:strVal val="visible"/>
                                      </p:to>
                                    </p:set>
                                    <p:animEffect transition="in" filter="wheel(1)">
                                      <p:cBhvr>
                                        <p:cTn id="26" dur="2000"/>
                                        <p:tgtEl>
                                          <p:spTgt spid="3">
                                            <p:txEl>
                                              <p:pRg st="14" end="1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additive="base">
                                        <p:cTn id="3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additive="base">
                                        <p:cTn id="4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additive="base">
                                        <p:cTn id="4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77333" y="1062602"/>
            <a:ext cx="10692836" cy="5266162"/>
          </a:xfrm>
          <a:prstGeom prst="rect">
            <a:avLst/>
          </a:prstGeom>
        </p:spPr>
        <p:txBody>
          <a:bodyPr vert="horz" wrap="square" lIns="0" tIns="12042" rIns="0" bIns="0" rtlCol="0">
            <a:spAutoFit/>
          </a:bodyPr>
          <a:lstStyle/>
          <a:p>
            <a:pPr marL="285750" lvl="0" indent="-285750">
              <a:buFont typeface="Wingdings" panose="05000000000000000000" pitchFamily="2" charset="2"/>
              <a:buChar char="Ø"/>
            </a:pPr>
            <a:r>
              <a:rPr lang="en-SG" sz="1707" b="1" dirty="0">
                <a:latin typeface="Cambria" pitchFamily="18" charset="0"/>
                <a:ea typeface="Cambria" pitchFamily="18" charset="0"/>
              </a:rPr>
              <a:t> Full Duplex: </a:t>
            </a:r>
          </a:p>
          <a:p>
            <a:pPr lvl="0"/>
            <a:endParaRPr lang="en-SG" sz="1707" b="1" dirty="0">
              <a:latin typeface="Cambria" pitchFamily="18" charset="0"/>
              <a:ea typeface="Cambria" pitchFamily="18" charset="0"/>
            </a:endParaRPr>
          </a:p>
          <a:p>
            <a:pPr marL="270946" indent="-270946" algn="just">
              <a:buFont typeface="Arial" pitchFamily="34" charset="0"/>
              <a:buChar char="•"/>
            </a:pPr>
            <a:r>
              <a:rPr lang="en-SG" sz="1707" dirty="0">
                <a:latin typeface="Cambria" pitchFamily="18" charset="0"/>
                <a:ea typeface="Cambria" pitchFamily="18" charset="0"/>
              </a:rPr>
              <a:t>In full-duplex mode, both stations can transmit and receive simultaneously</a:t>
            </a:r>
            <a:endParaRPr lang="en-IN" sz="1707" dirty="0">
              <a:latin typeface="Cambria" pitchFamily="18" charset="0"/>
              <a:ea typeface="Cambria" pitchFamily="18" charset="0"/>
            </a:endParaRPr>
          </a:p>
          <a:p>
            <a:pPr marL="270946" indent="-270946" algn="just">
              <a:buFont typeface="Arial" pitchFamily="34" charset="0"/>
              <a:buChar char="•"/>
            </a:pPr>
            <a:r>
              <a:rPr lang="en-SG" sz="1707" dirty="0">
                <a:latin typeface="Cambria" pitchFamily="18" charset="0"/>
                <a:ea typeface="Cambria" pitchFamily="18" charset="0"/>
              </a:rPr>
              <a:t>The full-duplex mode is like a two-way street with traffic flowing in both directions at the same time. </a:t>
            </a:r>
            <a:endParaRPr lang="en-IN" sz="1707" dirty="0">
              <a:latin typeface="Cambria" pitchFamily="18" charset="0"/>
              <a:ea typeface="Cambria" pitchFamily="18" charset="0"/>
            </a:endParaRPr>
          </a:p>
          <a:p>
            <a:pPr marL="270946" indent="-270946" algn="just">
              <a:buFont typeface="Arial" pitchFamily="34" charset="0"/>
              <a:buChar char="•"/>
            </a:pPr>
            <a:r>
              <a:rPr lang="en-SG" sz="1707" dirty="0">
                <a:latin typeface="Cambria" pitchFamily="18" charset="0"/>
                <a:ea typeface="Cambria" pitchFamily="18" charset="0"/>
              </a:rPr>
              <a:t>In full-duplex mode, signals going in one direction share the capacity of the link: with signals going in the other direction.</a:t>
            </a:r>
            <a:endParaRPr lang="en-IN" sz="1707" dirty="0">
              <a:latin typeface="Cambria" pitchFamily="18" charset="0"/>
              <a:ea typeface="Cambria" pitchFamily="18" charset="0"/>
            </a:endParaRPr>
          </a:p>
          <a:p>
            <a:pPr marL="270946" indent="-270946" algn="just">
              <a:buFont typeface="Arial" pitchFamily="34" charset="0"/>
              <a:buChar char="•"/>
            </a:pPr>
            <a:r>
              <a:rPr lang="en-SG" sz="1707" dirty="0">
                <a:latin typeface="Cambria" pitchFamily="18" charset="0"/>
                <a:ea typeface="Cambria" pitchFamily="18" charset="0"/>
              </a:rPr>
              <a:t>This sharing can occur in two ways: Either the link must contain two physically separate transmission paths, one  for sending and the other for receiving; or the capacity of the channel is divided between signals travelling in both directions. </a:t>
            </a:r>
          </a:p>
          <a:p>
            <a:pPr marL="270946" indent="-270946" algn="just">
              <a:buFont typeface="Arial" pitchFamily="34" charset="0"/>
              <a:buChar char="•"/>
            </a:pPr>
            <a:r>
              <a:rPr lang="en-SG" sz="1707" dirty="0">
                <a:latin typeface="Cambria" pitchFamily="18" charset="0"/>
                <a:ea typeface="Cambria" pitchFamily="18" charset="0"/>
              </a:rPr>
              <a:t>The full-duplex mode is used when communication in both directions is required all the time. The capacity of the channel, must be divided between the two directions.</a:t>
            </a:r>
          </a:p>
          <a:p>
            <a:pPr marL="270946" indent="-270946" algn="just">
              <a:buFont typeface="Arial" pitchFamily="34" charset="0"/>
              <a:buChar char="•"/>
            </a:pPr>
            <a:endParaRPr lang="en-SG" sz="1707" dirty="0">
              <a:latin typeface="Cambria" pitchFamily="18" charset="0"/>
              <a:ea typeface="Cambria" pitchFamily="18" charset="0"/>
            </a:endParaRPr>
          </a:p>
          <a:p>
            <a:pPr marL="270946" indent="-270946" algn="just">
              <a:buFont typeface="Arial" pitchFamily="34" charset="0"/>
              <a:buChar char="•"/>
            </a:pPr>
            <a:endParaRPr lang="en-SG" sz="1707" dirty="0">
              <a:latin typeface="Cambria" pitchFamily="18" charset="0"/>
              <a:ea typeface="Cambria" pitchFamily="18" charset="0"/>
            </a:endParaRPr>
          </a:p>
          <a:p>
            <a:pPr algn="just"/>
            <a:endParaRPr lang="en-SG" sz="1707" dirty="0">
              <a:latin typeface="Cambria" pitchFamily="18" charset="0"/>
              <a:ea typeface="Cambria" pitchFamily="18" charset="0"/>
            </a:endParaRPr>
          </a:p>
          <a:p>
            <a:pPr algn="just"/>
            <a:endParaRPr lang="en-SG" sz="1707" dirty="0">
              <a:latin typeface="Cambria" pitchFamily="18" charset="0"/>
              <a:ea typeface="Cambria" pitchFamily="18" charset="0"/>
            </a:endParaRPr>
          </a:p>
          <a:p>
            <a:pPr algn="ctr"/>
            <a:endParaRPr lang="en-SG" sz="1707" dirty="0">
              <a:latin typeface="Cambria" pitchFamily="18" charset="0"/>
              <a:ea typeface="Cambria" pitchFamily="18" charset="0"/>
            </a:endParaRPr>
          </a:p>
          <a:p>
            <a:pPr algn="ctr"/>
            <a:r>
              <a:rPr lang="en-SG" sz="1707" b="1" i="1" dirty="0">
                <a:latin typeface="Cambria" pitchFamily="18" charset="0"/>
                <a:ea typeface="Cambria" pitchFamily="18" charset="0"/>
              </a:rPr>
              <a:t>Figure: Full Duplex Communication</a:t>
            </a:r>
            <a:endParaRPr lang="en-IN" sz="1707" b="1" i="1" dirty="0">
              <a:latin typeface="Cambria" pitchFamily="18" charset="0"/>
              <a:ea typeface="Cambria" pitchFamily="18" charset="0"/>
            </a:endParaRPr>
          </a:p>
          <a:p>
            <a:pPr marL="270946" indent="-270946" algn="just">
              <a:buFont typeface="Arial" pitchFamily="34" charset="0"/>
              <a:buChar char="•"/>
            </a:pPr>
            <a:endParaRPr lang="en-IN" sz="1707" dirty="0">
              <a:latin typeface="Cambria" pitchFamily="18" charset="0"/>
              <a:ea typeface="Cambria" pitchFamily="18" charset="0"/>
            </a:endParaRPr>
          </a:p>
          <a:p>
            <a:pPr algn="just"/>
            <a:r>
              <a:rPr lang="en-SG" sz="1707" dirty="0">
                <a:latin typeface="Cambria" pitchFamily="18" charset="0"/>
                <a:ea typeface="Cambria" pitchFamily="18" charset="0"/>
              </a:rPr>
              <a:t>       Ex: 	telephone network, when two people are communicating by a telephone line, both can talk and listen at 	the same time.</a:t>
            </a:r>
            <a:endParaRPr lang="en-IN" sz="1707" dirty="0">
              <a:latin typeface="Cambria" pitchFamily="18" charset="0"/>
              <a:ea typeface="Cambria" pitchFamily="18" charset="0"/>
            </a:endParaRPr>
          </a:p>
        </p:txBody>
      </p:sp>
      <p:grpSp>
        <p:nvGrpSpPr>
          <p:cNvPr id="4" name="Group 3"/>
          <p:cNvGrpSpPr/>
          <p:nvPr/>
        </p:nvGrpSpPr>
        <p:grpSpPr>
          <a:xfrm>
            <a:off x="532836" y="443073"/>
            <a:ext cx="10981831" cy="534340"/>
            <a:chOff x="0" y="0"/>
            <a:chExt cx="12192000" cy="1066800"/>
          </a:xfrm>
        </p:grpSpPr>
        <p:sp>
          <p:nvSpPr>
            <p:cNvPr id="5" name="Rectangle 4"/>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Rectangle 5"/>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8" name="Flowchart: Data 7"/>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9" name="Title 5"/>
          <p:cNvSpPr txBox="1">
            <a:spLocks/>
          </p:cNvSpPr>
          <p:nvPr/>
        </p:nvSpPr>
        <p:spPr>
          <a:xfrm>
            <a:off x="677333" y="466796"/>
            <a:ext cx="10692836" cy="534340"/>
          </a:xfrm>
          <a:prstGeom prst="rect">
            <a:avLst/>
          </a:prstGeom>
        </p:spPr>
        <p:txBody>
          <a:bodyPr vert="horz" lIns="86699" tIns="43349" rIns="86699" bIns="43349" rtlCol="0" anchor="ctr">
            <a:normAutofit fontScale="90000" lnSpcReduction="10000"/>
          </a:bodyPr>
          <a:lstStyle/>
          <a:p>
            <a:r>
              <a:rPr lang="en-IN" sz="3200" b="1" dirty="0">
                <a:latin typeface="Cambria" pitchFamily="18" charset="0"/>
                <a:ea typeface="Cambria" pitchFamily="18" charset="0"/>
              </a:rPr>
              <a:t>1. BASICS OF Computer Networks: </a:t>
            </a:r>
            <a:r>
              <a:rPr lang="en-IN" sz="3600" b="1" dirty="0">
                <a:latin typeface="Cambria" pitchFamily="18" charset="0"/>
                <a:ea typeface="Cambria" pitchFamily="18" charset="0"/>
              </a:rPr>
              <a:t> </a:t>
            </a:r>
            <a:endParaRPr lang="en-US" sz="3600" b="1" cap="none" spc="0" dirty="0">
              <a:ln w="0"/>
              <a:solidFill>
                <a:schemeClr val="tx1"/>
              </a:solidFill>
              <a:latin typeface="Metropolis" panose="00000500000000000000" pitchFamily="50" charset="0"/>
              <a:cs typeface="Segoe UI" panose="020B0502040204020203" pitchFamily="34" charset="0"/>
            </a:endParaRPr>
          </a:p>
        </p:txBody>
      </p:sp>
      <p:pic>
        <p:nvPicPr>
          <p:cNvPr id="15" name="Picture 14"/>
          <p:cNvPicPr/>
          <p:nvPr/>
        </p:nvPicPr>
        <p:blipFill>
          <a:blip r:embed="rId2" cstate="print">
            <a:grayscl/>
          </a:blip>
          <a:srcRect t="71335" b="3939"/>
          <a:stretch>
            <a:fillRect/>
          </a:stretch>
        </p:blipFill>
        <p:spPr bwMode="auto">
          <a:xfrm>
            <a:off x="3499354" y="3934742"/>
            <a:ext cx="4663894" cy="1300480"/>
          </a:xfrm>
          <a:prstGeom prst="rect">
            <a:avLst/>
          </a:prstGeom>
          <a:noFill/>
          <a:ln w="9525">
            <a:noFill/>
            <a:miter lim="800000"/>
            <a:headEnd/>
            <a:tailEnd/>
          </a:ln>
          <a:effectLst/>
        </p:spPr>
      </p:pic>
    </p:spTree>
    <p:extLst>
      <p:ext uri="{BB962C8B-B14F-4D97-AF65-F5344CB8AC3E}">
        <p14:creationId xmlns:p14="http://schemas.microsoft.com/office/powerpoint/2010/main" val="2269146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down)">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nodeType="click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animEffect transition="in" filter="wheel(1)">
                                      <p:cBhvr>
                                        <p:cTn id="23" dur="2000"/>
                                        <p:tgtEl>
                                          <p:spTgt spid="3">
                                            <p:txEl>
                                              <p:pRg st="12" end="1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xEl>
                                              <p:pRg st="14" end="14"/>
                                            </p:txEl>
                                          </p:spTgt>
                                        </p:tgtEl>
                                        <p:attrNameLst>
                                          <p:attrName>style.visibility</p:attrName>
                                        </p:attrNameLst>
                                      </p:cBhvr>
                                      <p:to>
                                        <p:strVal val="visible"/>
                                      </p:to>
                                    </p:set>
                                    <p:anim calcmode="lin" valueType="num">
                                      <p:cBhvr additive="base">
                                        <p:cTn id="28"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
                                            <p:txEl>
                                              <p:pRg st="2" end="2"/>
                                            </p:txEl>
                                          </p:spTgt>
                                        </p:tgtEl>
                                        <p:attrNameLst>
                                          <p:attrName>style.visibility</p:attrName>
                                        </p:attrNameLst>
                                      </p:cBhvr>
                                      <p:to>
                                        <p:strVal val="visible"/>
                                      </p:to>
                                    </p:set>
                                    <p:anim calcmode="lin" valueType="num">
                                      <p:cBhvr additive="base">
                                        <p:cTn id="3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 calcmode="lin" valueType="num">
                                      <p:cBhvr additive="base">
                                        <p:cTn id="4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3">
                                            <p:txEl>
                                              <p:pRg st="4" end="4"/>
                                            </p:txEl>
                                          </p:spTgt>
                                        </p:tgtEl>
                                        <p:attrNameLst>
                                          <p:attrName>style.visibility</p:attrName>
                                        </p:attrNameLst>
                                      </p:cBhvr>
                                      <p:to>
                                        <p:strVal val="visible"/>
                                      </p:to>
                                    </p:set>
                                    <p:anim calcmode="lin" valueType="num">
                                      <p:cBhvr additive="base">
                                        <p:cTn id="4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 calcmode="lin" valueType="num">
                                      <p:cBhvr additive="base">
                                        <p:cTn id="5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3">
                                            <p:txEl>
                                              <p:pRg st="6" end="6"/>
                                            </p:txEl>
                                          </p:spTgt>
                                        </p:tgtEl>
                                        <p:attrNameLst>
                                          <p:attrName>style.visibility</p:attrName>
                                        </p:attrNameLst>
                                      </p:cBhvr>
                                      <p:to>
                                        <p:strVal val="visible"/>
                                      </p:to>
                                    </p:set>
                                    <p:anim calcmode="lin" valueType="num">
                                      <p:cBhvr additive="base">
                                        <p:cTn id="5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77333" y="1062602"/>
            <a:ext cx="10692836" cy="4870797"/>
          </a:xfrm>
          <a:prstGeom prst="rect">
            <a:avLst/>
          </a:prstGeom>
        </p:spPr>
        <p:txBody>
          <a:bodyPr vert="horz" wrap="square" lIns="0" tIns="12042" rIns="0" bIns="0" rtlCol="0">
            <a:spAutoFit/>
          </a:bodyPr>
          <a:lstStyle/>
          <a:p>
            <a:pPr marR="0" lvl="0" algn="just">
              <a:lnSpc>
                <a:spcPct val="115000"/>
              </a:lnSpc>
              <a:spcBef>
                <a:spcPts val="0"/>
              </a:spcBef>
              <a:spcAft>
                <a:spcPts val="0"/>
              </a:spcAft>
            </a:pPr>
            <a:r>
              <a:rPr lang="en-SG" sz="1600" b="1" dirty="0">
                <a:latin typeface="Times New Roman" panose="02020603050405020304" pitchFamily="18" charset="0"/>
                <a:ea typeface="Calibri" panose="020F0502020204030204" pitchFamily="34" charset="0"/>
                <a:cs typeface="Times New Roman" panose="02020603050405020304" pitchFamily="18" charset="0"/>
              </a:rPr>
              <a:t>Line Configuration: </a:t>
            </a:r>
            <a:r>
              <a:rPr lang="en-SG" sz="1600" dirty="0">
                <a:latin typeface="Times New Roman" panose="02020603050405020304" pitchFamily="18" charset="0"/>
                <a:ea typeface="Calibri" panose="020F0502020204030204" pitchFamily="34" charset="0"/>
                <a:cs typeface="Times New Roman" panose="02020603050405020304" pitchFamily="18" charset="0"/>
              </a:rPr>
              <a:t>A network is two or more devices connected through links. A link is a communications pathway that transfers data from one device to another.  For communication to occur, two devices must be connected in some way to the same link at the same time.</a:t>
            </a:r>
            <a:r>
              <a:rPr lang="en-US" sz="1200" dirty="0">
                <a:latin typeface="Calibri" panose="020F0502020204030204" pitchFamily="34" charset="0"/>
                <a:ea typeface="Calibri" panose="020F0502020204030204" pitchFamily="34" charset="0"/>
                <a:cs typeface="Times New Roman" panose="02020603050405020304" pitchFamily="18" charset="0"/>
              </a:rPr>
              <a:t> </a:t>
            </a:r>
            <a:r>
              <a:rPr lang="en-SG" sz="1600" dirty="0">
                <a:latin typeface="Times New Roman" panose="02020603050405020304" pitchFamily="18" charset="0"/>
                <a:ea typeface="Calibri" panose="020F0502020204030204" pitchFamily="34" charset="0"/>
                <a:cs typeface="Times New Roman" panose="02020603050405020304" pitchFamily="18" charset="0"/>
              </a:rPr>
              <a:t>There are two possible types of connections: </a:t>
            </a:r>
            <a:r>
              <a:rPr lang="en-SG" sz="1600" b="1" dirty="0">
                <a:latin typeface="Times New Roman" panose="02020603050405020304" pitchFamily="18" charset="0"/>
                <a:ea typeface="Calibri" panose="020F0502020204030204" pitchFamily="34" charset="0"/>
                <a:cs typeface="Times New Roman" panose="02020603050405020304" pitchFamily="18" charset="0"/>
              </a:rPr>
              <a:t>Point-To-Point and Broadcast (Multipoint)</a:t>
            </a:r>
            <a:r>
              <a:rPr lang="en-SG" sz="1600" dirty="0">
                <a:latin typeface="Times New Roman" panose="02020603050405020304" pitchFamily="18" charset="0"/>
                <a:ea typeface="Calibri" panose="020F0502020204030204" pitchFamily="34" charset="0"/>
                <a:cs typeface="Times New Roman" panose="02020603050405020304" pitchFamily="18" charset="0"/>
              </a:rPr>
              <a:t>.</a:t>
            </a:r>
          </a:p>
          <a:p>
            <a:pPr marR="0" lvl="0" algn="just">
              <a:lnSpc>
                <a:spcPct val="115000"/>
              </a:lnSpc>
              <a:spcBef>
                <a:spcPts val="0"/>
              </a:spcBef>
              <a:spcAft>
                <a:spcPts val="0"/>
              </a:spcAft>
            </a:pPr>
            <a:endParaRPr lang="en-SG" sz="1600" b="1" dirty="0">
              <a:latin typeface="Cambria" panose="02040503050406030204" pitchFamily="18" charset="0"/>
              <a:ea typeface="Calibri" panose="020F0502020204030204" pitchFamily="34" charset="0"/>
              <a:cs typeface="Times New Roman" panose="02020603050405020304" pitchFamily="18" charset="0"/>
            </a:endParaRPr>
          </a:p>
          <a:p>
            <a:pPr lvl="1" algn="just">
              <a:lnSpc>
                <a:spcPct val="115000"/>
              </a:lnSpc>
            </a:pPr>
            <a:r>
              <a:rPr lang="en-SG" sz="1600" b="1" dirty="0">
                <a:latin typeface="Cambria" panose="02040503050406030204" pitchFamily="18" charset="0"/>
                <a:ea typeface="Calibri" panose="020F0502020204030204" pitchFamily="34" charset="0"/>
                <a:cs typeface="Times New Roman" panose="02020603050405020304" pitchFamily="18" charset="0"/>
              </a:rPr>
              <a:t>Point-to-Point Links: </a:t>
            </a:r>
            <a:r>
              <a:rPr lang="en-SG" sz="1600" dirty="0">
                <a:latin typeface="Times New Roman" panose="02020603050405020304" pitchFamily="18" charset="0"/>
                <a:ea typeface="Calibri" panose="020F0502020204030204" pitchFamily="34" charset="0"/>
                <a:cs typeface="Times New Roman" panose="02020603050405020304" pitchFamily="18" charset="0"/>
              </a:rPr>
              <a:t>A point-to-point connection provides a dedicated link between two devices.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a:lnSpc>
                <a:spcPct val="115000"/>
              </a:lnSpc>
              <a:buFont typeface="Courier New" panose="02070309020205020404" pitchFamily="49" charset="0"/>
              <a:buChar char="o"/>
            </a:pPr>
            <a:r>
              <a:rPr lang="en-SG" sz="1600" dirty="0">
                <a:latin typeface="Times New Roman" panose="02020603050405020304" pitchFamily="18" charset="0"/>
                <a:ea typeface="Calibri" panose="020F0502020204030204" pitchFamily="34" charset="0"/>
                <a:cs typeface="Times New Roman" panose="02020603050405020304" pitchFamily="18" charset="0"/>
              </a:rPr>
              <a:t>The entire capacity of the link is reserved for transmission between those two devices.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a:lnSpc>
                <a:spcPct val="115000"/>
              </a:lnSpc>
              <a:buFont typeface="Courier New" panose="02070309020205020404" pitchFamily="49" charset="0"/>
              <a:buChar char="o"/>
            </a:pPr>
            <a:r>
              <a:rPr lang="en-SG" sz="1600" dirty="0">
                <a:latin typeface="Times New Roman" panose="02020603050405020304" pitchFamily="18" charset="0"/>
                <a:ea typeface="Calibri" panose="020F0502020204030204" pitchFamily="34" charset="0"/>
                <a:cs typeface="Times New Roman" panose="02020603050405020304" pitchFamily="18" charset="0"/>
              </a:rPr>
              <a:t>Most point-to-point connections use an actual length of wire or cable to connect the two ends, but other options, such as microwave or satellite links, are also possible.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a:lnSpc>
                <a:spcPct val="115000"/>
              </a:lnSpc>
              <a:buFont typeface="Courier New" panose="02070309020205020404" pitchFamily="49" charset="0"/>
              <a:buChar char="o"/>
            </a:pPr>
            <a:r>
              <a:rPr lang="en-SG" sz="1600" dirty="0">
                <a:latin typeface="Times New Roman" panose="02020603050405020304" pitchFamily="18" charset="0"/>
                <a:ea typeface="Calibri" panose="020F0502020204030204" pitchFamily="34" charset="0"/>
                <a:cs typeface="Times New Roman" panose="02020603050405020304" pitchFamily="18" charset="0"/>
              </a:rPr>
              <a:t>When you change television channels by infrared remote control, you are establishing a point-to-point connection between the remote control and the television's control system.</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a:lnSpc>
                <a:spcPct val="115000"/>
              </a:lnSpc>
              <a:spcAft>
                <a:spcPts val="1000"/>
              </a:spcAft>
              <a:buFont typeface="Courier New" panose="02070309020205020404" pitchFamily="49" charset="0"/>
              <a:buChar char="o"/>
            </a:pPr>
            <a:r>
              <a:rPr lang="en-SG" sz="1600" dirty="0">
                <a:latin typeface="Times New Roman" panose="02020603050405020304" pitchFamily="18" charset="0"/>
                <a:ea typeface="Calibri" panose="020F0502020204030204" pitchFamily="34" charset="0"/>
                <a:cs typeface="Times New Roman" panose="02020603050405020304" pitchFamily="18" charset="0"/>
              </a:rPr>
              <a:t>Point-to-Point links can be in between a node-to-node, a node and mainframe.</a:t>
            </a:r>
          </a:p>
          <a:p>
            <a:pPr lvl="1" algn="just">
              <a:lnSpc>
                <a:spcPct val="115000"/>
              </a:lnSpc>
            </a:pPr>
            <a:r>
              <a:rPr lang="en-SG" sz="1600" b="1" dirty="0">
                <a:latin typeface="Cambria" panose="02040503050406030204" pitchFamily="18" charset="0"/>
                <a:ea typeface="Calibri" panose="020F0502020204030204" pitchFamily="34" charset="0"/>
                <a:cs typeface="Times New Roman" panose="02020603050405020304" pitchFamily="18" charset="0"/>
              </a:rPr>
              <a:t>Broadcast Links: </a:t>
            </a:r>
            <a:r>
              <a:rPr lang="en-SG" sz="1600" dirty="0">
                <a:latin typeface="Times New Roman" panose="02020603050405020304" pitchFamily="18" charset="0"/>
                <a:ea typeface="Calibri" panose="020F0502020204030204" pitchFamily="34" charset="0"/>
                <a:cs typeface="Times New Roman" panose="02020603050405020304" pitchFamily="18" charset="0"/>
              </a:rPr>
              <a:t>A Broadcast (multipoint, multidrop) connection is one in which more than two specific devices share a single link.</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1257300" lvl="2" indent="-342900" algn="just">
              <a:lnSpc>
                <a:spcPct val="115000"/>
              </a:lnSpc>
              <a:buFont typeface="Courier New" panose="02070309020205020404" pitchFamily="49" charset="0"/>
              <a:buChar char="o"/>
            </a:pPr>
            <a:r>
              <a:rPr lang="en-SG" sz="1600" dirty="0">
                <a:latin typeface="Times New Roman" panose="02020603050405020304" pitchFamily="18" charset="0"/>
                <a:ea typeface="Calibri" panose="020F0502020204030204" pitchFamily="34" charset="0"/>
                <a:cs typeface="Times New Roman" panose="02020603050405020304" pitchFamily="18" charset="0"/>
              </a:rPr>
              <a:t>In a multipoint environment, the capacity of the channel is shared, either spatially or temporally. </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1257300" lvl="2" indent="-342900" algn="just">
              <a:lnSpc>
                <a:spcPct val="115000"/>
              </a:lnSpc>
              <a:buFont typeface="Courier New" panose="02070309020205020404" pitchFamily="49" charset="0"/>
              <a:buChar char="o"/>
            </a:pPr>
            <a:r>
              <a:rPr lang="en-SG" sz="1600" dirty="0">
                <a:latin typeface="Times New Roman" panose="02020603050405020304" pitchFamily="18" charset="0"/>
                <a:ea typeface="Calibri" panose="020F0502020204030204" pitchFamily="34" charset="0"/>
                <a:cs typeface="Times New Roman" panose="02020603050405020304" pitchFamily="18" charset="0"/>
              </a:rPr>
              <a:t>If several devices can use the link simultaneously, it is a spatially shared connection. </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1257300" lvl="2" indent="-342900" algn="just">
              <a:lnSpc>
                <a:spcPct val="115000"/>
              </a:lnSpc>
              <a:buFont typeface="Courier New" panose="02070309020205020404" pitchFamily="49" charset="0"/>
              <a:buChar char="o"/>
            </a:pPr>
            <a:r>
              <a:rPr lang="en-SG" sz="1600" dirty="0">
                <a:latin typeface="Times New Roman" panose="02020603050405020304" pitchFamily="18" charset="0"/>
                <a:ea typeface="Calibri" panose="020F0502020204030204" pitchFamily="34" charset="0"/>
                <a:cs typeface="Times New Roman" panose="02020603050405020304" pitchFamily="18" charset="0"/>
              </a:rPr>
              <a:t>If users must take turns, it is a timeshare connection.</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Font typeface="Courier New" panose="02070309020205020404" pitchFamily="49" charset="0"/>
              <a:buChar char="o"/>
            </a:pP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grpSp>
        <p:nvGrpSpPr>
          <p:cNvPr id="4" name="Group 3"/>
          <p:cNvGrpSpPr/>
          <p:nvPr/>
        </p:nvGrpSpPr>
        <p:grpSpPr>
          <a:xfrm>
            <a:off x="532836" y="443073"/>
            <a:ext cx="10981831" cy="534340"/>
            <a:chOff x="0" y="0"/>
            <a:chExt cx="12192000" cy="1066800"/>
          </a:xfrm>
        </p:grpSpPr>
        <p:sp>
          <p:nvSpPr>
            <p:cNvPr id="5" name="Rectangle 4"/>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Rectangle 5"/>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8" name="Flowchart: Data 7"/>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9" name="Title 5"/>
          <p:cNvSpPr txBox="1">
            <a:spLocks/>
          </p:cNvSpPr>
          <p:nvPr/>
        </p:nvSpPr>
        <p:spPr>
          <a:xfrm>
            <a:off x="677333" y="466796"/>
            <a:ext cx="10692836" cy="534340"/>
          </a:xfrm>
          <a:prstGeom prst="rect">
            <a:avLst/>
          </a:prstGeom>
        </p:spPr>
        <p:txBody>
          <a:bodyPr vert="horz" lIns="86699" tIns="43349" rIns="86699" bIns="43349" rtlCol="0" anchor="ctr">
            <a:normAutofit fontScale="90000" lnSpcReduction="10000"/>
          </a:bodyPr>
          <a:lstStyle/>
          <a:p>
            <a:r>
              <a:rPr lang="en-IN" sz="3200" b="1" dirty="0">
                <a:latin typeface="Cambria" pitchFamily="18" charset="0"/>
                <a:ea typeface="Cambria" pitchFamily="18" charset="0"/>
              </a:rPr>
              <a:t>1. BASICS OF Computer Networks: </a:t>
            </a:r>
            <a:r>
              <a:rPr lang="en-IN" sz="3600" b="1" dirty="0">
                <a:latin typeface="Cambria" pitchFamily="18" charset="0"/>
                <a:ea typeface="Cambria" pitchFamily="18" charset="0"/>
              </a:rPr>
              <a:t> </a:t>
            </a:r>
            <a:endParaRPr lang="en-US" sz="3600" b="1" dirty="0">
              <a:ln w="0"/>
              <a:latin typeface="Metropolis" panose="00000500000000000000" pitchFamily="50" charset="0"/>
              <a:cs typeface="Segoe UI" panose="020B0502040204020203" pitchFamily="34" charset="0"/>
            </a:endParaRPr>
          </a:p>
        </p:txBody>
      </p:sp>
    </p:spTree>
    <p:extLst>
      <p:ext uri="{BB962C8B-B14F-4D97-AF65-F5344CB8AC3E}">
        <p14:creationId xmlns:p14="http://schemas.microsoft.com/office/powerpoint/2010/main" val="1862793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1000"/>
                                        <p:tgtEl>
                                          <p:spTgt spid="3">
                                            <p:txEl>
                                              <p:pRg st="2" end="2"/>
                                            </p:txEl>
                                          </p:spTgt>
                                        </p:tgtEl>
                                      </p:cBhvr>
                                    </p:animEffect>
                                    <p:anim calcmode="lin" valueType="num">
                                      <p:cBhvr>
                                        <p:cTn id="1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1000"/>
                                        <p:tgtEl>
                                          <p:spTgt spid="3">
                                            <p:txEl>
                                              <p:pRg st="5" end="5"/>
                                            </p:txEl>
                                          </p:spTgt>
                                        </p:tgtEl>
                                      </p:cBhvr>
                                    </p:animEffect>
                                    <p:anim calcmode="lin" valueType="num">
                                      <p:cBhvr>
                                        <p:cTn id="4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Effect transition="in" filter="fade">
                                      <p:cBhvr>
                                        <p:cTn id="46" dur="1000"/>
                                        <p:tgtEl>
                                          <p:spTgt spid="3">
                                            <p:txEl>
                                              <p:pRg st="6" end="6"/>
                                            </p:txEl>
                                          </p:spTgt>
                                        </p:tgtEl>
                                      </p:cBhvr>
                                    </p:animEffect>
                                    <p:anim calcmode="lin" valueType="num">
                                      <p:cBhvr>
                                        <p:cTn id="4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Effect transition="in" filter="fade">
                                      <p:cBhvr>
                                        <p:cTn id="53" dur="1000"/>
                                        <p:tgtEl>
                                          <p:spTgt spid="3">
                                            <p:txEl>
                                              <p:pRg st="7" end="7"/>
                                            </p:txEl>
                                          </p:spTgt>
                                        </p:tgtEl>
                                      </p:cBhvr>
                                    </p:animEffect>
                                    <p:anim calcmode="lin" valueType="num">
                                      <p:cBhvr>
                                        <p:cTn id="5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3">
                                            <p:txEl>
                                              <p:pRg st="8" end="8"/>
                                            </p:txEl>
                                          </p:spTgt>
                                        </p:tgtEl>
                                        <p:attrNameLst>
                                          <p:attrName>style.visibility</p:attrName>
                                        </p:attrNameLst>
                                      </p:cBhvr>
                                      <p:to>
                                        <p:strVal val="visible"/>
                                      </p:to>
                                    </p:set>
                                    <p:animEffect transition="in" filter="fade">
                                      <p:cBhvr>
                                        <p:cTn id="60" dur="1000"/>
                                        <p:tgtEl>
                                          <p:spTgt spid="3">
                                            <p:txEl>
                                              <p:pRg st="8" end="8"/>
                                            </p:txEl>
                                          </p:spTgt>
                                        </p:tgtEl>
                                      </p:cBhvr>
                                    </p:animEffect>
                                    <p:anim calcmode="lin" valueType="num">
                                      <p:cBhvr>
                                        <p:cTn id="61"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2"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animEffect transition="in" filter="fade">
                                      <p:cBhvr>
                                        <p:cTn id="67" dur="1000"/>
                                        <p:tgtEl>
                                          <p:spTgt spid="3">
                                            <p:txEl>
                                              <p:pRg st="9" end="9"/>
                                            </p:txEl>
                                          </p:spTgt>
                                        </p:tgtEl>
                                      </p:cBhvr>
                                    </p:animEffect>
                                    <p:anim calcmode="lin" valueType="num">
                                      <p:cBhvr>
                                        <p:cTn id="6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nodeType="clickEffect">
                                  <p:stCondLst>
                                    <p:cond delay="0"/>
                                  </p:stCondLst>
                                  <p:childTnLst>
                                    <p:set>
                                      <p:cBhvr>
                                        <p:cTn id="73" dur="1" fill="hold">
                                          <p:stCondLst>
                                            <p:cond delay="0"/>
                                          </p:stCondLst>
                                        </p:cTn>
                                        <p:tgtEl>
                                          <p:spTgt spid="3">
                                            <p:txEl>
                                              <p:pRg st="10" end="10"/>
                                            </p:txEl>
                                          </p:spTgt>
                                        </p:tgtEl>
                                        <p:attrNameLst>
                                          <p:attrName>style.visibility</p:attrName>
                                        </p:attrNameLst>
                                      </p:cBhvr>
                                      <p:to>
                                        <p:strVal val="visible"/>
                                      </p:to>
                                    </p:set>
                                    <p:animEffect transition="in" filter="fade">
                                      <p:cBhvr>
                                        <p:cTn id="74" dur="1000"/>
                                        <p:tgtEl>
                                          <p:spTgt spid="3">
                                            <p:txEl>
                                              <p:pRg st="10" end="10"/>
                                            </p:txEl>
                                          </p:spTgt>
                                        </p:tgtEl>
                                      </p:cBhvr>
                                    </p:animEffect>
                                    <p:anim calcmode="lin" valueType="num">
                                      <p:cBhvr>
                                        <p:cTn id="75"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6"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77333" y="1062602"/>
            <a:ext cx="10692836" cy="5290528"/>
          </a:xfrm>
          <a:prstGeom prst="rect">
            <a:avLst/>
          </a:prstGeom>
        </p:spPr>
        <p:txBody>
          <a:bodyPr vert="horz" wrap="square" lIns="0" tIns="12042" rIns="0" bIns="0" rtlCol="0">
            <a:spAutoFit/>
          </a:bodyPr>
          <a:lstStyle/>
          <a:p>
            <a:pPr marL="285750" indent="-285750" algn="just" fontAlgn="base">
              <a:spcAft>
                <a:spcPts val="600"/>
              </a:spcAft>
              <a:buFont typeface="Wingdings" panose="05000000000000000000" pitchFamily="2" charset="2"/>
              <a:buChar char="§"/>
            </a:pPr>
            <a:r>
              <a:rPr lang="en-US" sz="1700" b="1" dirty="0"/>
              <a:t>Repeater</a:t>
            </a:r>
            <a:r>
              <a:rPr lang="en-US" sz="1700" dirty="0"/>
              <a:t> – A repeater operates at the physical layer. Its job is to regenerate the signal over the same network before the signal becomes too weak or corrupted so as to extend the length to which the signal can be transmitted over the same network. An important point to be noted about repeaters is that they do not amplify the signal. When the signal becomes weak, they copy the signal bit by bit and regenerate it at the original strength. It is a 2 port device. </a:t>
            </a:r>
          </a:p>
          <a:p>
            <a:pPr marL="285750" indent="-285750" algn="just" fontAlgn="base">
              <a:spcAft>
                <a:spcPts val="600"/>
              </a:spcAft>
              <a:buFont typeface="Wingdings" panose="05000000000000000000" pitchFamily="2" charset="2"/>
              <a:buChar char="§"/>
            </a:pPr>
            <a:r>
              <a:rPr lang="en-US" sz="1700" b="1" dirty="0"/>
              <a:t>Hub</a:t>
            </a:r>
            <a:r>
              <a:rPr lang="en-US" sz="1700" dirty="0"/>
              <a:t> –  A hub is basically a multiport repeater. A hub connects multiple wires coming from different branches, for example, the connector in star topology which connects different stations. Hubs cannot filter data, so data packets are sent to all connected devices.  In other words, </a:t>
            </a:r>
            <a:r>
              <a:rPr lang="en-US" sz="1700" dirty="0">
                <a:hlinkClick r:id="rId2">
                  <a:extLst>
                    <a:ext uri="{A12FA001-AC4F-418D-AE19-62706E023703}">
                      <ahyp:hlinkClr xmlns:ahyp="http://schemas.microsoft.com/office/drawing/2018/hyperlinkcolor" val="tx"/>
                    </a:ext>
                  </a:extLst>
                </a:hlinkClick>
              </a:rPr>
              <a:t>collision domain</a:t>
            </a:r>
            <a:r>
              <a:rPr lang="en-US" sz="1700" dirty="0"/>
              <a:t> of all hosts connected through Hub remains one.  Also, they do not have intelligence to find out best path for data packets which leads to inefficiencies and wastage.</a:t>
            </a:r>
          </a:p>
          <a:p>
            <a:pPr marL="285750" indent="-285750" algn="just" fontAlgn="base">
              <a:spcAft>
                <a:spcPts val="600"/>
              </a:spcAft>
              <a:buFont typeface="Wingdings" panose="05000000000000000000" pitchFamily="2" charset="2"/>
              <a:buChar char="§"/>
            </a:pPr>
            <a:r>
              <a:rPr lang="en-US" sz="1700" b="1" dirty="0"/>
              <a:t>Bridge</a:t>
            </a:r>
            <a:r>
              <a:rPr lang="en-US" sz="1700" dirty="0"/>
              <a:t> – A bridge operates at data link layer. A bridge is a repeater, with add on the functionality of filtering content by reading the MAC addresses of source and destination. It is also used for interconnecting two LANs working on the same protocol. It has a single input and single output port, thus making it a 2 port device.</a:t>
            </a:r>
          </a:p>
          <a:p>
            <a:pPr marL="285750" indent="-285750" algn="just" fontAlgn="base">
              <a:spcAft>
                <a:spcPts val="600"/>
              </a:spcAft>
              <a:buFont typeface="Wingdings" panose="05000000000000000000" pitchFamily="2" charset="2"/>
              <a:buChar char="§"/>
            </a:pPr>
            <a:r>
              <a:rPr lang="en-US" sz="1700" b="1" dirty="0"/>
              <a:t>Switch</a:t>
            </a:r>
            <a:r>
              <a:rPr lang="en-US" sz="1700" dirty="0"/>
              <a:t> – A switch is a multiport bridge with a buffer and a design that can boost its efficiency(many ports imply less traffic) and performance. A switch is a data link layer device. The switch can perform error checking before forwarding data, which makes it very efficient as it does not forward packets that have errors and forward good packets selectively to the correct port only.  In other words, the switch divides the collision domain of hosts, but the broadcast domain remains the same. </a:t>
            </a:r>
          </a:p>
          <a:p>
            <a:pPr marL="342900" indent="-342900" algn="just" fontAlgn="base">
              <a:buFont typeface="Wingdings" panose="05000000000000000000" pitchFamily="2" charset="2"/>
              <a:buChar char="§"/>
            </a:pPr>
            <a:endParaRPr lang="en-US" sz="1700" dirty="0"/>
          </a:p>
        </p:txBody>
      </p:sp>
      <p:grpSp>
        <p:nvGrpSpPr>
          <p:cNvPr id="4" name="Group 3"/>
          <p:cNvGrpSpPr/>
          <p:nvPr/>
        </p:nvGrpSpPr>
        <p:grpSpPr>
          <a:xfrm>
            <a:off x="532836" y="443073"/>
            <a:ext cx="10981831" cy="534340"/>
            <a:chOff x="0" y="0"/>
            <a:chExt cx="12192000" cy="1066800"/>
          </a:xfrm>
        </p:grpSpPr>
        <p:sp>
          <p:nvSpPr>
            <p:cNvPr id="5" name="Rectangle 4"/>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Rectangle 5"/>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8" name="Flowchart: Data 7"/>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9" name="Title 5"/>
          <p:cNvSpPr txBox="1">
            <a:spLocks/>
          </p:cNvSpPr>
          <p:nvPr/>
        </p:nvSpPr>
        <p:spPr>
          <a:xfrm>
            <a:off x="677333" y="466796"/>
            <a:ext cx="10692836" cy="534340"/>
          </a:xfrm>
          <a:prstGeom prst="rect">
            <a:avLst/>
          </a:prstGeom>
        </p:spPr>
        <p:txBody>
          <a:bodyPr vert="horz" lIns="86699" tIns="43349" rIns="86699" bIns="43349" rtlCol="0" anchor="ctr">
            <a:normAutofit fontScale="97500" lnSpcReduction="10000"/>
          </a:bodyPr>
          <a:lstStyle/>
          <a:p>
            <a:r>
              <a:rPr lang="en-IN" sz="3200" b="1" dirty="0">
                <a:latin typeface="Cambria" pitchFamily="18" charset="0"/>
                <a:ea typeface="Cambria" pitchFamily="18" charset="0"/>
              </a:rPr>
              <a:t>1. BASICS OF Computer Networks: </a:t>
            </a:r>
            <a:r>
              <a:rPr lang="en-US" sz="3200" b="1" cap="none" spc="0" dirty="0">
                <a:ln w="0"/>
                <a:solidFill>
                  <a:schemeClr val="tx1"/>
                </a:solidFill>
                <a:latin typeface="Metropolis" panose="00000500000000000000" pitchFamily="50" charset="0"/>
                <a:cs typeface="Segoe UI" panose="020B0502040204020203" pitchFamily="34" charset="0"/>
              </a:rPr>
              <a:t>Network Devices</a:t>
            </a:r>
            <a:endParaRPr lang="en-IN" sz="3600" b="1" dirty="0">
              <a:latin typeface="Cambria" pitchFamily="18" charset="0"/>
              <a:ea typeface="Cambria" pitchFamily="18" charset="0"/>
            </a:endParaRPr>
          </a:p>
        </p:txBody>
      </p:sp>
    </p:spTree>
    <p:extLst>
      <p:ext uri="{BB962C8B-B14F-4D97-AF65-F5344CB8AC3E}">
        <p14:creationId xmlns:p14="http://schemas.microsoft.com/office/powerpoint/2010/main" val="2505372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1000"/>
                                        <p:tgtEl>
                                          <p:spTgt spid="3">
                                            <p:txEl>
                                              <p:pRg st="3" end="3"/>
                                            </p:txEl>
                                          </p:spTgt>
                                        </p:tgtEl>
                                      </p:cBhvr>
                                    </p:animEffect>
                                    <p:anim calcmode="lin" valueType="num">
                                      <p:cBhvr>
                                        <p:cTn id="3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77333" y="1062602"/>
            <a:ext cx="10692836" cy="4705752"/>
          </a:xfrm>
          <a:prstGeom prst="rect">
            <a:avLst/>
          </a:prstGeom>
        </p:spPr>
        <p:txBody>
          <a:bodyPr vert="horz" wrap="square" lIns="0" tIns="12042" rIns="0" bIns="0" rtlCol="0">
            <a:spAutoFit/>
          </a:bodyPr>
          <a:lstStyle/>
          <a:p>
            <a:pPr marL="342900" indent="-342900" algn="just" fontAlgn="base">
              <a:spcBef>
                <a:spcPts val="600"/>
              </a:spcBef>
              <a:spcAft>
                <a:spcPts val="600"/>
              </a:spcAft>
              <a:buFont typeface="Arial" panose="020B0604020202020204" pitchFamily="34" charset="0"/>
              <a:buChar char="•"/>
            </a:pPr>
            <a:r>
              <a:rPr lang="en-US" sz="2000" b="1" dirty="0"/>
              <a:t>Router</a:t>
            </a:r>
            <a:r>
              <a:rPr lang="en-US" sz="2000" dirty="0"/>
              <a:t> – A router is a device like a switch that routes data packets based on their IP addresses. A Router is mainly a Network Layer device. Routers normally connect LANs and WANs together and have a dynamically updating routing table based on which they make decisions on routing the data packets. The router divides the broadcast domains of hosts connected through it.</a:t>
            </a:r>
            <a:r>
              <a:rPr lang="en-US" sz="2000" b="1" dirty="0">
                <a:latin typeface="Roboto"/>
              </a:rPr>
              <a:t> </a:t>
            </a:r>
          </a:p>
          <a:p>
            <a:pPr marL="342900" indent="-342900" algn="just" fontAlgn="base">
              <a:spcBef>
                <a:spcPts val="600"/>
              </a:spcBef>
              <a:spcAft>
                <a:spcPts val="600"/>
              </a:spcAft>
              <a:buFont typeface="Arial" panose="020B0604020202020204" pitchFamily="34" charset="0"/>
              <a:buChar char="•"/>
            </a:pPr>
            <a:r>
              <a:rPr lang="en-US" sz="2000" b="1" dirty="0"/>
              <a:t>Gateway </a:t>
            </a:r>
            <a:r>
              <a:rPr lang="en-US" sz="2000" dirty="0"/>
              <a:t>– A gateway, as the name suggests, is a passage to connect two networks together that may work upon different networking models. They work as messenger agents that take data from one system, interpret it, and transfer it to another. Gateways are also called protocol converters and can operate at any network layer. Gateways are generally more complex than switches or routers.</a:t>
            </a:r>
          </a:p>
          <a:p>
            <a:pPr marL="342900" indent="-342900" algn="just" fontAlgn="base">
              <a:spcBef>
                <a:spcPts val="600"/>
              </a:spcBef>
              <a:spcAft>
                <a:spcPts val="600"/>
              </a:spcAft>
              <a:buFont typeface="Arial" panose="020B0604020202020204" pitchFamily="34" charset="0"/>
              <a:buChar char="•"/>
            </a:pPr>
            <a:r>
              <a:rPr lang="en-US" sz="2000" b="1" dirty="0" err="1"/>
              <a:t>Brouter</a:t>
            </a:r>
            <a:r>
              <a:rPr lang="en-US" sz="2000" b="1" dirty="0"/>
              <a:t> </a:t>
            </a:r>
            <a:r>
              <a:rPr lang="en-US" sz="2000" dirty="0"/>
              <a:t>– It is also known as the bridging router, a device that combines features of both bridge and router. It can work either at the data link layer or the network layer. Working as a router, it is capable of routing packets across networks and, working as bridge e, it can filter local area network traffic. </a:t>
            </a:r>
          </a:p>
          <a:p>
            <a:pPr marL="342900" indent="-342900" algn="just" fontAlgn="base">
              <a:buFont typeface="Arial" panose="020B0604020202020204" pitchFamily="34" charset="0"/>
              <a:buChar char="•"/>
            </a:pPr>
            <a:endParaRPr lang="en-US" sz="2000" dirty="0"/>
          </a:p>
        </p:txBody>
      </p:sp>
      <p:grpSp>
        <p:nvGrpSpPr>
          <p:cNvPr id="4" name="Group 3"/>
          <p:cNvGrpSpPr/>
          <p:nvPr/>
        </p:nvGrpSpPr>
        <p:grpSpPr>
          <a:xfrm>
            <a:off x="532836" y="443073"/>
            <a:ext cx="10981831" cy="534340"/>
            <a:chOff x="0" y="0"/>
            <a:chExt cx="12192000" cy="1066800"/>
          </a:xfrm>
        </p:grpSpPr>
        <p:sp>
          <p:nvSpPr>
            <p:cNvPr id="5" name="Rectangle 4"/>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Rectangle 5"/>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8" name="Flowchart: Data 7"/>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9" name="Title 5"/>
          <p:cNvSpPr txBox="1">
            <a:spLocks/>
          </p:cNvSpPr>
          <p:nvPr/>
        </p:nvSpPr>
        <p:spPr>
          <a:xfrm>
            <a:off x="677333" y="466796"/>
            <a:ext cx="10692836" cy="534340"/>
          </a:xfrm>
          <a:prstGeom prst="rect">
            <a:avLst/>
          </a:prstGeom>
        </p:spPr>
        <p:txBody>
          <a:bodyPr vert="horz" lIns="86699" tIns="43349" rIns="86699" bIns="43349" rtlCol="0" anchor="ctr">
            <a:normAutofit fontScale="90000" lnSpcReduction="10000"/>
          </a:bodyPr>
          <a:lstStyle/>
          <a:p>
            <a:r>
              <a:rPr lang="en-IN" sz="3200" b="1" dirty="0">
                <a:latin typeface="Cambria" pitchFamily="18" charset="0"/>
                <a:ea typeface="Cambria" pitchFamily="18" charset="0"/>
              </a:rPr>
              <a:t>1. BASICS OF Computer Networks: </a:t>
            </a:r>
            <a:r>
              <a:rPr lang="en-US" sz="3200" b="1" cap="none" spc="0" dirty="0">
                <a:ln w="0"/>
                <a:solidFill>
                  <a:schemeClr val="tx1"/>
                </a:solidFill>
                <a:latin typeface="Metropolis" panose="00000500000000000000" pitchFamily="50" charset="0"/>
                <a:cs typeface="Segoe UI" panose="020B0502040204020203" pitchFamily="34" charset="0"/>
              </a:rPr>
              <a:t>1.1 HARDWARE &amp; SOFTWARE</a:t>
            </a:r>
            <a:r>
              <a:rPr lang="en-IN" sz="3200" b="1" dirty="0">
                <a:latin typeface="Cambria" pitchFamily="18" charset="0"/>
                <a:ea typeface="Cambria" pitchFamily="18" charset="0"/>
              </a:rPr>
              <a:t> </a:t>
            </a:r>
            <a:r>
              <a:rPr lang="en-IN" sz="3600" b="1" dirty="0">
                <a:latin typeface="Cambria" pitchFamily="18" charset="0"/>
                <a:ea typeface="Cambria" pitchFamily="18" charset="0"/>
              </a:rPr>
              <a:t> </a:t>
            </a:r>
          </a:p>
        </p:txBody>
      </p:sp>
    </p:spTree>
    <p:extLst>
      <p:ext uri="{BB962C8B-B14F-4D97-AF65-F5344CB8AC3E}">
        <p14:creationId xmlns:p14="http://schemas.microsoft.com/office/powerpoint/2010/main" val="2296514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77333" y="1062602"/>
            <a:ext cx="10692836" cy="4567253"/>
          </a:xfrm>
          <a:prstGeom prst="rect">
            <a:avLst/>
          </a:prstGeom>
        </p:spPr>
        <p:txBody>
          <a:bodyPr vert="horz" wrap="square" lIns="0" tIns="12042" rIns="0" bIns="0" rtlCol="0">
            <a:spAutoFit/>
          </a:bodyPr>
          <a:lstStyle/>
          <a:p>
            <a:pPr algn="just" fontAlgn="base">
              <a:spcBef>
                <a:spcPts val="600"/>
              </a:spcBef>
              <a:spcAft>
                <a:spcPts val="600"/>
              </a:spcAft>
            </a:pPr>
            <a:r>
              <a:rPr lang="en-US" sz="1600" b="1" dirty="0"/>
              <a:t>Network Hardware: The importance of network hardware in establishing and sustaining various types of networks is introduced. It includes a vast array of devices and technologies that facilitate communication and data transfer within and between networks. This presentation will provide a comprehensive comprehension of network hardware in relation to various network types.</a:t>
            </a:r>
          </a:p>
          <a:p>
            <a:pPr marL="285750" indent="-285750" algn="just" fontAlgn="base">
              <a:spcBef>
                <a:spcPts val="600"/>
              </a:spcBef>
              <a:spcAft>
                <a:spcPts val="600"/>
              </a:spcAft>
              <a:buFont typeface="Arial" panose="020B0604020202020204" pitchFamily="34" charset="0"/>
              <a:buChar char="•"/>
            </a:pPr>
            <a:r>
              <a:rPr lang="en-US" sz="1600" b="1" dirty="0"/>
              <a:t>Personal Local Area Networks (PANs): Personal Area Networks (PANs) are networks that connect devices within an individual's personal space, typically encompassing a small area such as a room or office. PANs enable communication between personal devices such as smartphones, tablets, laptops, wearables, and other Internet of Things (IoT) devices. </a:t>
            </a:r>
          </a:p>
          <a:p>
            <a:pPr marL="285750" indent="-285750" algn="just" fontAlgn="base">
              <a:spcBef>
                <a:spcPts val="600"/>
              </a:spcBef>
              <a:spcAft>
                <a:spcPts val="600"/>
              </a:spcAft>
              <a:buFont typeface="Arial" panose="020B0604020202020204" pitchFamily="34" charset="0"/>
              <a:buChar char="•"/>
            </a:pPr>
            <a:r>
              <a:rPr lang="en-US" sz="1600" b="1" dirty="0"/>
              <a:t>Typical PAN Devices PANs consist of a variety of wireless-capable devices. Smartphones, tablets, laptops, wearable devices (such as smartwatches and fitness monitors), and smart home devices (such as voice assistants and smart thermostats) are included in this category. These devices can establish PANs using Bluetooth and Zigbee technologies.</a:t>
            </a:r>
          </a:p>
          <a:p>
            <a:pPr marL="342900" indent="-342900" algn="just" fontAlgn="base">
              <a:spcBef>
                <a:spcPts val="600"/>
              </a:spcBef>
              <a:spcAft>
                <a:spcPts val="600"/>
              </a:spcAft>
              <a:buFont typeface="Arial" panose="020B0604020202020204" pitchFamily="34" charset="0"/>
              <a:buChar char="•"/>
            </a:pPr>
            <a:r>
              <a:rPr lang="en-US" sz="1600" b="1" dirty="0"/>
              <a:t>Bluetooth is the most prevalent wireless technology for PANs. It enables short-range communication between devices (up to 100 meters), permitting data transfer and connectivity. Zigbee is another wireless technology that enables low-power, low-data-rate communication for PANs and is commonly used in Internet of Things devices.</a:t>
            </a:r>
          </a:p>
          <a:p>
            <a:pPr marL="342900" indent="-342900" algn="just" fontAlgn="base">
              <a:spcBef>
                <a:spcPts val="600"/>
              </a:spcBef>
              <a:spcAft>
                <a:spcPts val="600"/>
              </a:spcAft>
              <a:buFont typeface="Arial" panose="020B0604020202020204" pitchFamily="34" charset="0"/>
              <a:buChar char="•"/>
            </a:pPr>
            <a:r>
              <a:rPr lang="en-US" sz="1600" b="1" dirty="0"/>
              <a:t>PANs have applicability in a variety of domains. PANs are essential to home automation, where devices such as smart lighting, thermostats, and security systems are connected via a home network. PANs also contribute to personal entertainment systems by facilitating the wireless transmission of audio and video between devices.</a:t>
            </a:r>
            <a:endParaRPr lang="en-US" sz="1600" dirty="0"/>
          </a:p>
        </p:txBody>
      </p:sp>
      <p:grpSp>
        <p:nvGrpSpPr>
          <p:cNvPr id="4" name="Group 3"/>
          <p:cNvGrpSpPr/>
          <p:nvPr/>
        </p:nvGrpSpPr>
        <p:grpSpPr>
          <a:xfrm>
            <a:off x="532836" y="443073"/>
            <a:ext cx="10981831" cy="534340"/>
            <a:chOff x="0" y="0"/>
            <a:chExt cx="12192000" cy="1066800"/>
          </a:xfrm>
        </p:grpSpPr>
        <p:sp>
          <p:nvSpPr>
            <p:cNvPr id="5" name="Rectangle 4"/>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Rectangle 5"/>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8" name="Flowchart: Data 7"/>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9" name="Title 5"/>
          <p:cNvSpPr txBox="1">
            <a:spLocks/>
          </p:cNvSpPr>
          <p:nvPr/>
        </p:nvSpPr>
        <p:spPr>
          <a:xfrm>
            <a:off x="677333" y="466796"/>
            <a:ext cx="10692836" cy="534340"/>
          </a:xfrm>
          <a:prstGeom prst="rect">
            <a:avLst/>
          </a:prstGeom>
        </p:spPr>
        <p:txBody>
          <a:bodyPr vert="horz" lIns="86699" tIns="43349" rIns="86699" bIns="43349" rtlCol="0" anchor="ctr">
            <a:normAutofit fontScale="90000" lnSpcReduction="10000"/>
          </a:bodyPr>
          <a:lstStyle/>
          <a:p>
            <a:r>
              <a:rPr lang="en-IN" sz="3200" b="1" dirty="0">
                <a:latin typeface="Cambria" pitchFamily="18" charset="0"/>
                <a:ea typeface="Cambria" pitchFamily="18" charset="0"/>
              </a:rPr>
              <a:t>1. BASICS OF Computer Networks: </a:t>
            </a:r>
            <a:r>
              <a:rPr lang="en-US" sz="3200" b="1" cap="none" spc="0" dirty="0">
                <a:ln w="0"/>
                <a:solidFill>
                  <a:schemeClr val="tx1"/>
                </a:solidFill>
                <a:latin typeface="Metropolis" panose="00000500000000000000" pitchFamily="50" charset="0"/>
                <a:cs typeface="Segoe UI" panose="020B0502040204020203" pitchFamily="34" charset="0"/>
              </a:rPr>
              <a:t>1.1 HARDWARE &amp; SOFTWARE</a:t>
            </a:r>
            <a:r>
              <a:rPr lang="en-IN" sz="3200" b="1" dirty="0">
                <a:latin typeface="Cambria" pitchFamily="18" charset="0"/>
                <a:ea typeface="Cambria" pitchFamily="18" charset="0"/>
              </a:rPr>
              <a:t> </a:t>
            </a:r>
            <a:r>
              <a:rPr lang="en-IN" sz="3600" b="1" dirty="0">
                <a:latin typeface="Cambria" pitchFamily="18" charset="0"/>
                <a:ea typeface="Cambria" pitchFamily="18" charset="0"/>
              </a:rPr>
              <a:t> </a:t>
            </a:r>
          </a:p>
        </p:txBody>
      </p:sp>
    </p:spTree>
    <p:extLst>
      <p:ext uri="{BB962C8B-B14F-4D97-AF65-F5344CB8AC3E}">
        <p14:creationId xmlns:p14="http://schemas.microsoft.com/office/powerpoint/2010/main" val="1763458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1000"/>
                                        <p:tgtEl>
                                          <p:spTgt spid="3">
                                            <p:txEl>
                                              <p:pRg st="3" end="3"/>
                                            </p:txEl>
                                          </p:spTgt>
                                        </p:tgtEl>
                                      </p:cBhvr>
                                    </p:animEffect>
                                    <p:anim calcmode="lin" valueType="num">
                                      <p:cBhvr>
                                        <p:cTn id="3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1000"/>
                                        <p:tgtEl>
                                          <p:spTgt spid="3">
                                            <p:txEl>
                                              <p:pRg st="4" end="4"/>
                                            </p:txEl>
                                          </p:spTgt>
                                        </p:tgtEl>
                                      </p:cBhvr>
                                    </p:animEffect>
                                    <p:anim calcmode="lin" valueType="num">
                                      <p:cBhvr>
                                        <p:cTn id="4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316089" y="177800"/>
            <a:ext cx="11559822" cy="1011484"/>
            <a:chOff x="0" y="0"/>
            <a:chExt cx="12192000" cy="1066800"/>
          </a:xfrm>
        </p:grpSpPr>
        <p:sp>
          <p:nvSpPr>
            <p:cNvPr id="5" name="Rectangle 4"/>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4" name="Rectangle 3"/>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12" name="Flowchart: Data 11"/>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13" name="Flowchart: Data 12"/>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6" name="Title 5"/>
          <p:cNvSpPr>
            <a:spLocks noGrp="1"/>
          </p:cNvSpPr>
          <p:nvPr>
            <p:ph type="title"/>
          </p:nvPr>
        </p:nvSpPr>
        <p:spPr>
          <a:xfrm>
            <a:off x="460587" y="466796"/>
            <a:ext cx="3612444" cy="534340"/>
          </a:xfrm>
        </p:spPr>
        <p:txBody>
          <a:bodyPr>
            <a:normAutofit fontScale="90000"/>
          </a:bodyPr>
          <a:lstStyle/>
          <a:p>
            <a:pPr algn="l">
              <a:lnSpc>
                <a:spcPct val="150000"/>
              </a:lnSpc>
            </a:pPr>
            <a:r>
              <a:rPr lang="en-IN" sz="3413" dirty="0">
                <a:latin typeface="Cambria" pitchFamily="18" charset="0"/>
                <a:ea typeface="Cambria" pitchFamily="18" charset="0"/>
              </a:rPr>
              <a:t>Home</a:t>
            </a:r>
          </a:p>
        </p:txBody>
      </p:sp>
      <p:sp>
        <p:nvSpPr>
          <p:cNvPr id="7" name="TextBox 6"/>
          <p:cNvSpPr txBox="1"/>
          <p:nvPr/>
        </p:nvSpPr>
        <p:spPr>
          <a:xfrm>
            <a:off x="316089" y="1478280"/>
            <a:ext cx="11559822" cy="4325992"/>
          </a:xfrm>
          <a:prstGeom prst="rect">
            <a:avLst/>
          </a:prstGeom>
          <a:noFill/>
        </p:spPr>
        <p:txBody>
          <a:bodyPr wrap="square" rtlCol="0">
            <a:spAutoFit/>
          </a:bodyPr>
          <a:lstStyle/>
          <a:p>
            <a:pPr algn="ctr">
              <a:lnSpc>
                <a:spcPct val="150000"/>
              </a:lnSpc>
            </a:pPr>
            <a:r>
              <a:rPr lang="en-IN" sz="2667" b="1" i="1" dirty="0">
                <a:latin typeface="Cambria" pitchFamily="18" charset="0"/>
                <a:ea typeface="Cambria" pitchFamily="18" charset="0"/>
              </a:rPr>
              <a:t>“In the beginning, there were no networks. Life was bad.” —MIKE MEYERS </a:t>
            </a:r>
          </a:p>
          <a:p>
            <a:pPr>
              <a:lnSpc>
                <a:spcPct val="150000"/>
              </a:lnSpc>
            </a:pPr>
            <a:endParaRPr lang="en-IN" sz="2667" dirty="0">
              <a:latin typeface="Cambria" pitchFamily="18" charset="0"/>
              <a:ea typeface="Cambria" pitchFamily="18" charset="0"/>
            </a:endParaRPr>
          </a:p>
          <a:p>
            <a:pPr algn="ctr">
              <a:lnSpc>
                <a:spcPct val="150000"/>
              </a:lnSpc>
            </a:pPr>
            <a:endParaRPr lang="en-IN" sz="2667" dirty="0">
              <a:latin typeface="Cambria" pitchFamily="18" charset="0"/>
              <a:ea typeface="Cambria" pitchFamily="18" charset="0"/>
            </a:endParaRPr>
          </a:p>
          <a:p>
            <a:pPr algn="ctr">
              <a:lnSpc>
                <a:spcPct val="150000"/>
              </a:lnSpc>
            </a:pPr>
            <a:r>
              <a:rPr lang="en-IN" sz="2667" dirty="0">
                <a:latin typeface="Cambria" pitchFamily="18" charset="0"/>
                <a:ea typeface="Cambria" pitchFamily="18" charset="0"/>
              </a:rPr>
              <a:t>Welcome to </a:t>
            </a:r>
            <a:r>
              <a:rPr lang="en-IN" sz="2667" b="1" dirty="0">
                <a:latin typeface="Cambria" pitchFamily="18" charset="0"/>
                <a:ea typeface="Cambria" pitchFamily="18" charset="0"/>
              </a:rPr>
              <a:t>COMPUTER NETWORKS </a:t>
            </a:r>
          </a:p>
          <a:p>
            <a:pPr algn="ctr">
              <a:lnSpc>
                <a:spcPct val="150000"/>
              </a:lnSpc>
            </a:pPr>
            <a:endParaRPr lang="en-IN" sz="2667" dirty="0">
              <a:latin typeface="Cambria" pitchFamily="18" charset="0"/>
              <a:ea typeface="Cambria" pitchFamily="18" charset="0"/>
            </a:endParaRPr>
          </a:p>
          <a:p>
            <a:pPr>
              <a:lnSpc>
                <a:spcPct val="150000"/>
              </a:lnSpc>
            </a:pPr>
            <a:r>
              <a:rPr lang="en-IN" sz="2667" dirty="0">
                <a:latin typeface="Cambria" pitchFamily="18" charset="0"/>
                <a:ea typeface="Cambria" pitchFamily="18" charset="0"/>
              </a:rPr>
              <a:t>The primary objective of this course is </a:t>
            </a:r>
            <a:r>
              <a:rPr lang="en-US" sz="2667" dirty="0">
                <a:latin typeface="Cambria" pitchFamily="18" charset="0"/>
                <a:ea typeface="Cambria" pitchFamily="18" charset="0"/>
              </a:rPr>
              <a:t>to impart a basic understanding of the working of computer networks, with the Internet as a case in point.</a:t>
            </a:r>
            <a:endParaRPr lang="en-IN" sz="2667" dirty="0">
              <a:latin typeface="Cambria" pitchFamily="18" charset="0"/>
              <a:ea typeface="Cambri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80">
                                          <p:stCondLst>
                                            <p:cond delay="0"/>
                                          </p:stCondLst>
                                        </p:cTn>
                                        <p:tgtEl>
                                          <p:spTgt spid="7">
                                            <p:txEl>
                                              <p:pRg st="0" end="0"/>
                                            </p:txEl>
                                          </p:spTgt>
                                        </p:tgtEl>
                                      </p:cBhvr>
                                    </p:animEffect>
                                    <p:anim calcmode="lin" valueType="num">
                                      <p:cBhvr>
                                        <p:cTn id="8" dur="1822" tmFilter="0,0; 0.14,0.36; 0.43,0.73; 0.71,0.91; 1.0,1.0">
                                          <p:stCondLst>
                                            <p:cond delay="0"/>
                                          </p:stCondLst>
                                        </p:cTn>
                                        <p:tgtEl>
                                          <p:spTgt spid="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xEl>
                                              <p:pRg st="0" end="0"/>
                                            </p:txEl>
                                          </p:spTgt>
                                        </p:tgtEl>
                                      </p:cBhvr>
                                      <p:to x="100000" y="60000"/>
                                    </p:animScale>
                                    <p:animScale>
                                      <p:cBhvr>
                                        <p:cTn id="14" dur="166" decel="50000">
                                          <p:stCondLst>
                                            <p:cond delay="676"/>
                                          </p:stCondLst>
                                        </p:cTn>
                                        <p:tgtEl>
                                          <p:spTgt spid="7">
                                            <p:txEl>
                                              <p:pRg st="0" end="0"/>
                                            </p:txEl>
                                          </p:spTgt>
                                        </p:tgtEl>
                                      </p:cBhvr>
                                      <p:to x="100000" y="100000"/>
                                    </p:animScale>
                                    <p:animScale>
                                      <p:cBhvr>
                                        <p:cTn id="15" dur="26">
                                          <p:stCondLst>
                                            <p:cond delay="1312"/>
                                          </p:stCondLst>
                                        </p:cTn>
                                        <p:tgtEl>
                                          <p:spTgt spid="7">
                                            <p:txEl>
                                              <p:pRg st="0" end="0"/>
                                            </p:txEl>
                                          </p:spTgt>
                                        </p:tgtEl>
                                      </p:cBhvr>
                                      <p:to x="100000" y="80000"/>
                                    </p:animScale>
                                    <p:animScale>
                                      <p:cBhvr>
                                        <p:cTn id="16" dur="166" decel="50000">
                                          <p:stCondLst>
                                            <p:cond delay="1338"/>
                                          </p:stCondLst>
                                        </p:cTn>
                                        <p:tgtEl>
                                          <p:spTgt spid="7">
                                            <p:txEl>
                                              <p:pRg st="0" end="0"/>
                                            </p:txEl>
                                          </p:spTgt>
                                        </p:tgtEl>
                                      </p:cBhvr>
                                      <p:to x="100000" y="100000"/>
                                    </p:animScale>
                                    <p:animScale>
                                      <p:cBhvr>
                                        <p:cTn id="17" dur="26">
                                          <p:stCondLst>
                                            <p:cond delay="1642"/>
                                          </p:stCondLst>
                                        </p:cTn>
                                        <p:tgtEl>
                                          <p:spTgt spid="7">
                                            <p:txEl>
                                              <p:pRg st="0" end="0"/>
                                            </p:txEl>
                                          </p:spTgt>
                                        </p:tgtEl>
                                      </p:cBhvr>
                                      <p:to x="100000" y="90000"/>
                                    </p:animScale>
                                    <p:animScale>
                                      <p:cBhvr>
                                        <p:cTn id="18" dur="166" decel="50000">
                                          <p:stCondLst>
                                            <p:cond delay="1668"/>
                                          </p:stCondLst>
                                        </p:cTn>
                                        <p:tgtEl>
                                          <p:spTgt spid="7">
                                            <p:txEl>
                                              <p:pRg st="0" end="0"/>
                                            </p:txEl>
                                          </p:spTgt>
                                        </p:tgtEl>
                                      </p:cBhvr>
                                      <p:to x="100000" y="100000"/>
                                    </p:animScale>
                                    <p:animScale>
                                      <p:cBhvr>
                                        <p:cTn id="19" dur="26">
                                          <p:stCondLst>
                                            <p:cond delay="1808"/>
                                          </p:stCondLst>
                                        </p:cTn>
                                        <p:tgtEl>
                                          <p:spTgt spid="7">
                                            <p:txEl>
                                              <p:pRg st="0" end="0"/>
                                            </p:txEl>
                                          </p:spTgt>
                                        </p:tgtEl>
                                      </p:cBhvr>
                                      <p:to x="100000" y="95000"/>
                                    </p:animScale>
                                    <p:animScale>
                                      <p:cBhvr>
                                        <p:cTn id="20" dur="166" decel="50000">
                                          <p:stCondLst>
                                            <p:cond delay="1834"/>
                                          </p:stCondLst>
                                        </p:cTn>
                                        <p:tgtEl>
                                          <p:spTgt spid="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Effect transition="in" filter="fade">
                                      <p:cBhvr>
                                        <p:cTn id="25" dur="500"/>
                                        <p:tgtEl>
                                          <p:spTgt spid="7">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7">
                                            <p:txEl>
                                              <p:pRg st="5" end="5"/>
                                            </p:txEl>
                                          </p:spTgt>
                                        </p:tgtEl>
                                        <p:attrNameLst>
                                          <p:attrName>style.visibility</p:attrName>
                                        </p:attrNameLst>
                                      </p:cBhvr>
                                      <p:to>
                                        <p:strVal val="visible"/>
                                      </p:to>
                                    </p:set>
                                    <p:animEffect transition="in" filter="fade">
                                      <p:cBhvr>
                                        <p:cTn id="28"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77333" y="1062602"/>
            <a:ext cx="10692836" cy="5059695"/>
          </a:xfrm>
          <a:prstGeom prst="rect">
            <a:avLst/>
          </a:prstGeom>
        </p:spPr>
        <p:txBody>
          <a:bodyPr vert="horz" wrap="square" lIns="0" tIns="12042" rIns="0" bIns="0" rtlCol="0">
            <a:spAutoFit/>
          </a:bodyPr>
          <a:lstStyle/>
          <a:p>
            <a:pPr algn="just" fontAlgn="base">
              <a:spcBef>
                <a:spcPts val="600"/>
              </a:spcBef>
              <a:spcAft>
                <a:spcPts val="600"/>
              </a:spcAft>
            </a:pPr>
            <a:r>
              <a:rPr lang="en-US" sz="1600" b="1" dirty="0"/>
              <a:t>Local Area Networks (LANs) are the second category.</a:t>
            </a:r>
          </a:p>
          <a:p>
            <a:pPr marL="285750" indent="-285750" algn="just" fontAlgn="base">
              <a:spcBef>
                <a:spcPts val="600"/>
              </a:spcBef>
              <a:spcAft>
                <a:spcPts val="600"/>
              </a:spcAft>
              <a:buFont typeface="Arial" panose="020B0604020202020204" pitchFamily="34" charset="0"/>
              <a:buChar char="•"/>
            </a:pPr>
            <a:r>
              <a:rPr lang="en-US" sz="1600" b="1" dirty="0"/>
              <a:t>Description and Qualities: LANs are networks that connect devices within a limited geographical location, such as a building, campus, or office. LANs provide high-speed data transmission and facilitate device-to-device resource sharing. LANs can be structured using a variety of topologies, including bus, star, ring, and mesh. The star topology connects devices to a central node or switch, whereas the bus topology connects devices to a common communication medium. The ring topology creates a circular connection, whereas the mesh topology offers multiple interconnected paths for fault tolerance and redundancy.</a:t>
            </a:r>
          </a:p>
          <a:p>
            <a:pPr marL="285750" indent="-285750" algn="just" fontAlgn="base">
              <a:spcBef>
                <a:spcPts val="600"/>
              </a:spcBef>
              <a:spcAft>
                <a:spcPts val="600"/>
              </a:spcAft>
              <a:buFont typeface="Arial" panose="020B0604020202020204" pitchFamily="34" charset="0"/>
              <a:buChar char="•"/>
            </a:pPr>
            <a:r>
              <a:rPr lang="en-US" sz="1600" b="1" dirty="0"/>
              <a:t>LAN Components: LANs comprise several essential components. Network Interface Cards (NICs) connect devices to a network. Switches and hubs connect devices centrally, facilitating data transmission. In wired LANs, Ethernet cables and connectors such as RJ-45 are used to establish tangible connections.</a:t>
            </a:r>
          </a:p>
          <a:p>
            <a:pPr marL="285750" indent="-285750" algn="just" fontAlgn="base">
              <a:spcBef>
                <a:spcPts val="600"/>
              </a:spcBef>
              <a:spcAft>
                <a:spcPts val="600"/>
              </a:spcAft>
              <a:buFont typeface="Arial" panose="020B0604020202020204" pitchFamily="34" charset="0"/>
              <a:buChar char="•"/>
            </a:pPr>
            <a:r>
              <a:rPr lang="en-US" sz="1600" b="1" dirty="0"/>
              <a:t>Ethernet and Wi-Fi Standards: Ethernet is the most popular LAN technology currently available. It defines data transmission standards over wired networks. Ethernet standards include Ethernet, Fast Ethernet, Gigabit Ethernet, and 10 Gigabit Ethernet, with varying data transfer rates. Wi-Fi standards (802.11a/b/g/n/ac/ax, for example) enable wireless connectivity in LANs.</a:t>
            </a:r>
          </a:p>
          <a:p>
            <a:pPr marL="285750" indent="-285750" algn="just" fontAlgn="base">
              <a:spcBef>
                <a:spcPts val="600"/>
              </a:spcBef>
              <a:spcAft>
                <a:spcPts val="600"/>
              </a:spcAft>
              <a:buFont typeface="Arial" panose="020B0604020202020204" pitchFamily="34" charset="0"/>
              <a:buChar char="•"/>
            </a:pPr>
            <a:r>
              <a:rPr lang="en-US" sz="1600" b="1" dirty="0"/>
              <a:t>LAN Technologies: Ethernet, Token Ring, and FDDI: The evolution of Ethernet technology has resulted in increased velocities and capabilities. It provides a LAN solution that is dependable, scalable, and extensively supported. Token Ring is an antiquated LAN technology that controls data transmission using a token-passing mechanism. Fiber Distributed Data Interface (FDDI) is a high-speed LAN technology that transmits data quickly and reliably over fiber optic cables.</a:t>
            </a:r>
            <a:endParaRPr lang="en-US" sz="1600" dirty="0"/>
          </a:p>
        </p:txBody>
      </p:sp>
      <p:grpSp>
        <p:nvGrpSpPr>
          <p:cNvPr id="4" name="Group 3"/>
          <p:cNvGrpSpPr/>
          <p:nvPr/>
        </p:nvGrpSpPr>
        <p:grpSpPr>
          <a:xfrm>
            <a:off x="532836" y="443073"/>
            <a:ext cx="10981831" cy="534340"/>
            <a:chOff x="0" y="0"/>
            <a:chExt cx="12192000" cy="1066800"/>
          </a:xfrm>
        </p:grpSpPr>
        <p:sp>
          <p:nvSpPr>
            <p:cNvPr id="5" name="Rectangle 4"/>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Rectangle 5"/>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8" name="Flowchart: Data 7"/>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9" name="Title 5"/>
          <p:cNvSpPr txBox="1">
            <a:spLocks/>
          </p:cNvSpPr>
          <p:nvPr/>
        </p:nvSpPr>
        <p:spPr>
          <a:xfrm>
            <a:off x="677333" y="466796"/>
            <a:ext cx="10692836" cy="534340"/>
          </a:xfrm>
          <a:prstGeom prst="rect">
            <a:avLst/>
          </a:prstGeom>
        </p:spPr>
        <p:txBody>
          <a:bodyPr vert="horz" lIns="86699" tIns="43349" rIns="86699" bIns="43349" rtlCol="0" anchor="ctr">
            <a:normAutofit fontScale="90000" lnSpcReduction="10000"/>
          </a:bodyPr>
          <a:lstStyle/>
          <a:p>
            <a:r>
              <a:rPr lang="en-IN" sz="3200" b="1" dirty="0">
                <a:latin typeface="Cambria" pitchFamily="18" charset="0"/>
                <a:ea typeface="Cambria" pitchFamily="18" charset="0"/>
              </a:rPr>
              <a:t>1. BASICS OF Computer Networks: </a:t>
            </a:r>
            <a:r>
              <a:rPr lang="en-US" sz="3200" b="1" cap="none" spc="0" dirty="0">
                <a:ln w="0"/>
                <a:solidFill>
                  <a:schemeClr val="tx1"/>
                </a:solidFill>
                <a:latin typeface="Metropolis" panose="00000500000000000000" pitchFamily="50" charset="0"/>
                <a:cs typeface="Segoe UI" panose="020B0502040204020203" pitchFamily="34" charset="0"/>
              </a:rPr>
              <a:t>1.1 HARDWARE &amp; SOFTWARE</a:t>
            </a:r>
            <a:r>
              <a:rPr lang="en-IN" sz="3200" b="1" dirty="0">
                <a:latin typeface="Cambria" pitchFamily="18" charset="0"/>
                <a:ea typeface="Cambria" pitchFamily="18" charset="0"/>
              </a:rPr>
              <a:t> </a:t>
            </a:r>
            <a:r>
              <a:rPr lang="en-IN" sz="3600" b="1" dirty="0">
                <a:latin typeface="Cambria" pitchFamily="18" charset="0"/>
                <a:ea typeface="Cambria" pitchFamily="18" charset="0"/>
              </a:rPr>
              <a:t> </a:t>
            </a:r>
          </a:p>
        </p:txBody>
      </p:sp>
    </p:spTree>
    <p:extLst>
      <p:ext uri="{BB962C8B-B14F-4D97-AF65-F5344CB8AC3E}">
        <p14:creationId xmlns:p14="http://schemas.microsoft.com/office/powerpoint/2010/main" val="1863398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1000"/>
                                        <p:tgtEl>
                                          <p:spTgt spid="3">
                                            <p:txEl>
                                              <p:pRg st="3" end="3"/>
                                            </p:txEl>
                                          </p:spTgt>
                                        </p:tgtEl>
                                      </p:cBhvr>
                                    </p:animEffect>
                                    <p:anim calcmode="lin" valueType="num">
                                      <p:cBhvr>
                                        <p:cTn id="3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1000"/>
                                        <p:tgtEl>
                                          <p:spTgt spid="3">
                                            <p:txEl>
                                              <p:pRg st="4" end="4"/>
                                            </p:txEl>
                                          </p:spTgt>
                                        </p:tgtEl>
                                      </p:cBhvr>
                                    </p:animEffect>
                                    <p:anim calcmode="lin" valueType="num">
                                      <p:cBhvr>
                                        <p:cTn id="4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77333" y="1062602"/>
            <a:ext cx="10692836" cy="5075084"/>
          </a:xfrm>
          <a:prstGeom prst="rect">
            <a:avLst/>
          </a:prstGeom>
        </p:spPr>
        <p:txBody>
          <a:bodyPr vert="horz" wrap="square" lIns="0" tIns="12042" rIns="0" bIns="0" rtlCol="0">
            <a:spAutoFit/>
          </a:bodyPr>
          <a:lstStyle/>
          <a:p>
            <a:pPr algn="just" fontAlgn="base">
              <a:spcBef>
                <a:spcPts val="600"/>
              </a:spcBef>
              <a:spcAft>
                <a:spcPts val="600"/>
              </a:spcAft>
            </a:pPr>
            <a:r>
              <a:rPr lang="en-US" sz="1700" b="1" dirty="0"/>
              <a:t>MANs -- Metropolitan Area Networks: MANs encompass a greater geographical area than LANs, typically a city or metropolitan area. MANs connect multiple LANs and offer connectivity to numerous organizations and institutions in a city.</a:t>
            </a:r>
          </a:p>
          <a:p>
            <a:pPr marL="285750" indent="-285750" algn="just" fontAlgn="base">
              <a:spcBef>
                <a:spcPts val="600"/>
              </a:spcBef>
              <a:spcAft>
                <a:spcPts val="600"/>
              </a:spcAft>
              <a:buFont typeface="Arial" panose="020B0604020202020204" pitchFamily="34" charset="0"/>
              <a:buChar char="•"/>
            </a:pPr>
            <a:r>
              <a:rPr lang="en-US" sz="1700" b="1" dirty="0"/>
              <a:t>MANs comprise backbone and distribution nodes. As central points of connectivity, backbone nodes contain network equipment such as routers and switches. Distribution nodes connect LANs to a network's backbone. MANs utilize fiber optic cables and repeaters to ensure efficient data transmission.</a:t>
            </a:r>
          </a:p>
          <a:p>
            <a:pPr marL="285750" indent="-285750" algn="just" fontAlgn="base">
              <a:spcBef>
                <a:spcPts val="600"/>
              </a:spcBef>
              <a:spcAft>
                <a:spcPts val="600"/>
              </a:spcAft>
              <a:buFont typeface="Arial" panose="020B0604020202020204" pitchFamily="34" charset="0"/>
              <a:buChar char="•"/>
            </a:pPr>
            <a:r>
              <a:rPr lang="en-US" sz="1700" b="1" dirty="0"/>
              <a:t>Fiber Optic Networks: Due to its high bandwidth, low latency, and long-distance capabilities, MANs significantly rely on fiber optic technology. Optical fiber cables use light signals to transmit data, allowing for quick and reliable communication. Wavelength Division Multiplexing (WDM) is a technique utilized in MANs to simultaneously transmit multiple signals over a single fiber.</a:t>
            </a:r>
          </a:p>
          <a:p>
            <a:pPr marL="285750" indent="-285750" algn="just" fontAlgn="base">
              <a:spcBef>
                <a:spcPts val="600"/>
              </a:spcBef>
              <a:spcAft>
                <a:spcPts val="600"/>
              </a:spcAft>
              <a:buFont typeface="Arial" panose="020B0604020202020204" pitchFamily="34" charset="0"/>
              <a:buChar char="•"/>
            </a:pPr>
            <a:r>
              <a:rPr lang="en-US" sz="1700" b="1" dirty="0"/>
              <a:t>MAN Technologies: SONET, SDH, and MPLS: Synchronous Optical Networking (SONET) and Synchronous Digital Hierarchy (SDH) are extensively used in MANs. They offer standard methods for data transmission and multiplexing over fiber optic networks. MPLS is another technology utilized in MANs for packet forwarding and traffic management.</a:t>
            </a:r>
          </a:p>
          <a:p>
            <a:pPr marL="285750" indent="-285750" algn="just" fontAlgn="base">
              <a:spcBef>
                <a:spcPts val="600"/>
              </a:spcBef>
              <a:spcAft>
                <a:spcPts val="600"/>
              </a:spcAft>
              <a:buFont typeface="Arial" panose="020B0604020202020204" pitchFamily="34" charset="0"/>
              <a:buChar char="•"/>
            </a:pPr>
            <a:r>
              <a:rPr lang="en-US" sz="1700" b="1" dirty="0"/>
              <a:t>Implementation Examples of MANs </a:t>
            </a:r>
            <a:r>
              <a:rPr lang="en-US" sz="1700" b="1" dirty="0" err="1"/>
              <a:t>MANs</a:t>
            </a:r>
            <a:r>
              <a:rPr lang="en-US" sz="1700" b="1" dirty="0"/>
              <a:t> play a crucial role in establishing citywide connectivity. They provide high-speed Internet access, interconnect various organizations, and facilitate communication between universities, hospitals, and government offices. MANs are also the foundation of smart city initiatives.</a:t>
            </a:r>
            <a:endParaRPr lang="en-US" sz="1700" dirty="0"/>
          </a:p>
        </p:txBody>
      </p:sp>
      <p:grpSp>
        <p:nvGrpSpPr>
          <p:cNvPr id="4" name="Group 3"/>
          <p:cNvGrpSpPr/>
          <p:nvPr/>
        </p:nvGrpSpPr>
        <p:grpSpPr>
          <a:xfrm>
            <a:off x="532836" y="443073"/>
            <a:ext cx="10981831" cy="534340"/>
            <a:chOff x="0" y="0"/>
            <a:chExt cx="12192000" cy="1066800"/>
          </a:xfrm>
        </p:grpSpPr>
        <p:sp>
          <p:nvSpPr>
            <p:cNvPr id="5" name="Rectangle 4"/>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Rectangle 5"/>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8" name="Flowchart: Data 7"/>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9" name="Title 5"/>
          <p:cNvSpPr txBox="1">
            <a:spLocks/>
          </p:cNvSpPr>
          <p:nvPr/>
        </p:nvSpPr>
        <p:spPr>
          <a:xfrm>
            <a:off x="677333" y="466796"/>
            <a:ext cx="10692836" cy="534340"/>
          </a:xfrm>
          <a:prstGeom prst="rect">
            <a:avLst/>
          </a:prstGeom>
        </p:spPr>
        <p:txBody>
          <a:bodyPr vert="horz" lIns="86699" tIns="43349" rIns="86699" bIns="43349" rtlCol="0" anchor="ctr">
            <a:normAutofit fontScale="90000" lnSpcReduction="10000"/>
          </a:bodyPr>
          <a:lstStyle/>
          <a:p>
            <a:r>
              <a:rPr lang="en-IN" sz="3200" b="1" dirty="0">
                <a:latin typeface="Cambria" pitchFamily="18" charset="0"/>
                <a:ea typeface="Cambria" pitchFamily="18" charset="0"/>
              </a:rPr>
              <a:t>1. BASICS OF Computer Networks: </a:t>
            </a:r>
            <a:r>
              <a:rPr lang="en-US" sz="3200" b="1" cap="none" spc="0" dirty="0">
                <a:ln w="0"/>
                <a:solidFill>
                  <a:schemeClr val="tx1"/>
                </a:solidFill>
                <a:latin typeface="Metropolis" panose="00000500000000000000" pitchFamily="50" charset="0"/>
                <a:cs typeface="Segoe UI" panose="020B0502040204020203" pitchFamily="34" charset="0"/>
              </a:rPr>
              <a:t>1.1 HARDWARE &amp; SOFTWARE</a:t>
            </a:r>
            <a:r>
              <a:rPr lang="en-IN" sz="3200" b="1" dirty="0">
                <a:latin typeface="Cambria" pitchFamily="18" charset="0"/>
                <a:ea typeface="Cambria" pitchFamily="18" charset="0"/>
              </a:rPr>
              <a:t> </a:t>
            </a:r>
            <a:r>
              <a:rPr lang="en-IN" sz="3600" b="1" dirty="0">
                <a:latin typeface="Cambria" pitchFamily="18" charset="0"/>
                <a:ea typeface="Cambria" pitchFamily="18" charset="0"/>
              </a:rPr>
              <a:t> </a:t>
            </a:r>
          </a:p>
        </p:txBody>
      </p:sp>
    </p:spTree>
    <p:extLst>
      <p:ext uri="{BB962C8B-B14F-4D97-AF65-F5344CB8AC3E}">
        <p14:creationId xmlns:p14="http://schemas.microsoft.com/office/powerpoint/2010/main" val="1374115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1000"/>
                                        <p:tgtEl>
                                          <p:spTgt spid="3">
                                            <p:txEl>
                                              <p:pRg st="3" end="3"/>
                                            </p:txEl>
                                          </p:spTgt>
                                        </p:tgtEl>
                                      </p:cBhvr>
                                    </p:animEffect>
                                    <p:anim calcmode="lin" valueType="num">
                                      <p:cBhvr>
                                        <p:cTn id="3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1000"/>
                                        <p:tgtEl>
                                          <p:spTgt spid="3">
                                            <p:txEl>
                                              <p:pRg st="4" end="4"/>
                                            </p:txEl>
                                          </p:spTgt>
                                        </p:tgtEl>
                                      </p:cBhvr>
                                    </p:animEffect>
                                    <p:anim calcmode="lin" valueType="num">
                                      <p:cBhvr>
                                        <p:cTn id="4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77333" y="1062602"/>
            <a:ext cx="10692836" cy="5152028"/>
          </a:xfrm>
          <a:prstGeom prst="rect">
            <a:avLst/>
          </a:prstGeom>
        </p:spPr>
        <p:txBody>
          <a:bodyPr vert="horz" wrap="square" lIns="0" tIns="12042" rIns="0" bIns="0" rtlCol="0">
            <a:spAutoFit/>
          </a:bodyPr>
          <a:lstStyle/>
          <a:p>
            <a:pPr algn="just" fontAlgn="base">
              <a:spcBef>
                <a:spcPts val="600"/>
              </a:spcBef>
              <a:spcAft>
                <a:spcPts val="600"/>
              </a:spcAft>
            </a:pPr>
            <a:r>
              <a:rPr lang="en-US" sz="1600" b="1" dirty="0"/>
              <a:t>WANs are Wide Area Networks: Wide Area Networks (WANs) link geographically dispersed networks, such as those spanning countries or continents. WANs permit organizations to establish a unified network infrastructure by facilitating communication between multiple locations. WAN Connectivity Options: Wide-area networks (WANs) offer a variety of connectivity options to connect dispersed networks. Leased lines, including T1/E1 and T3/E3, offer point-to-point connections. For WAN connectivity, Digital Subscriber Line (DSL) and cable modem utilize the existing telephone and cable infrastructure. Satellite and microwave connections provide long-distance wireless connectivity.</a:t>
            </a:r>
          </a:p>
          <a:p>
            <a:pPr algn="just" fontAlgn="base">
              <a:spcBef>
                <a:spcPts val="600"/>
              </a:spcBef>
              <a:spcAft>
                <a:spcPts val="600"/>
              </a:spcAft>
            </a:pPr>
            <a:r>
              <a:rPr lang="en-US" sz="1600" b="1" dirty="0"/>
              <a:t>Wide Area Network (WAN) Components: Routers, Switches, and Modems: In WANs, routers play a crucial role in facilitating the routing of data between networks. Multiple devices within a WAN are connected via switches, enabling efficient data transfer. To establish WAN connections, modems are utilized to convert digital signals to analog signals for transmission over telephone lines or cable networks.</a:t>
            </a:r>
          </a:p>
          <a:p>
            <a:pPr algn="just" fontAlgn="base">
              <a:spcBef>
                <a:spcPts val="600"/>
              </a:spcBef>
              <a:spcAft>
                <a:spcPts val="600"/>
              </a:spcAft>
            </a:pPr>
            <a:r>
              <a:rPr lang="en-US" sz="1600" b="1" dirty="0"/>
              <a:t>Leased Lines, Frame Relay, ATM, and MPLS: WAN Technologies: WANs utilize a variety of technologies to facilitate data transfer and connectivity. Leased lines offer dedicated, dependable connections with bandwidth guarantees. Utilized in WANs, Frame Relay is a packet-switching technology that provides efficient utilization of network resources. Asynchronous Transfer Mode (ATM) is a WAN-appropriate cell-based switching technology. In WAN environments, MPLS provides enhanced routing and traffic management capabilities.</a:t>
            </a:r>
          </a:p>
          <a:p>
            <a:pPr algn="just" fontAlgn="base">
              <a:spcBef>
                <a:spcPts val="600"/>
              </a:spcBef>
              <a:spcAft>
                <a:spcPts val="600"/>
              </a:spcAft>
            </a:pPr>
            <a:r>
              <a:rPr lang="en-US" sz="1600" b="1" dirty="0"/>
              <a:t>Virtual Private Networks (VPNs) and Cloud-based WAN Solutions: By establishing encrypted tunnels, Virtual Private Networks (VPNs) enable secure communication over public networks. VPNs are widely used in WANs to assure the privacy and integrity of data. Software-Defined WAN (SD-WAN) and other cloud-based WAN solutions leverage cloud services and virtualization to facilitate WAN management and enhance network performance.</a:t>
            </a:r>
            <a:endParaRPr lang="en-US" sz="1600" dirty="0"/>
          </a:p>
        </p:txBody>
      </p:sp>
      <p:grpSp>
        <p:nvGrpSpPr>
          <p:cNvPr id="4" name="Group 3"/>
          <p:cNvGrpSpPr/>
          <p:nvPr/>
        </p:nvGrpSpPr>
        <p:grpSpPr>
          <a:xfrm>
            <a:off x="532836" y="443073"/>
            <a:ext cx="10981831" cy="534340"/>
            <a:chOff x="0" y="0"/>
            <a:chExt cx="12192000" cy="1066800"/>
          </a:xfrm>
        </p:grpSpPr>
        <p:sp>
          <p:nvSpPr>
            <p:cNvPr id="5" name="Rectangle 4"/>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Rectangle 5"/>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8" name="Flowchart: Data 7"/>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9" name="Title 5"/>
          <p:cNvSpPr txBox="1">
            <a:spLocks/>
          </p:cNvSpPr>
          <p:nvPr/>
        </p:nvSpPr>
        <p:spPr>
          <a:xfrm>
            <a:off x="677333" y="466796"/>
            <a:ext cx="10692836" cy="534340"/>
          </a:xfrm>
          <a:prstGeom prst="rect">
            <a:avLst/>
          </a:prstGeom>
        </p:spPr>
        <p:txBody>
          <a:bodyPr vert="horz" lIns="86699" tIns="43349" rIns="86699" bIns="43349" rtlCol="0" anchor="ctr">
            <a:normAutofit fontScale="90000" lnSpcReduction="10000"/>
          </a:bodyPr>
          <a:lstStyle/>
          <a:p>
            <a:r>
              <a:rPr lang="en-IN" sz="3200" b="1" dirty="0">
                <a:latin typeface="Cambria" pitchFamily="18" charset="0"/>
                <a:ea typeface="Cambria" pitchFamily="18" charset="0"/>
              </a:rPr>
              <a:t>1. BASICS OF Computer Networks: </a:t>
            </a:r>
            <a:r>
              <a:rPr lang="en-US" sz="3200" b="1" cap="none" spc="0" dirty="0">
                <a:ln w="0"/>
                <a:solidFill>
                  <a:schemeClr val="tx1"/>
                </a:solidFill>
                <a:latin typeface="Metropolis" panose="00000500000000000000" pitchFamily="50" charset="0"/>
                <a:cs typeface="Segoe UI" panose="020B0502040204020203" pitchFamily="34" charset="0"/>
              </a:rPr>
              <a:t>1.1 HARDWARE &amp; SOFTWARE</a:t>
            </a:r>
            <a:r>
              <a:rPr lang="en-IN" sz="3200" b="1" dirty="0">
                <a:latin typeface="Cambria" pitchFamily="18" charset="0"/>
                <a:ea typeface="Cambria" pitchFamily="18" charset="0"/>
              </a:rPr>
              <a:t> </a:t>
            </a:r>
            <a:r>
              <a:rPr lang="en-IN" sz="3600" b="1" dirty="0">
                <a:latin typeface="Cambria" pitchFamily="18" charset="0"/>
                <a:ea typeface="Cambria" pitchFamily="18" charset="0"/>
              </a:rPr>
              <a:t> </a:t>
            </a:r>
          </a:p>
        </p:txBody>
      </p:sp>
    </p:spTree>
    <p:extLst>
      <p:ext uri="{BB962C8B-B14F-4D97-AF65-F5344CB8AC3E}">
        <p14:creationId xmlns:p14="http://schemas.microsoft.com/office/powerpoint/2010/main" val="907844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1000"/>
                                        <p:tgtEl>
                                          <p:spTgt spid="3">
                                            <p:txEl>
                                              <p:pRg st="3" end="3"/>
                                            </p:txEl>
                                          </p:spTgt>
                                        </p:tgtEl>
                                      </p:cBhvr>
                                    </p:animEffect>
                                    <p:anim calcmode="lin" valueType="num">
                                      <p:cBhvr>
                                        <p:cTn id="3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77333" y="1062602"/>
            <a:ext cx="10692836" cy="4782696"/>
          </a:xfrm>
          <a:prstGeom prst="rect">
            <a:avLst/>
          </a:prstGeom>
        </p:spPr>
        <p:txBody>
          <a:bodyPr vert="horz" wrap="square" lIns="0" tIns="12042" rIns="0" bIns="0" rtlCol="0">
            <a:spAutoFit/>
          </a:bodyPr>
          <a:lstStyle/>
          <a:p>
            <a:pPr algn="just" fontAlgn="base">
              <a:spcBef>
                <a:spcPts val="600"/>
              </a:spcBef>
              <a:spcAft>
                <a:spcPts val="600"/>
              </a:spcAft>
            </a:pPr>
            <a:r>
              <a:rPr lang="en-US" b="1" dirty="0"/>
              <a:t>Networks and the Internet: Internetworking is the process of connecting multiple networks to create a larger, interconnected network. It entails the utilization of routers to facilitate data transit between networks.</a:t>
            </a:r>
          </a:p>
          <a:p>
            <a:pPr algn="just" fontAlgn="base">
              <a:spcBef>
                <a:spcPts val="600"/>
              </a:spcBef>
              <a:spcAft>
                <a:spcPts val="600"/>
              </a:spcAft>
            </a:pPr>
            <a:r>
              <a:rPr lang="en-US" b="1" dirty="0"/>
              <a:t>Internet Protocol (IP) Fundamentals IP is a fundamental internetworking protocol. It provides addressing and routing capabilities, enabling the transmission of data packets across interconnected networks. IP addresses (IPv4 and IPv6) are used to uniquely identify network devices.</a:t>
            </a:r>
          </a:p>
          <a:p>
            <a:pPr algn="just" fontAlgn="base">
              <a:spcBef>
                <a:spcPts val="600"/>
              </a:spcBef>
              <a:spcAft>
                <a:spcPts val="600"/>
              </a:spcAft>
            </a:pPr>
            <a:r>
              <a:rPr lang="en-US" b="1" dirty="0"/>
              <a:t>Routing protocols, such as OSPF (Open Shortest Path First) and EIGRP (Enhanced Interior Gateway Routing Protocol), are utilized to determine the optimal path for data packets across internetworks. Virtual Local Area Networks (VLANs) and switching technologies, such as VLAN </a:t>
            </a:r>
            <a:r>
              <a:rPr lang="en-US" b="1" dirty="0" err="1"/>
              <a:t>Trunking</a:t>
            </a:r>
            <a:r>
              <a:rPr lang="en-US" b="1" dirty="0"/>
              <a:t> Protocol (VTP), allow for efficient data transmission within internetworks.</a:t>
            </a:r>
          </a:p>
          <a:p>
            <a:pPr algn="just" fontAlgn="base">
              <a:spcBef>
                <a:spcPts val="600"/>
              </a:spcBef>
              <a:spcAft>
                <a:spcPts val="600"/>
              </a:spcAft>
            </a:pPr>
            <a:r>
              <a:rPr lang="en-US" b="1" dirty="0"/>
              <a:t>Network Address Translation (NAT) is a method for translating private IP addresses into public IP addresses. NAT enables multiple devices on a private network to share a single public IP address, thereby enhancing network security and enabling internet access.</a:t>
            </a:r>
          </a:p>
          <a:p>
            <a:pPr algn="just" fontAlgn="base">
              <a:spcBef>
                <a:spcPts val="600"/>
              </a:spcBef>
              <a:spcAft>
                <a:spcPts val="600"/>
              </a:spcAft>
            </a:pPr>
            <a:r>
              <a:rPr lang="en-US" b="1" dirty="0"/>
              <a:t>Routers are essential for connecting LANs and WANs. They facilitate inter-network data transmission by analyzing IP addresses and making routing decisions. Gateway devices, such as firewalls and VPN concentrators, are used to secure the connection between LANs and WANs.</a:t>
            </a:r>
            <a:endParaRPr lang="en-US" dirty="0"/>
          </a:p>
        </p:txBody>
      </p:sp>
      <p:grpSp>
        <p:nvGrpSpPr>
          <p:cNvPr id="4" name="Group 3"/>
          <p:cNvGrpSpPr/>
          <p:nvPr/>
        </p:nvGrpSpPr>
        <p:grpSpPr>
          <a:xfrm>
            <a:off x="532836" y="443073"/>
            <a:ext cx="10981831" cy="534340"/>
            <a:chOff x="0" y="0"/>
            <a:chExt cx="12192000" cy="1066800"/>
          </a:xfrm>
        </p:grpSpPr>
        <p:sp>
          <p:nvSpPr>
            <p:cNvPr id="5" name="Rectangle 4"/>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Rectangle 5"/>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8" name="Flowchart: Data 7"/>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9" name="Title 5"/>
          <p:cNvSpPr txBox="1">
            <a:spLocks/>
          </p:cNvSpPr>
          <p:nvPr/>
        </p:nvSpPr>
        <p:spPr>
          <a:xfrm>
            <a:off x="677333" y="466796"/>
            <a:ext cx="10692836" cy="534340"/>
          </a:xfrm>
          <a:prstGeom prst="rect">
            <a:avLst/>
          </a:prstGeom>
        </p:spPr>
        <p:txBody>
          <a:bodyPr vert="horz" lIns="86699" tIns="43349" rIns="86699" bIns="43349" rtlCol="0" anchor="ctr">
            <a:normAutofit fontScale="90000" lnSpcReduction="10000"/>
          </a:bodyPr>
          <a:lstStyle/>
          <a:p>
            <a:r>
              <a:rPr lang="en-IN" sz="3200" b="1" dirty="0">
                <a:latin typeface="Cambria" pitchFamily="18" charset="0"/>
                <a:ea typeface="Cambria" pitchFamily="18" charset="0"/>
              </a:rPr>
              <a:t>1. BASICS OF Computer Networks: </a:t>
            </a:r>
            <a:r>
              <a:rPr lang="en-US" sz="3200" b="1" cap="none" spc="0" dirty="0">
                <a:ln w="0"/>
                <a:solidFill>
                  <a:schemeClr val="tx1"/>
                </a:solidFill>
                <a:latin typeface="Metropolis" panose="00000500000000000000" pitchFamily="50" charset="0"/>
                <a:cs typeface="Segoe UI" panose="020B0502040204020203" pitchFamily="34" charset="0"/>
              </a:rPr>
              <a:t>1.1 HARDWARE &amp; SOFTWARE</a:t>
            </a:r>
            <a:r>
              <a:rPr lang="en-IN" sz="3200" b="1" dirty="0">
                <a:latin typeface="Cambria" pitchFamily="18" charset="0"/>
                <a:ea typeface="Cambria" pitchFamily="18" charset="0"/>
              </a:rPr>
              <a:t> </a:t>
            </a:r>
            <a:r>
              <a:rPr lang="en-IN" sz="3600" b="1" dirty="0">
                <a:latin typeface="Cambria" pitchFamily="18" charset="0"/>
                <a:ea typeface="Cambria" pitchFamily="18" charset="0"/>
              </a:rPr>
              <a:t> </a:t>
            </a:r>
          </a:p>
        </p:txBody>
      </p:sp>
    </p:spTree>
    <p:extLst>
      <p:ext uri="{BB962C8B-B14F-4D97-AF65-F5344CB8AC3E}">
        <p14:creationId xmlns:p14="http://schemas.microsoft.com/office/powerpoint/2010/main" val="4118531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1000"/>
                                        <p:tgtEl>
                                          <p:spTgt spid="3">
                                            <p:txEl>
                                              <p:pRg st="3" end="3"/>
                                            </p:txEl>
                                          </p:spTgt>
                                        </p:tgtEl>
                                      </p:cBhvr>
                                    </p:animEffect>
                                    <p:anim calcmode="lin" valueType="num">
                                      <p:cBhvr>
                                        <p:cTn id="3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1000"/>
                                        <p:tgtEl>
                                          <p:spTgt spid="3">
                                            <p:txEl>
                                              <p:pRg st="4" end="4"/>
                                            </p:txEl>
                                          </p:spTgt>
                                        </p:tgtEl>
                                      </p:cBhvr>
                                    </p:animEffect>
                                    <p:anim calcmode="lin" valueType="num">
                                      <p:cBhvr>
                                        <p:cTn id="4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77333" y="1062602"/>
            <a:ext cx="10692836" cy="5028918"/>
          </a:xfrm>
          <a:prstGeom prst="rect">
            <a:avLst/>
          </a:prstGeom>
        </p:spPr>
        <p:txBody>
          <a:bodyPr vert="horz" wrap="square" lIns="0" tIns="12042" rIns="0" bIns="0" rtlCol="0">
            <a:spAutoFit/>
          </a:bodyPr>
          <a:lstStyle/>
          <a:p>
            <a:pPr algn="just" fontAlgn="base">
              <a:spcBef>
                <a:spcPts val="600"/>
              </a:spcBef>
              <a:spcAft>
                <a:spcPts val="600"/>
              </a:spcAft>
            </a:pPr>
            <a:r>
              <a:rPr lang="en-US" b="1" dirty="0"/>
              <a:t>Network Software: Software for networks plays a crucial function in facilitating network communication and data transfer. It includes protocols, service primitives, and design considerations for the efficient operation of a network. This presentation will provide a comprehensive comprehension of network software, including protocol hierarchies, layer design issues, connection-oriented versus connectionless services, service primitives, and the relationship between protocols and services.</a:t>
            </a:r>
          </a:p>
          <a:p>
            <a:pPr algn="just" fontAlgn="base">
              <a:spcBef>
                <a:spcPts val="600"/>
              </a:spcBef>
              <a:spcAft>
                <a:spcPts val="600"/>
              </a:spcAft>
            </a:pPr>
            <a:r>
              <a:rPr lang="en-US" b="1" dirty="0"/>
              <a:t>Protocol Hierarchies: Protocol hierarchies refer to the layering of network protocols, with each layer being responsible for specific duties. Protocol hierarchies enable modular and efficient design by enabling seamless interaction between layers. Network protocols are typically organized in a stratified architecture, such as the OSI (Open Systems Interconnection) or TCP/IP (Transmission Control Protocol/Internet Protocol) models. These models define multiple strata, each with distinct responsibilities and functions. Each layer of a protocol hierarchy conducts specific tasks and provides services to the layer above it. To facilitate end-to-end communication, protocols within each layer communicate with their corresponding layers on remote systems.</a:t>
            </a:r>
          </a:p>
          <a:p>
            <a:pPr algn="just" fontAlgn="base">
              <a:spcBef>
                <a:spcPts val="600"/>
              </a:spcBef>
              <a:spcAft>
                <a:spcPts val="600"/>
              </a:spcAft>
            </a:pPr>
            <a:r>
              <a:rPr lang="en-US" b="1" dirty="0"/>
              <a:t>Design Considerations for the Layers: Designing interfaces between layers requires delineating the services, protocols, and data formats that each layer should provide and expect. In network software, well-defined interfaces facilitate interoperability and modularity. Encapsulation involves encapsulating data from higher layers in protocol headers at lower layers. Adding necessary information, such as source and destination addresses, enables the transmission of data through the network.</a:t>
            </a:r>
            <a:endParaRPr lang="en-US" dirty="0"/>
          </a:p>
        </p:txBody>
      </p:sp>
      <p:grpSp>
        <p:nvGrpSpPr>
          <p:cNvPr id="4" name="Group 3"/>
          <p:cNvGrpSpPr/>
          <p:nvPr/>
        </p:nvGrpSpPr>
        <p:grpSpPr>
          <a:xfrm>
            <a:off x="532836" y="443073"/>
            <a:ext cx="10981831" cy="534340"/>
            <a:chOff x="0" y="0"/>
            <a:chExt cx="12192000" cy="1066800"/>
          </a:xfrm>
        </p:grpSpPr>
        <p:sp>
          <p:nvSpPr>
            <p:cNvPr id="5" name="Rectangle 4"/>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Rectangle 5"/>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8" name="Flowchart: Data 7"/>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9" name="Title 5"/>
          <p:cNvSpPr txBox="1">
            <a:spLocks/>
          </p:cNvSpPr>
          <p:nvPr/>
        </p:nvSpPr>
        <p:spPr>
          <a:xfrm>
            <a:off x="677333" y="466796"/>
            <a:ext cx="10692836" cy="534340"/>
          </a:xfrm>
          <a:prstGeom prst="rect">
            <a:avLst/>
          </a:prstGeom>
        </p:spPr>
        <p:txBody>
          <a:bodyPr vert="horz" lIns="86699" tIns="43349" rIns="86699" bIns="43349" rtlCol="0" anchor="ctr">
            <a:normAutofit fontScale="90000" lnSpcReduction="10000"/>
          </a:bodyPr>
          <a:lstStyle/>
          <a:p>
            <a:r>
              <a:rPr lang="en-IN" sz="3200" b="1" dirty="0">
                <a:latin typeface="Cambria" pitchFamily="18" charset="0"/>
                <a:ea typeface="Cambria" pitchFamily="18" charset="0"/>
              </a:rPr>
              <a:t>1. BASICS OF Computer Networks: </a:t>
            </a:r>
            <a:r>
              <a:rPr lang="en-US" sz="3200" b="1" cap="none" spc="0" dirty="0">
                <a:ln w="0"/>
                <a:solidFill>
                  <a:schemeClr val="tx1"/>
                </a:solidFill>
                <a:latin typeface="Metropolis" panose="00000500000000000000" pitchFamily="50" charset="0"/>
                <a:cs typeface="Segoe UI" panose="020B0502040204020203" pitchFamily="34" charset="0"/>
              </a:rPr>
              <a:t>1.1 HARDWARE &amp; SOFTWARE</a:t>
            </a:r>
            <a:r>
              <a:rPr lang="en-IN" sz="3200" b="1" dirty="0">
                <a:latin typeface="Cambria" pitchFamily="18" charset="0"/>
                <a:ea typeface="Cambria" pitchFamily="18" charset="0"/>
              </a:rPr>
              <a:t> </a:t>
            </a:r>
            <a:r>
              <a:rPr lang="en-IN" sz="3600" b="1" dirty="0">
                <a:latin typeface="Cambria" pitchFamily="18" charset="0"/>
                <a:ea typeface="Cambria" pitchFamily="18" charset="0"/>
              </a:rPr>
              <a:t> </a:t>
            </a:r>
          </a:p>
        </p:txBody>
      </p:sp>
    </p:spTree>
    <p:extLst>
      <p:ext uri="{BB962C8B-B14F-4D97-AF65-F5344CB8AC3E}">
        <p14:creationId xmlns:p14="http://schemas.microsoft.com/office/powerpoint/2010/main" val="4136664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32836" y="1062602"/>
            <a:ext cx="10837333" cy="5090473"/>
          </a:xfrm>
          <a:prstGeom prst="rect">
            <a:avLst/>
          </a:prstGeom>
        </p:spPr>
        <p:txBody>
          <a:bodyPr vert="horz" wrap="square" lIns="0" tIns="12042" rIns="0" bIns="0" rtlCol="0">
            <a:spAutoFit/>
          </a:bodyPr>
          <a:lstStyle/>
          <a:p>
            <a:pPr algn="just" fontAlgn="base">
              <a:spcBef>
                <a:spcPts val="600"/>
              </a:spcBef>
              <a:spcAft>
                <a:spcPts val="600"/>
              </a:spcAft>
            </a:pPr>
            <a:r>
              <a:rPr lang="en-US" sz="1400" b="1" dirty="0"/>
              <a:t>Addressing and Routing: Addressing refers to the designation of devices within a network. Routing refers to the transmission of data between devices. Routing entails identifying the most efficient path for data packets to reach their destination. Designing effective addressing and routing mechanisms is essential for network functionality.</a:t>
            </a:r>
          </a:p>
          <a:p>
            <a:pPr algn="just" fontAlgn="base">
              <a:spcBef>
                <a:spcPts val="600"/>
              </a:spcBef>
              <a:spcAft>
                <a:spcPts val="600"/>
              </a:spcAft>
            </a:pPr>
            <a:r>
              <a:rPr lang="en-US" sz="1400" b="1" dirty="0"/>
              <a:t>Error Detection and Correction: The design of error detection and correction mechanisms assures the integrity of data transmission across networks. Error detection techniques, such as checksums, verify the integrity of data, whereas error correction techniques, such as retransmission or error-correcting codes, assist in the recovery of corrupted data.</a:t>
            </a:r>
          </a:p>
          <a:p>
            <a:pPr algn="just" fontAlgn="base">
              <a:spcBef>
                <a:spcPts val="600"/>
              </a:spcBef>
              <a:spcAft>
                <a:spcPts val="600"/>
              </a:spcAft>
            </a:pPr>
            <a:r>
              <a:rPr lang="en-US" sz="1400" b="1" dirty="0"/>
              <a:t>Connection-based as opposed to connectionless service: Connection-Based Support: Before data transmission, connection-oriented services establish a dedicated, reliable communication path between sender and receiver. This method ensures delivery and transmission of requested data, but incurs additional expenses. Connectionless services do not necessitate the establishment of a dedicated path in advance. Data packets are transmitted independently, and each packet contains sufficient routing and delivery information (e.g., the destination address) for delivery. Connectionless service offers simplicity and efficiency, but data transmission may be disordered or unreliable.</a:t>
            </a:r>
          </a:p>
          <a:p>
            <a:pPr algn="just" fontAlgn="base">
              <a:spcBef>
                <a:spcPts val="600"/>
              </a:spcBef>
              <a:spcAft>
                <a:spcPts val="600"/>
              </a:spcAft>
            </a:pPr>
            <a:r>
              <a:rPr lang="en-US" sz="1400" b="1" dirty="0"/>
              <a:t>Service Fundamentals: The operations or functions that network software provides to applications or higher-level protocols are known as service primitives. They define the means by which applications can gain access to network services. Service primitives can be divided into three categories: request, indication, and response. Request primitives initiate a particular action, indication primitives inform the application of an event or received data, and response primitives acknowledge the action's completion or status.</a:t>
            </a:r>
          </a:p>
          <a:p>
            <a:pPr algn="just" fontAlgn="base">
              <a:spcBef>
                <a:spcPts val="600"/>
              </a:spcBef>
              <a:spcAft>
                <a:spcPts val="600"/>
              </a:spcAft>
            </a:pPr>
            <a:r>
              <a:rPr lang="en-US" sz="1400" b="1" dirty="0"/>
              <a:t>Relationship between Protocols and Services: Services Offered by </a:t>
            </a:r>
            <a:r>
              <a:rPr lang="en-US" sz="1400" b="1" dirty="0" err="1"/>
              <a:t>Protocols:Within</a:t>
            </a:r>
            <a:r>
              <a:rPr lang="en-US" sz="1400" b="1" dirty="0"/>
              <a:t> a network, protocols define the norms and procedures for data transmission and communication. Such services as data encapsulation, error detection, routing, and flow control are provided to higher-level protocols and applications.</a:t>
            </a:r>
          </a:p>
          <a:p>
            <a:pPr algn="just" fontAlgn="base">
              <a:spcBef>
                <a:spcPts val="600"/>
              </a:spcBef>
              <a:spcAft>
                <a:spcPts val="600"/>
              </a:spcAft>
            </a:pPr>
            <a:r>
              <a:rPr lang="en-US" sz="1400" b="1" dirty="0"/>
              <a:t>Mapping of Services to Protocols: Various protocols may offer various services or variants of the same service. Selecting appropriate protocols for each layer to accomplish the desired functionality and network behavior is required when mapping services to protocols.</a:t>
            </a:r>
            <a:endParaRPr lang="en-US" sz="1400" dirty="0"/>
          </a:p>
        </p:txBody>
      </p:sp>
      <p:grpSp>
        <p:nvGrpSpPr>
          <p:cNvPr id="4" name="Group 3"/>
          <p:cNvGrpSpPr/>
          <p:nvPr/>
        </p:nvGrpSpPr>
        <p:grpSpPr>
          <a:xfrm>
            <a:off x="532836" y="443073"/>
            <a:ext cx="10981831" cy="534340"/>
            <a:chOff x="0" y="0"/>
            <a:chExt cx="12192000" cy="1066800"/>
          </a:xfrm>
        </p:grpSpPr>
        <p:sp>
          <p:nvSpPr>
            <p:cNvPr id="5" name="Rectangle 4"/>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Rectangle 5"/>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8" name="Flowchart: Data 7"/>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9" name="Title 5"/>
          <p:cNvSpPr txBox="1">
            <a:spLocks/>
          </p:cNvSpPr>
          <p:nvPr/>
        </p:nvSpPr>
        <p:spPr>
          <a:xfrm>
            <a:off x="677333" y="466796"/>
            <a:ext cx="10692836" cy="534340"/>
          </a:xfrm>
          <a:prstGeom prst="rect">
            <a:avLst/>
          </a:prstGeom>
        </p:spPr>
        <p:txBody>
          <a:bodyPr vert="horz" lIns="86699" tIns="43349" rIns="86699" bIns="43349" rtlCol="0" anchor="ctr">
            <a:normAutofit fontScale="90000" lnSpcReduction="10000"/>
          </a:bodyPr>
          <a:lstStyle/>
          <a:p>
            <a:r>
              <a:rPr lang="en-IN" sz="3200" b="1" dirty="0">
                <a:latin typeface="Cambria" pitchFamily="18" charset="0"/>
                <a:ea typeface="Cambria" pitchFamily="18" charset="0"/>
              </a:rPr>
              <a:t>1. BASICS OF Computer Networks: </a:t>
            </a:r>
            <a:r>
              <a:rPr lang="en-US" sz="3200" b="1" cap="none" spc="0" dirty="0">
                <a:ln w="0"/>
                <a:solidFill>
                  <a:schemeClr val="tx1"/>
                </a:solidFill>
                <a:latin typeface="Metropolis" panose="00000500000000000000" pitchFamily="50" charset="0"/>
                <a:cs typeface="Segoe UI" panose="020B0502040204020203" pitchFamily="34" charset="0"/>
              </a:rPr>
              <a:t>1.1 HARDWARE &amp; SOFTWARE</a:t>
            </a:r>
            <a:r>
              <a:rPr lang="en-IN" sz="3200" b="1" dirty="0">
                <a:latin typeface="Cambria" pitchFamily="18" charset="0"/>
                <a:ea typeface="Cambria" pitchFamily="18" charset="0"/>
              </a:rPr>
              <a:t> </a:t>
            </a:r>
            <a:r>
              <a:rPr lang="en-IN" sz="3600" b="1" dirty="0">
                <a:latin typeface="Cambria" pitchFamily="18" charset="0"/>
                <a:ea typeface="Cambria" pitchFamily="18" charset="0"/>
              </a:rPr>
              <a:t> </a:t>
            </a:r>
          </a:p>
        </p:txBody>
      </p:sp>
    </p:spTree>
    <p:extLst>
      <p:ext uri="{BB962C8B-B14F-4D97-AF65-F5344CB8AC3E}">
        <p14:creationId xmlns:p14="http://schemas.microsoft.com/office/powerpoint/2010/main" val="183561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1000"/>
                                        <p:tgtEl>
                                          <p:spTgt spid="3">
                                            <p:txEl>
                                              <p:pRg st="3" end="3"/>
                                            </p:txEl>
                                          </p:spTgt>
                                        </p:tgtEl>
                                      </p:cBhvr>
                                    </p:animEffect>
                                    <p:anim calcmode="lin" valueType="num">
                                      <p:cBhvr>
                                        <p:cTn id="3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1000"/>
                                        <p:tgtEl>
                                          <p:spTgt spid="3">
                                            <p:txEl>
                                              <p:pRg st="4" end="4"/>
                                            </p:txEl>
                                          </p:spTgt>
                                        </p:tgtEl>
                                      </p:cBhvr>
                                    </p:animEffect>
                                    <p:anim calcmode="lin" valueType="num">
                                      <p:cBhvr>
                                        <p:cTn id="4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3">
                                            <p:txEl>
                                              <p:pRg st="5" end="5"/>
                                            </p:txEl>
                                          </p:spTgt>
                                        </p:tgtEl>
                                        <p:attrNameLst>
                                          <p:attrName>style.visibility</p:attrName>
                                        </p:attrNameLst>
                                      </p:cBhvr>
                                      <p:to>
                                        <p:strVal val="visible"/>
                                      </p:to>
                                    </p:set>
                                    <p:animEffect transition="in" filter="fade">
                                      <p:cBhvr>
                                        <p:cTn id="46" dur="1000"/>
                                        <p:tgtEl>
                                          <p:spTgt spid="3">
                                            <p:txEl>
                                              <p:pRg st="5" end="5"/>
                                            </p:txEl>
                                          </p:spTgt>
                                        </p:tgtEl>
                                      </p:cBhvr>
                                    </p:animEffect>
                                    <p:anim calcmode="lin" valueType="num">
                                      <p:cBhvr>
                                        <p:cTn id="4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BA45F-FDD3-4725-BAC6-37BEC29758BC}"/>
              </a:ext>
            </a:extLst>
          </p:cNvPr>
          <p:cNvSpPr>
            <a:spLocks noGrp="1"/>
          </p:cNvSpPr>
          <p:nvPr>
            <p:ph type="title" idx="4294967295"/>
          </p:nvPr>
        </p:nvSpPr>
        <p:spPr>
          <a:xfrm>
            <a:off x="1676400" y="350838"/>
            <a:ext cx="7848600" cy="868362"/>
          </a:xfrm>
        </p:spPr>
        <p:txBody>
          <a:bodyPr/>
          <a:lstStyle/>
          <a:p>
            <a:r>
              <a:rPr lang="en-US" dirty="0">
                <a:cs typeface="Calibri"/>
              </a:rPr>
              <a:t>Network Topologies</a:t>
            </a:r>
          </a:p>
        </p:txBody>
      </p:sp>
      <p:sp>
        <p:nvSpPr>
          <p:cNvPr id="3" name="Content Placeholder 2">
            <a:extLst>
              <a:ext uri="{FF2B5EF4-FFF2-40B4-BE49-F238E27FC236}">
                <a16:creationId xmlns:a16="http://schemas.microsoft.com/office/drawing/2014/main" id="{C56A694D-98B3-4704-8AD3-C85A98BC8F6E}"/>
              </a:ext>
            </a:extLst>
          </p:cNvPr>
          <p:cNvSpPr>
            <a:spLocks noGrp="1"/>
          </p:cNvSpPr>
          <p:nvPr>
            <p:ph idx="1"/>
          </p:nvPr>
        </p:nvSpPr>
        <p:spPr>
          <a:xfrm>
            <a:off x="1670649" y="1400355"/>
            <a:ext cx="8458200" cy="4800600"/>
          </a:xfrm>
        </p:spPr>
        <p:txBody>
          <a:bodyPr vert="horz" lIns="91440" tIns="45720" rIns="91440" bIns="45720" rtlCol="0" anchor="t">
            <a:normAutofit fontScale="92500" lnSpcReduction="20000"/>
          </a:bodyPr>
          <a:lstStyle/>
          <a:p>
            <a:pPr marL="0" indent="0" algn="just">
              <a:buNone/>
            </a:pPr>
            <a:r>
              <a:rPr lang="en-US" b="1" dirty="0"/>
              <a:t>Types of Network Topology</a:t>
            </a:r>
            <a:endParaRPr lang="en-US" b="1" dirty="0">
              <a:cs typeface="Calibri"/>
            </a:endParaRPr>
          </a:p>
          <a:p>
            <a:r>
              <a:rPr lang="en-US" dirty="0">
                <a:ea typeface="+mn-lt"/>
                <a:cs typeface="+mn-lt"/>
              </a:rPr>
              <a:t>The arrangement of a network which comprises of nodes and connecting lines via sender and receiver is referred as network topology. The various network topologies are :</a:t>
            </a:r>
            <a:endParaRPr lang="en-US" dirty="0">
              <a:cs typeface="Calibri"/>
            </a:endParaRPr>
          </a:p>
          <a:p>
            <a:endParaRPr lang="en-US" dirty="0">
              <a:cs typeface="Calibri"/>
            </a:endParaRPr>
          </a:p>
          <a:p>
            <a:r>
              <a:rPr lang="en-US" b="1" dirty="0">
                <a:cs typeface="Calibri"/>
              </a:rPr>
              <a:t>Mesh topology</a:t>
            </a:r>
          </a:p>
          <a:p>
            <a:r>
              <a:rPr lang="en-US" b="1" dirty="0">
                <a:cs typeface="Calibri"/>
              </a:rPr>
              <a:t>Star topology</a:t>
            </a:r>
          </a:p>
          <a:p>
            <a:r>
              <a:rPr lang="en-US" b="1" dirty="0">
                <a:cs typeface="Calibri"/>
              </a:rPr>
              <a:t>Bus topology</a:t>
            </a:r>
          </a:p>
          <a:p>
            <a:r>
              <a:rPr lang="en-US" b="1" dirty="0">
                <a:cs typeface="Calibri"/>
              </a:rPr>
              <a:t>Ring topology</a:t>
            </a:r>
          </a:p>
          <a:p>
            <a:r>
              <a:rPr lang="en-US" b="1" dirty="0">
                <a:cs typeface="Calibri"/>
              </a:rPr>
              <a:t>Tree topology</a:t>
            </a:r>
          </a:p>
          <a:p>
            <a:r>
              <a:rPr lang="en-US" b="1" dirty="0">
                <a:cs typeface="Calibri"/>
              </a:rPr>
              <a:t>Hybrid topology</a:t>
            </a:r>
          </a:p>
        </p:txBody>
      </p:sp>
      <p:sp>
        <p:nvSpPr>
          <p:cNvPr id="4" name="Date Placeholder 3">
            <a:extLst>
              <a:ext uri="{FF2B5EF4-FFF2-40B4-BE49-F238E27FC236}">
                <a16:creationId xmlns:a16="http://schemas.microsoft.com/office/drawing/2014/main" id="{69C5FEBC-AC0A-456D-8A35-D7BD9F01DBCD}"/>
              </a:ext>
            </a:extLst>
          </p:cNvPr>
          <p:cNvSpPr>
            <a:spLocks noGrp="1"/>
          </p:cNvSpPr>
          <p:nvPr>
            <p:ph type="dt" sz="half" idx="4294967295"/>
          </p:nvPr>
        </p:nvSpPr>
        <p:spPr>
          <a:xfrm>
            <a:off x="6629400" y="6340475"/>
            <a:ext cx="1295400"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7464B53-3DD9-4B20-8321-AE9834B07E10}" type="datetime4">
              <a:rPr lang="en-US" smtClean="0"/>
              <a:pPr/>
              <a:t>June 21, 2023</a:t>
            </a:fld>
            <a:endParaRPr lang="en-US"/>
          </a:p>
        </p:txBody>
      </p:sp>
      <p:sp>
        <p:nvSpPr>
          <p:cNvPr id="5" name="Footer Placeholder 4">
            <a:extLst>
              <a:ext uri="{FF2B5EF4-FFF2-40B4-BE49-F238E27FC236}">
                <a16:creationId xmlns:a16="http://schemas.microsoft.com/office/drawing/2014/main" id="{C909BFA2-4988-4BFB-AF80-90D07B7FB0BB}"/>
              </a:ext>
            </a:extLst>
          </p:cNvPr>
          <p:cNvSpPr>
            <a:spLocks noGrp="1"/>
          </p:cNvSpPr>
          <p:nvPr>
            <p:ph type="ftr" sz="quarter" idx="4294967295"/>
          </p:nvPr>
        </p:nvSpPr>
        <p:spPr>
          <a:xfrm>
            <a:off x="1524000" y="6351494"/>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1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Department of Computer Science &amp; Engineering, VNRVJIET, Hyderabad</a:t>
            </a:r>
          </a:p>
        </p:txBody>
      </p:sp>
      <p:sp>
        <p:nvSpPr>
          <p:cNvPr id="6" name="Slide Number Placeholder 5">
            <a:extLst>
              <a:ext uri="{FF2B5EF4-FFF2-40B4-BE49-F238E27FC236}">
                <a16:creationId xmlns:a16="http://schemas.microsoft.com/office/drawing/2014/main" id="{DB160B70-4306-4DC2-AD7C-E6C50A7C0506}"/>
              </a:ext>
            </a:extLst>
          </p:cNvPr>
          <p:cNvSpPr>
            <a:spLocks noGrp="1"/>
          </p:cNvSpPr>
          <p:nvPr>
            <p:ph type="sldNum" sz="quarter" idx="4294967295"/>
          </p:nvPr>
        </p:nvSpPr>
        <p:spPr>
          <a:xfrm>
            <a:off x="9525000" y="6340476"/>
            <a:ext cx="762000" cy="365125"/>
          </a:xfrm>
        </p:spPr>
        <p:txBody>
          <a:bodyPr/>
          <a:lstStyle/>
          <a:p>
            <a:fld id="{C4FA3F07-B4E9-4FEB-BC07-B9713C186F28}" type="slidenum">
              <a:rPr lang="en-US" smtClean="0"/>
              <a:pPr/>
              <a:t>36</a:t>
            </a:fld>
            <a:endParaRPr lang="en-US"/>
          </a:p>
        </p:txBody>
      </p:sp>
      <p:sp>
        <p:nvSpPr>
          <p:cNvPr id="8" name="TextBox 7">
            <a:extLst>
              <a:ext uri="{FF2B5EF4-FFF2-40B4-BE49-F238E27FC236}">
                <a16:creationId xmlns:a16="http://schemas.microsoft.com/office/drawing/2014/main" id="{44DE6E0F-EFF2-48F4-A56D-A89E73F1C760}"/>
              </a:ext>
            </a:extLst>
          </p:cNvPr>
          <p:cNvSpPr txBox="1"/>
          <p:nvPr/>
        </p:nvSpPr>
        <p:spPr>
          <a:xfrm>
            <a:off x="2654060" y="1532626"/>
            <a:ext cx="66394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a:cs typeface="Calibri"/>
            </a:endParaRPr>
          </a:p>
        </p:txBody>
      </p:sp>
    </p:spTree>
    <p:extLst>
      <p:ext uri="{BB962C8B-B14F-4D97-AF65-F5344CB8AC3E}">
        <p14:creationId xmlns:p14="http://schemas.microsoft.com/office/powerpoint/2010/main" val="424585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341CB-922D-4F94-A84D-37AF05BBF672}"/>
              </a:ext>
            </a:extLst>
          </p:cNvPr>
          <p:cNvSpPr>
            <a:spLocks noGrp="1"/>
          </p:cNvSpPr>
          <p:nvPr>
            <p:ph type="title" idx="4294967295"/>
          </p:nvPr>
        </p:nvSpPr>
        <p:spPr>
          <a:xfrm>
            <a:off x="1676400" y="350838"/>
            <a:ext cx="7848600" cy="868362"/>
          </a:xfrm>
        </p:spPr>
        <p:txBody>
          <a:bodyPr/>
          <a:lstStyle/>
          <a:p>
            <a:r>
              <a:rPr lang="en-US" dirty="0">
                <a:cs typeface="Calibri"/>
              </a:rPr>
              <a:t>Network Topologies</a:t>
            </a:r>
            <a:endParaRPr lang="en-US" dirty="0"/>
          </a:p>
        </p:txBody>
      </p:sp>
      <p:sp>
        <p:nvSpPr>
          <p:cNvPr id="3" name="Content Placeholder 2">
            <a:extLst>
              <a:ext uri="{FF2B5EF4-FFF2-40B4-BE49-F238E27FC236}">
                <a16:creationId xmlns:a16="http://schemas.microsoft.com/office/drawing/2014/main" id="{FB759050-3BAA-4B25-834B-434725E2E52B}"/>
              </a:ext>
            </a:extLst>
          </p:cNvPr>
          <p:cNvSpPr>
            <a:spLocks noGrp="1"/>
          </p:cNvSpPr>
          <p:nvPr>
            <p:ph idx="1"/>
          </p:nvPr>
        </p:nvSpPr>
        <p:spPr/>
        <p:txBody>
          <a:bodyPr vert="horz" lIns="91440" tIns="45720" rIns="91440" bIns="45720" rtlCol="0" anchor="t">
            <a:normAutofit/>
          </a:bodyPr>
          <a:lstStyle/>
          <a:p>
            <a:r>
              <a:rPr lang="en-US" b="1" dirty="0"/>
              <a:t>a) Mesh Topology :</a:t>
            </a:r>
            <a:endParaRPr lang="en-US" b="1" dirty="0">
              <a:cs typeface="Calibri"/>
            </a:endParaRPr>
          </a:p>
          <a:p>
            <a:r>
              <a:rPr lang="en-US" dirty="0">
                <a:ea typeface="+mn-lt"/>
                <a:cs typeface="+mn-lt"/>
              </a:rPr>
              <a:t>In mesh topology, every device is connected to another device via a channel.</a:t>
            </a:r>
            <a:endParaRPr lang="en-US" dirty="0">
              <a:cs typeface="Calibri"/>
            </a:endParaRPr>
          </a:p>
        </p:txBody>
      </p:sp>
      <p:sp>
        <p:nvSpPr>
          <p:cNvPr id="4" name="Date Placeholder 3">
            <a:extLst>
              <a:ext uri="{FF2B5EF4-FFF2-40B4-BE49-F238E27FC236}">
                <a16:creationId xmlns:a16="http://schemas.microsoft.com/office/drawing/2014/main" id="{50BD7A79-7E68-4ED1-AD4C-EB55C7153F95}"/>
              </a:ext>
            </a:extLst>
          </p:cNvPr>
          <p:cNvSpPr>
            <a:spLocks noGrp="1"/>
          </p:cNvSpPr>
          <p:nvPr>
            <p:ph type="dt" sz="half" idx="4294967295"/>
          </p:nvPr>
        </p:nvSpPr>
        <p:spPr>
          <a:xfrm>
            <a:off x="6629400" y="6340475"/>
            <a:ext cx="1295400"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7464B53-3DD9-4B20-8321-AE9834B07E10}" type="datetime4">
              <a:rPr lang="en-US" smtClean="0"/>
              <a:pPr/>
              <a:t>June 21, 2023</a:t>
            </a:fld>
            <a:endParaRPr lang="en-US"/>
          </a:p>
        </p:txBody>
      </p:sp>
      <p:sp>
        <p:nvSpPr>
          <p:cNvPr id="5" name="Footer Placeholder 4">
            <a:extLst>
              <a:ext uri="{FF2B5EF4-FFF2-40B4-BE49-F238E27FC236}">
                <a16:creationId xmlns:a16="http://schemas.microsoft.com/office/drawing/2014/main" id="{51291F84-28D5-419B-B03F-4FAE55251B53}"/>
              </a:ext>
            </a:extLst>
          </p:cNvPr>
          <p:cNvSpPr>
            <a:spLocks noGrp="1"/>
          </p:cNvSpPr>
          <p:nvPr>
            <p:ph type="ftr" sz="quarter" idx="4294967295"/>
          </p:nvPr>
        </p:nvSpPr>
        <p:spPr>
          <a:xfrm>
            <a:off x="1524000" y="6351494"/>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1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Department of Computer Science &amp; Engineering, VNRVJIET, Hyderabad</a:t>
            </a:r>
          </a:p>
        </p:txBody>
      </p:sp>
      <p:sp>
        <p:nvSpPr>
          <p:cNvPr id="6" name="Slide Number Placeholder 5">
            <a:extLst>
              <a:ext uri="{FF2B5EF4-FFF2-40B4-BE49-F238E27FC236}">
                <a16:creationId xmlns:a16="http://schemas.microsoft.com/office/drawing/2014/main" id="{FFBFF170-2396-4B0B-901E-AB7B2218BB3E}"/>
              </a:ext>
            </a:extLst>
          </p:cNvPr>
          <p:cNvSpPr>
            <a:spLocks noGrp="1"/>
          </p:cNvSpPr>
          <p:nvPr>
            <p:ph type="sldNum" sz="quarter" idx="4294967295"/>
          </p:nvPr>
        </p:nvSpPr>
        <p:spPr>
          <a:xfrm>
            <a:off x="9525000" y="6340476"/>
            <a:ext cx="762000" cy="365125"/>
          </a:xfrm>
        </p:spPr>
        <p:txBody>
          <a:bodyPr/>
          <a:lstStyle/>
          <a:p>
            <a:fld id="{C4FA3F07-B4E9-4FEB-BC07-B9713C186F28}" type="slidenum">
              <a:rPr lang="en-US" smtClean="0"/>
              <a:pPr/>
              <a:t>37</a:t>
            </a:fld>
            <a:endParaRPr lang="en-US"/>
          </a:p>
        </p:txBody>
      </p:sp>
      <p:pic>
        <p:nvPicPr>
          <p:cNvPr id="7" name="Picture 7">
            <a:extLst>
              <a:ext uri="{FF2B5EF4-FFF2-40B4-BE49-F238E27FC236}">
                <a16:creationId xmlns:a16="http://schemas.microsoft.com/office/drawing/2014/main" id="{C98BB03D-C63D-402C-B52A-67D126682CDB}"/>
              </a:ext>
            </a:extLst>
          </p:cNvPr>
          <p:cNvPicPr>
            <a:picLocks noChangeAspect="1"/>
          </p:cNvPicPr>
          <p:nvPr/>
        </p:nvPicPr>
        <p:blipFill>
          <a:blip r:embed="rId2"/>
          <a:stretch>
            <a:fillRect/>
          </a:stretch>
        </p:blipFill>
        <p:spPr>
          <a:xfrm>
            <a:off x="3540893" y="3589506"/>
            <a:ext cx="4367841" cy="2434607"/>
          </a:xfrm>
          <a:prstGeom prst="rect">
            <a:avLst/>
          </a:prstGeom>
        </p:spPr>
      </p:pic>
    </p:spTree>
    <p:extLst>
      <p:ext uri="{BB962C8B-B14F-4D97-AF65-F5344CB8AC3E}">
        <p14:creationId xmlns:p14="http://schemas.microsoft.com/office/powerpoint/2010/main" val="13810347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2D56E-64C3-4523-B13E-BE81BDA886BE}"/>
              </a:ext>
            </a:extLst>
          </p:cNvPr>
          <p:cNvSpPr>
            <a:spLocks noGrp="1"/>
          </p:cNvSpPr>
          <p:nvPr>
            <p:ph type="title" idx="4294967295"/>
          </p:nvPr>
        </p:nvSpPr>
        <p:spPr>
          <a:xfrm>
            <a:off x="1676400" y="350838"/>
            <a:ext cx="7848600" cy="868362"/>
          </a:xfrm>
        </p:spPr>
        <p:txBody>
          <a:bodyPr/>
          <a:lstStyle/>
          <a:p>
            <a:r>
              <a:rPr lang="en-US" dirty="0">
                <a:cs typeface="Calibri"/>
              </a:rPr>
              <a:t>Network Topologies</a:t>
            </a:r>
            <a:endParaRPr lang="en-US" dirty="0"/>
          </a:p>
        </p:txBody>
      </p:sp>
      <p:sp>
        <p:nvSpPr>
          <p:cNvPr id="3" name="Content Placeholder 2">
            <a:extLst>
              <a:ext uri="{FF2B5EF4-FFF2-40B4-BE49-F238E27FC236}">
                <a16:creationId xmlns:a16="http://schemas.microsoft.com/office/drawing/2014/main" id="{908EE8DB-F89F-4B65-8589-EC3B656174FE}"/>
              </a:ext>
            </a:extLst>
          </p:cNvPr>
          <p:cNvSpPr>
            <a:spLocks noGrp="1"/>
          </p:cNvSpPr>
          <p:nvPr>
            <p:ph idx="1"/>
          </p:nvPr>
        </p:nvSpPr>
        <p:spPr/>
        <p:txBody>
          <a:bodyPr vert="horz" lIns="91440" tIns="45720" rIns="91440" bIns="45720" rtlCol="0" anchor="t">
            <a:normAutofit fontScale="85000" lnSpcReduction="20000"/>
          </a:bodyPr>
          <a:lstStyle/>
          <a:p>
            <a:r>
              <a:rPr lang="en-US" b="1">
                <a:ea typeface="+mn-lt"/>
                <a:cs typeface="+mn-lt"/>
              </a:rPr>
              <a:t>Figure 1</a:t>
            </a:r>
            <a:r>
              <a:rPr lang="en-US">
                <a:ea typeface="+mn-lt"/>
                <a:cs typeface="+mn-lt"/>
              </a:rPr>
              <a:t> : Every device relates to another via dedicated channels. These channels are known as links.</a:t>
            </a:r>
            <a:endParaRPr lang="en-US">
              <a:cs typeface="Calibri"/>
            </a:endParaRPr>
          </a:p>
          <a:p>
            <a:endParaRPr lang="en-US">
              <a:ea typeface="+mn-lt"/>
              <a:cs typeface="+mn-lt"/>
            </a:endParaRPr>
          </a:p>
          <a:p>
            <a:r>
              <a:rPr lang="en-US">
                <a:ea typeface="+mn-lt"/>
                <a:cs typeface="+mn-lt"/>
              </a:rPr>
              <a:t>If suppose, N number of devices relate to each other in mesh topology, then total number of ports that is required by each device is ? N-1. In the Figure 1, there are 5 devices connected to each other, hence total number of ports required is 4.</a:t>
            </a:r>
            <a:endParaRPr lang="en-US">
              <a:cs typeface="Calibri"/>
            </a:endParaRPr>
          </a:p>
          <a:p>
            <a:endParaRPr lang="en-US">
              <a:ea typeface="+mn-lt"/>
              <a:cs typeface="+mn-lt"/>
            </a:endParaRPr>
          </a:p>
          <a:p>
            <a:r>
              <a:rPr lang="en-US">
                <a:ea typeface="+mn-lt"/>
                <a:cs typeface="+mn-lt"/>
              </a:rPr>
              <a:t>If suppose, N number of devices relate to each other in mesh topology, then total number of dedicated links required to connect them is </a:t>
            </a:r>
            <a:r>
              <a:rPr lang="en-US" baseline="30000">
                <a:ea typeface="+mn-lt"/>
                <a:cs typeface="+mn-lt"/>
              </a:rPr>
              <a:t>N</a:t>
            </a:r>
            <a:r>
              <a:rPr lang="en-US">
                <a:ea typeface="+mn-lt"/>
                <a:cs typeface="+mn-lt"/>
              </a:rPr>
              <a:t>C</a:t>
            </a:r>
            <a:r>
              <a:rPr lang="en-US" baseline="-25000">
                <a:ea typeface="+mn-lt"/>
                <a:cs typeface="+mn-lt"/>
              </a:rPr>
              <a:t>2</a:t>
            </a:r>
            <a:r>
              <a:rPr lang="en-US">
                <a:ea typeface="+mn-lt"/>
                <a:cs typeface="+mn-lt"/>
              </a:rPr>
              <a:t> i.e. N(N-1)/2. In the Figure 1, there are 5 devices connected to each other, hence total number of links required is 5*4/2 = 10.</a:t>
            </a:r>
            <a:endParaRPr lang="en-US">
              <a:cs typeface="Calibri"/>
            </a:endParaRPr>
          </a:p>
          <a:p>
            <a:endParaRPr lang="en-US">
              <a:cs typeface="Calibri"/>
            </a:endParaRPr>
          </a:p>
        </p:txBody>
      </p:sp>
      <p:sp>
        <p:nvSpPr>
          <p:cNvPr id="4" name="Date Placeholder 3">
            <a:extLst>
              <a:ext uri="{FF2B5EF4-FFF2-40B4-BE49-F238E27FC236}">
                <a16:creationId xmlns:a16="http://schemas.microsoft.com/office/drawing/2014/main" id="{A398D228-D1E5-4BD5-ABD1-045169D19D63}"/>
              </a:ext>
            </a:extLst>
          </p:cNvPr>
          <p:cNvSpPr>
            <a:spLocks noGrp="1"/>
          </p:cNvSpPr>
          <p:nvPr>
            <p:ph type="dt" sz="half" idx="4294967295"/>
          </p:nvPr>
        </p:nvSpPr>
        <p:spPr>
          <a:xfrm>
            <a:off x="6629400" y="6340475"/>
            <a:ext cx="1295400"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7464B53-3DD9-4B20-8321-AE9834B07E10}" type="datetime4">
              <a:rPr lang="en-US" smtClean="0"/>
              <a:pPr/>
              <a:t>June 21, 2023</a:t>
            </a:fld>
            <a:endParaRPr lang="en-US"/>
          </a:p>
        </p:txBody>
      </p:sp>
      <p:sp>
        <p:nvSpPr>
          <p:cNvPr id="5" name="Footer Placeholder 4">
            <a:extLst>
              <a:ext uri="{FF2B5EF4-FFF2-40B4-BE49-F238E27FC236}">
                <a16:creationId xmlns:a16="http://schemas.microsoft.com/office/drawing/2014/main" id="{F8125257-925B-4E49-8858-E39A852C1BD4}"/>
              </a:ext>
            </a:extLst>
          </p:cNvPr>
          <p:cNvSpPr>
            <a:spLocks noGrp="1"/>
          </p:cNvSpPr>
          <p:nvPr>
            <p:ph type="ftr" sz="quarter" idx="4294967295"/>
          </p:nvPr>
        </p:nvSpPr>
        <p:spPr>
          <a:xfrm>
            <a:off x="1524000" y="6351494"/>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1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Department of Computer Science &amp; Engineering, VNRVJIET, Hyderabad</a:t>
            </a:r>
          </a:p>
        </p:txBody>
      </p:sp>
      <p:sp>
        <p:nvSpPr>
          <p:cNvPr id="6" name="Slide Number Placeholder 5">
            <a:extLst>
              <a:ext uri="{FF2B5EF4-FFF2-40B4-BE49-F238E27FC236}">
                <a16:creationId xmlns:a16="http://schemas.microsoft.com/office/drawing/2014/main" id="{316FB95A-3DE9-4C5B-B691-29D2D957D462}"/>
              </a:ext>
            </a:extLst>
          </p:cNvPr>
          <p:cNvSpPr>
            <a:spLocks noGrp="1"/>
          </p:cNvSpPr>
          <p:nvPr>
            <p:ph type="sldNum" sz="quarter" idx="4294967295"/>
          </p:nvPr>
        </p:nvSpPr>
        <p:spPr>
          <a:xfrm>
            <a:off x="9525000" y="6340476"/>
            <a:ext cx="762000" cy="365125"/>
          </a:xfrm>
        </p:spPr>
        <p:txBody>
          <a:bodyPr/>
          <a:lstStyle/>
          <a:p>
            <a:fld id="{C4FA3F07-B4E9-4FEB-BC07-B9713C186F28}" type="slidenum">
              <a:rPr lang="en-US" smtClean="0"/>
              <a:pPr/>
              <a:t>38</a:t>
            </a:fld>
            <a:endParaRPr lang="en-US"/>
          </a:p>
        </p:txBody>
      </p:sp>
    </p:spTree>
    <p:extLst>
      <p:ext uri="{BB962C8B-B14F-4D97-AF65-F5344CB8AC3E}">
        <p14:creationId xmlns:p14="http://schemas.microsoft.com/office/powerpoint/2010/main" val="3883674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76400" y="350838"/>
            <a:ext cx="7848600" cy="868362"/>
          </a:xfrm>
        </p:spPr>
        <p:txBody>
          <a:bodyPr/>
          <a:lstStyle/>
          <a:p>
            <a:r>
              <a:rPr lang="en-US" dirty="0">
                <a:cs typeface="Calibri"/>
              </a:rPr>
              <a:t>Network Topologies</a:t>
            </a:r>
            <a:endParaRPr lang="en-US" dirty="0"/>
          </a:p>
        </p:txBody>
      </p:sp>
      <p:sp>
        <p:nvSpPr>
          <p:cNvPr id="3" name="Content Placeholder 2"/>
          <p:cNvSpPr>
            <a:spLocks noGrp="1"/>
          </p:cNvSpPr>
          <p:nvPr>
            <p:ph idx="1"/>
          </p:nvPr>
        </p:nvSpPr>
        <p:spPr/>
        <p:txBody>
          <a:bodyPr vert="horz" lIns="91440" tIns="45720" rIns="91440" bIns="45720" rtlCol="0" anchor="t">
            <a:normAutofit fontScale="85000" lnSpcReduction="20000"/>
          </a:bodyPr>
          <a:lstStyle/>
          <a:p>
            <a:r>
              <a:rPr lang="en-US" b="1">
                <a:ea typeface="+mn-lt"/>
                <a:cs typeface="+mn-lt"/>
              </a:rPr>
              <a:t>Advantages of Mesh topology :</a:t>
            </a:r>
            <a:endParaRPr lang="en-US">
              <a:cs typeface="Calibri"/>
            </a:endParaRPr>
          </a:p>
          <a:p>
            <a:r>
              <a:rPr lang="en-US">
                <a:ea typeface="+mn-lt"/>
                <a:cs typeface="+mn-lt"/>
              </a:rPr>
              <a:t>It is robust.</a:t>
            </a:r>
            <a:endParaRPr lang="en-US">
              <a:cs typeface="Calibri"/>
            </a:endParaRPr>
          </a:p>
          <a:p>
            <a:r>
              <a:rPr lang="en-US">
                <a:ea typeface="+mn-lt"/>
                <a:cs typeface="+mn-lt"/>
              </a:rPr>
              <a:t>Fault is diagnosed easily. Data is reliable because data is transferred among the devices through dedicated channels or links.</a:t>
            </a:r>
            <a:endParaRPr lang="en-US"/>
          </a:p>
          <a:p>
            <a:r>
              <a:rPr lang="en-US">
                <a:ea typeface="+mn-lt"/>
                <a:cs typeface="+mn-lt"/>
              </a:rPr>
              <a:t>Provides security and privacy.</a:t>
            </a:r>
            <a:endParaRPr lang="en-US"/>
          </a:p>
          <a:p>
            <a:pPr marL="0" indent="0">
              <a:buNone/>
            </a:pPr>
            <a:br>
              <a:rPr lang="en-US"/>
            </a:br>
            <a:r>
              <a:rPr lang="en-US" b="1">
                <a:ea typeface="+mn-lt"/>
                <a:cs typeface="+mn-lt"/>
              </a:rPr>
              <a:t>Problems with this topology :</a:t>
            </a:r>
            <a:endParaRPr lang="en-US">
              <a:cs typeface="Calibri"/>
            </a:endParaRPr>
          </a:p>
          <a:p>
            <a:r>
              <a:rPr lang="en-US">
                <a:ea typeface="+mn-lt"/>
                <a:cs typeface="+mn-lt"/>
              </a:rPr>
              <a:t>Installation and configuration is difficult.</a:t>
            </a:r>
            <a:endParaRPr lang="en-US"/>
          </a:p>
          <a:p>
            <a:r>
              <a:rPr lang="en-US">
                <a:ea typeface="+mn-lt"/>
                <a:cs typeface="+mn-lt"/>
              </a:rPr>
              <a:t>Cost of cables are high as bulk wiring is required, hence suitable for a smaller number of devices.</a:t>
            </a:r>
            <a:endParaRPr lang="en-US"/>
          </a:p>
          <a:p>
            <a:r>
              <a:rPr lang="en-US">
                <a:ea typeface="+mn-lt"/>
                <a:cs typeface="+mn-lt"/>
              </a:rPr>
              <a:t>Cost of maintenance is high.</a:t>
            </a:r>
            <a:endParaRPr lang="en-US"/>
          </a:p>
          <a:p>
            <a:pPr marL="0" indent="0">
              <a:buNone/>
            </a:pPr>
            <a:endParaRPr lang="en-US"/>
          </a:p>
          <a:p>
            <a:endParaRPr lang="en-US">
              <a:cs typeface="Calibri"/>
            </a:endParaRPr>
          </a:p>
        </p:txBody>
      </p:sp>
      <p:sp>
        <p:nvSpPr>
          <p:cNvPr id="4" name="Date Placeholder 3"/>
          <p:cNvSpPr>
            <a:spLocks noGrp="1"/>
          </p:cNvSpPr>
          <p:nvPr>
            <p:ph type="dt" sz="half" idx="4294967295"/>
          </p:nvPr>
        </p:nvSpPr>
        <p:spPr>
          <a:xfrm>
            <a:off x="6629400" y="6340475"/>
            <a:ext cx="1295400"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7464B53-3DD9-4B20-8321-AE9834B07E10}" type="datetime4">
              <a:rPr lang="en-US" smtClean="0"/>
              <a:pPr/>
              <a:t>June 21, 2023</a:t>
            </a:fld>
            <a:endParaRPr lang="en-US"/>
          </a:p>
        </p:txBody>
      </p:sp>
      <p:sp>
        <p:nvSpPr>
          <p:cNvPr id="5" name="Footer Placeholder 4"/>
          <p:cNvSpPr>
            <a:spLocks noGrp="1"/>
          </p:cNvSpPr>
          <p:nvPr>
            <p:ph type="ftr" sz="quarter" idx="4294967295"/>
          </p:nvPr>
        </p:nvSpPr>
        <p:spPr>
          <a:xfrm>
            <a:off x="1524000" y="6351494"/>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1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Department of Computer Science &amp; Engineering, VNRVJIET, Hyderabad</a:t>
            </a:r>
          </a:p>
        </p:txBody>
      </p:sp>
      <p:sp>
        <p:nvSpPr>
          <p:cNvPr id="6" name="Slide Number Placeholder 5"/>
          <p:cNvSpPr>
            <a:spLocks noGrp="1"/>
          </p:cNvSpPr>
          <p:nvPr>
            <p:ph type="sldNum" sz="quarter" idx="4294967295"/>
          </p:nvPr>
        </p:nvSpPr>
        <p:spPr>
          <a:xfrm>
            <a:off x="9525000" y="6340476"/>
            <a:ext cx="762000" cy="365125"/>
          </a:xfrm>
        </p:spPr>
        <p:txBody>
          <a:bodyPr/>
          <a:lstStyle/>
          <a:p>
            <a:fld id="{C4FA3F07-B4E9-4FEB-BC07-B9713C186F28}" type="slidenum">
              <a:rPr lang="en-US" smtClean="0"/>
              <a:pPr/>
              <a:t>39</a:t>
            </a:fld>
            <a:endParaRPr lang="en-US"/>
          </a:p>
        </p:txBody>
      </p:sp>
    </p:spTree>
    <p:extLst>
      <p:ext uri="{BB962C8B-B14F-4D97-AF65-F5344CB8AC3E}">
        <p14:creationId xmlns:p14="http://schemas.microsoft.com/office/powerpoint/2010/main" val="3792275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DF3032A-5A3E-255D-9990-19154FC73881}"/>
              </a:ext>
            </a:extLst>
          </p:cNvPr>
          <p:cNvSpPr/>
          <p:nvPr/>
        </p:nvSpPr>
        <p:spPr>
          <a:xfrm>
            <a:off x="699419" y="429355"/>
            <a:ext cx="5283370" cy="584775"/>
          </a:xfrm>
          <a:prstGeom prst="rect">
            <a:avLst/>
          </a:prstGeom>
          <a:noFill/>
        </p:spPr>
        <p:txBody>
          <a:bodyPr wrap="square" lIns="91440" tIns="45720" rIns="91440" bIns="45720">
            <a:spAutoFit/>
          </a:bodyPr>
          <a:lstStyle/>
          <a:p>
            <a:r>
              <a:rPr lang="en-US" sz="3200" b="1" cap="none" spc="0" dirty="0">
                <a:ln w="0"/>
                <a:latin typeface="Metropolis" panose="00000500000000000000" pitchFamily="50" charset="0"/>
                <a:cs typeface="Segoe UI" panose="020B0502040204020203" pitchFamily="34" charset="0"/>
              </a:rPr>
              <a:t>Table of Content</a:t>
            </a:r>
            <a:r>
              <a:rPr lang="en-US" sz="3200" b="1" cap="none" spc="0" dirty="0">
                <a:ln w="0"/>
                <a:solidFill>
                  <a:schemeClr val="bg1"/>
                </a:solidFill>
                <a:latin typeface="Metropolis" panose="00000500000000000000" pitchFamily="50" charset="0"/>
                <a:cs typeface="Segoe UI" panose="020B0502040204020203" pitchFamily="34" charset="0"/>
              </a:rPr>
              <a:t> </a:t>
            </a:r>
          </a:p>
        </p:txBody>
      </p:sp>
      <p:sp>
        <p:nvSpPr>
          <p:cNvPr id="5" name="Rectangle 4">
            <a:extLst>
              <a:ext uri="{FF2B5EF4-FFF2-40B4-BE49-F238E27FC236}">
                <a16:creationId xmlns:a16="http://schemas.microsoft.com/office/drawing/2014/main" id="{C91C6CEC-047B-ACD5-95B7-4F53257B395E}"/>
              </a:ext>
            </a:extLst>
          </p:cNvPr>
          <p:cNvSpPr/>
          <p:nvPr/>
        </p:nvSpPr>
        <p:spPr>
          <a:xfrm>
            <a:off x="699418" y="1014130"/>
            <a:ext cx="7802555" cy="5122941"/>
          </a:xfrm>
          <a:prstGeom prst="rect">
            <a:avLst/>
          </a:prstGeom>
          <a:noFill/>
        </p:spPr>
        <p:txBody>
          <a:bodyPr wrap="square" lIns="91440" tIns="45720" rIns="91440" bIns="45720" anchor="t">
            <a:spAutoFit/>
          </a:bodyPr>
          <a:lstStyle/>
          <a:p>
            <a:pPr lvl="1">
              <a:lnSpc>
                <a:spcPct val="150000"/>
              </a:lnSpc>
            </a:pPr>
            <a:r>
              <a:rPr lang="en-US" sz="2000" b="1" dirty="0">
                <a:ln w="0"/>
                <a:latin typeface="Metropolis" panose="00000500000000000000" pitchFamily="50" charset="0"/>
                <a:cs typeface="Segoe UI" panose="020B0502040204020203" pitchFamily="34" charset="0"/>
              </a:rPr>
              <a:t>0.  REAL-LIFE NETWORKS</a:t>
            </a:r>
          </a:p>
          <a:p>
            <a:pPr marL="800100" lvl="1" indent="-342900">
              <a:lnSpc>
                <a:spcPct val="150000"/>
              </a:lnSpc>
              <a:buFont typeface="+mj-lt"/>
              <a:buAutoNum type="arabicPeriod"/>
            </a:pPr>
            <a:r>
              <a:rPr lang="en-US" sz="2000" b="1" cap="none" spc="0" dirty="0">
                <a:ln w="0"/>
                <a:solidFill>
                  <a:schemeClr val="tx1"/>
                </a:solidFill>
                <a:latin typeface="Metropolis" panose="00000500000000000000" pitchFamily="50" charset="0"/>
                <a:cs typeface="Segoe UI" panose="020B0502040204020203" pitchFamily="34" charset="0"/>
              </a:rPr>
              <a:t>BASIC OF COMPUTER NETWORKS </a:t>
            </a:r>
          </a:p>
          <a:p>
            <a:pPr lvl="2">
              <a:lnSpc>
                <a:spcPct val="150000"/>
              </a:lnSpc>
            </a:pPr>
            <a:r>
              <a:rPr lang="en-US" sz="2000" b="1" cap="none" spc="0" dirty="0">
                <a:ln w="0"/>
                <a:solidFill>
                  <a:schemeClr val="tx1"/>
                </a:solidFill>
                <a:latin typeface="Metropolis" panose="00000500000000000000" pitchFamily="50" charset="0"/>
                <a:cs typeface="Segoe UI" panose="020B0502040204020203" pitchFamily="34" charset="0"/>
              </a:rPr>
              <a:t>1.1 HARDWARE &amp; SOFTWARE</a:t>
            </a:r>
          </a:p>
          <a:p>
            <a:pPr marL="800100" lvl="1" indent="-342900">
              <a:lnSpc>
                <a:spcPct val="150000"/>
              </a:lnSpc>
              <a:buFont typeface="+mj-lt"/>
              <a:buAutoNum type="arabicPeriod"/>
            </a:pPr>
            <a:r>
              <a:rPr lang="en-US" sz="2000" b="1" cap="none" spc="0" dirty="0">
                <a:ln w="0"/>
                <a:solidFill>
                  <a:schemeClr val="tx1"/>
                </a:solidFill>
                <a:latin typeface="Metropolis" panose="00000500000000000000" pitchFamily="50" charset="0"/>
                <a:cs typeface="Segoe UI" panose="020B0502040204020203" pitchFamily="34" charset="0"/>
              </a:rPr>
              <a:t>Network Models and Protocols</a:t>
            </a:r>
          </a:p>
          <a:p>
            <a:pPr lvl="1">
              <a:lnSpc>
                <a:spcPct val="150000"/>
              </a:lnSpc>
            </a:pPr>
            <a:r>
              <a:rPr lang="en-US" sz="2000" b="1" cap="none" spc="0" dirty="0">
                <a:ln w="0"/>
                <a:solidFill>
                  <a:schemeClr val="tx1"/>
                </a:solidFill>
                <a:latin typeface="Metropolis" panose="00000500000000000000" pitchFamily="50" charset="0"/>
                <a:cs typeface="Segoe UI" panose="020B0502040204020203" pitchFamily="34" charset="0"/>
              </a:rPr>
              <a:t>	2.1 OSI MODEL REFERENCE MODEL</a:t>
            </a:r>
          </a:p>
          <a:p>
            <a:pPr lvl="1">
              <a:lnSpc>
                <a:spcPct val="150000"/>
              </a:lnSpc>
            </a:pPr>
            <a:r>
              <a:rPr lang="en-US" sz="2000" b="1" cap="none" spc="0" dirty="0">
                <a:ln w="0"/>
                <a:solidFill>
                  <a:schemeClr val="tx1"/>
                </a:solidFill>
                <a:latin typeface="Metropolis" panose="00000500000000000000" pitchFamily="50" charset="0"/>
                <a:cs typeface="Segoe UI" panose="020B0502040204020203" pitchFamily="34" charset="0"/>
              </a:rPr>
              <a:t>	2.2 TCP/IP REFERENCE MODEL</a:t>
            </a:r>
          </a:p>
          <a:p>
            <a:pPr lvl="1">
              <a:lnSpc>
                <a:spcPct val="150000"/>
              </a:lnSpc>
            </a:pPr>
            <a:r>
              <a:rPr lang="en-US" sz="2000" b="1" cap="none" spc="0" dirty="0">
                <a:ln w="0"/>
                <a:solidFill>
                  <a:schemeClr val="tx1"/>
                </a:solidFill>
                <a:latin typeface="Metropolis" panose="00000500000000000000" pitchFamily="50" charset="0"/>
                <a:cs typeface="Segoe UI" panose="020B0502040204020203" pitchFamily="34" charset="0"/>
              </a:rPr>
              <a:t>3. ARPANET, INTERNET</a:t>
            </a:r>
          </a:p>
          <a:p>
            <a:pPr lvl="1">
              <a:lnSpc>
                <a:spcPct val="150000"/>
              </a:lnSpc>
            </a:pPr>
            <a:r>
              <a:rPr lang="en-US" sz="2000" b="1" cap="none" spc="0" dirty="0">
                <a:ln w="0"/>
                <a:solidFill>
                  <a:schemeClr val="tx1"/>
                </a:solidFill>
                <a:latin typeface="Metropolis" panose="00000500000000000000" pitchFamily="50" charset="0"/>
                <a:cs typeface="Segoe UI" panose="020B0502040204020203" pitchFamily="34" charset="0"/>
              </a:rPr>
              <a:t>4. PHYSICAL LAYER</a:t>
            </a:r>
          </a:p>
          <a:p>
            <a:pPr lvl="2">
              <a:lnSpc>
                <a:spcPct val="150000"/>
              </a:lnSpc>
            </a:pPr>
            <a:r>
              <a:rPr lang="en-US" sz="2000" b="1" dirty="0">
                <a:ln w="0"/>
                <a:latin typeface="Metropolis" panose="00000500000000000000" pitchFamily="50" charset="0"/>
                <a:cs typeface="Segoe UI" panose="020B0502040204020203" pitchFamily="34" charset="0"/>
              </a:rPr>
              <a:t>4.1 GUIDED TRANSMISSION MEDIA</a:t>
            </a:r>
          </a:p>
          <a:p>
            <a:pPr lvl="2">
              <a:lnSpc>
                <a:spcPct val="150000"/>
              </a:lnSpc>
            </a:pPr>
            <a:r>
              <a:rPr lang="en-US" sz="2000" b="1" dirty="0">
                <a:ln w="0"/>
                <a:latin typeface="Metropolis" panose="00000500000000000000" pitchFamily="50" charset="0"/>
                <a:cs typeface="Segoe UI" panose="020B0502040204020203" pitchFamily="34" charset="0"/>
              </a:rPr>
              <a:t>	4.1.1 TWISTED PAIRS, COAXIAL CABLE, FIBER OPTICS</a:t>
            </a:r>
          </a:p>
          <a:p>
            <a:pPr lvl="2">
              <a:lnSpc>
                <a:spcPct val="150000"/>
              </a:lnSpc>
            </a:pPr>
            <a:r>
              <a:rPr lang="en-US" sz="2000" b="1" dirty="0">
                <a:ln w="0"/>
                <a:latin typeface="Metropolis" panose="00000500000000000000" pitchFamily="50" charset="0"/>
                <a:cs typeface="Segoe UI" panose="020B0502040204020203" pitchFamily="34" charset="0"/>
              </a:rPr>
              <a:t>4.2 WIRELESS TRANSMISSION</a:t>
            </a:r>
          </a:p>
        </p:txBody>
      </p:sp>
    </p:spTree>
    <p:extLst>
      <p:ext uri="{BB962C8B-B14F-4D97-AF65-F5344CB8AC3E}">
        <p14:creationId xmlns:p14="http://schemas.microsoft.com/office/powerpoint/2010/main" val="6932092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EC4CF-D60F-4C0F-A503-547578C7428E}"/>
              </a:ext>
            </a:extLst>
          </p:cNvPr>
          <p:cNvSpPr>
            <a:spLocks noGrp="1"/>
          </p:cNvSpPr>
          <p:nvPr>
            <p:ph type="title" idx="4294967295"/>
          </p:nvPr>
        </p:nvSpPr>
        <p:spPr>
          <a:xfrm>
            <a:off x="1676400" y="350838"/>
            <a:ext cx="7848600" cy="868362"/>
          </a:xfrm>
        </p:spPr>
        <p:txBody>
          <a:bodyPr/>
          <a:lstStyle/>
          <a:p>
            <a:r>
              <a:rPr lang="en-US" dirty="0">
                <a:cs typeface="Calibri"/>
              </a:rPr>
              <a:t>Network Topologies</a:t>
            </a:r>
            <a:endParaRPr lang="en-US" dirty="0"/>
          </a:p>
        </p:txBody>
      </p:sp>
      <p:sp>
        <p:nvSpPr>
          <p:cNvPr id="3" name="Content Placeholder 2">
            <a:extLst>
              <a:ext uri="{FF2B5EF4-FFF2-40B4-BE49-F238E27FC236}">
                <a16:creationId xmlns:a16="http://schemas.microsoft.com/office/drawing/2014/main" id="{0231E58E-D8D0-4363-9AA4-87E8991FF807}"/>
              </a:ext>
            </a:extLst>
          </p:cNvPr>
          <p:cNvSpPr>
            <a:spLocks noGrp="1"/>
          </p:cNvSpPr>
          <p:nvPr>
            <p:ph idx="1"/>
          </p:nvPr>
        </p:nvSpPr>
        <p:spPr/>
        <p:txBody>
          <a:bodyPr vert="horz" lIns="91440" tIns="45720" rIns="91440" bIns="45720" rtlCol="0" anchor="t">
            <a:normAutofit/>
          </a:bodyPr>
          <a:lstStyle/>
          <a:p>
            <a:pPr marL="0" indent="0">
              <a:buNone/>
            </a:pPr>
            <a:r>
              <a:rPr lang="en-US" b="1"/>
              <a:t>b) Star Topology :</a:t>
            </a:r>
            <a:endParaRPr lang="en-US" b="1">
              <a:cs typeface="Calibri"/>
            </a:endParaRPr>
          </a:p>
          <a:p>
            <a:r>
              <a:rPr lang="en-US">
                <a:ea typeface="+mn-lt"/>
                <a:cs typeface="+mn-lt"/>
              </a:rPr>
              <a:t> In star topology, all the devices are connected to a single hub through a cable. </a:t>
            </a:r>
            <a:endParaRPr lang="en-US">
              <a:cs typeface="Calibri"/>
            </a:endParaRPr>
          </a:p>
        </p:txBody>
      </p:sp>
      <p:sp>
        <p:nvSpPr>
          <p:cNvPr id="4" name="Date Placeholder 3">
            <a:extLst>
              <a:ext uri="{FF2B5EF4-FFF2-40B4-BE49-F238E27FC236}">
                <a16:creationId xmlns:a16="http://schemas.microsoft.com/office/drawing/2014/main" id="{6D43B418-1300-410B-9A78-5B4A61AD570B}"/>
              </a:ext>
            </a:extLst>
          </p:cNvPr>
          <p:cNvSpPr>
            <a:spLocks noGrp="1"/>
          </p:cNvSpPr>
          <p:nvPr>
            <p:ph type="dt" sz="half" idx="4294967295"/>
          </p:nvPr>
        </p:nvSpPr>
        <p:spPr>
          <a:xfrm>
            <a:off x="6629400" y="6340475"/>
            <a:ext cx="1295400"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7464B53-3DD9-4B20-8321-AE9834B07E10}" type="datetime4">
              <a:rPr lang="en-US" smtClean="0"/>
              <a:pPr/>
              <a:t>June 21, 2023</a:t>
            </a:fld>
            <a:endParaRPr lang="en-US"/>
          </a:p>
        </p:txBody>
      </p:sp>
      <p:sp>
        <p:nvSpPr>
          <p:cNvPr id="5" name="Footer Placeholder 4">
            <a:extLst>
              <a:ext uri="{FF2B5EF4-FFF2-40B4-BE49-F238E27FC236}">
                <a16:creationId xmlns:a16="http://schemas.microsoft.com/office/drawing/2014/main" id="{98E9F767-1329-49D7-9462-B1C234C172BF}"/>
              </a:ext>
            </a:extLst>
          </p:cNvPr>
          <p:cNvSpPr>
            <a:spLocks noGrp="1"/>
          </p:cNvSpPr>
          <p:nvPr>
            <p:ph type="ftr" sz="quarter" idx="4294967295"/>
          </p:nvPr>
        </p:nvSpPr>
        <p:spPr>
          <a:xfrm>
            <a:off x="1524000" y="6351494"/>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1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Department of Computer Science &amp; Engineering, VNRVJIET, Hyderabad</a:t>
            </a:r>
          </a:p>
        </p:txBody>
      </p:sp>
      <p:sp>
        <p:nvSpPr>
          <p:cNvPr id="6" name="Slide Number Placeholder 5">
            <a:extLst>
              <a:ext uri="{FF2B5EF4-FFF2-40B4-BE49-F238E27FC236}">
                <a16:creationId xmlns:a16="http://schemas.microsoft.com/office/drawing/2014/main" id="{6049CF96-46B8-4141-8FB6-2F4224D900BE}"/>
              </a:ext>
            </a:extLst>
          </p:cNvPr>
          <p:cNvSpPr>
            <a:spLocks noGrp="1"/>
          </p:cNvSpPr>
          <p:nvPr>
            <p:ph type="sldNum" sz="quarter" idx="4294967295"/>
          </p:nvPr>
        </p:nvSpPr>
        <p:spPr>
          <a:xfrm>
            <a:off x="9525000" y="6340476"/>
            <a:ext cx="762000" cy="365125"/>
          </a:xfrm>
        </p:spPr>
        <p:txBody>
          <a:bodyPr/>
          <a:lstStyle/>
          <a:p>
            <a:fld id="{C4FA3F07-B4E9-4FEB-BC07-B9713C186F28}" type="slidenum">
              <a:rPr lang="en-US" smtClean="0"/>
              <a:pPr/>
              <a:t>40</a:t>
            </a:fld>
            <a:endParaRPr lang="en-US"/>
          </a:p>
        </p:txBody>
      </p:sp>
      <p:pic>
        <p:nvPicPr>
          <p:cNvPr id="7" name="Picture 7" descr="A picture containing clock&#10;&#10;Description automatically generated">
            <a:extLst>
              <a:ext uri="{FF2B5EF4-FFF2-40B4-BE49-F238E27FC236}">
                <a16:creationId xmlns:a16="http://schemas.microsoft.com/office/drawing/2014/main" id="{9E724257-69F6-4D27-92F6-3027E39B5017}"/>
              </a:ext>
            </a:extLst>
          </p:cNvPr>
          <p:cNvPicPr>
            <a:picLocks noChangeAspect="1"/>
          </p:cNvPicPr>
          <p:nvPr/>
        </p:nvPicPr>
        <p:blipFill>
          <a:blip r:embed="rId2"/>
          <a:stretch>
            <a:fillRect/>
          </a:stretch>
        </p:blipFill>
        <p:spPr>
          <a:xfrm>
            <a:off x="3520582" y="3599234"/>
            <a:ext cx="4324708" cy="2057197"/>
          </a:xfrm>
          <a:prstGeom prst="rect">
            <a:avLst/>
          </a:prstGeom>
        </p:spPr>
      </p:pic>
    </p:spTree>
    <p:extLst>
      <p:ext uri="{BB962C8B-B14F-4D97-AF65-F5344CB8AC3E}">
        <p14:creationId xmlns:p14="http://schemas.microsoft.com/office/powerpoint/2010/main" val="22919140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D6F29-21C1-471F-A6EE-F934FE2C7045}"/>
              </a:ext>
            </a:extLst>
          </p:cNvPr>
          <p:cNvSpPr>
            <a:spLocks noGrp="1"/>
          </p:cNvSpPr>
          <p:nvPr>
            <p:ph type="title" idx="4294967295"/>
          </p:nvPr>
        </p:nvSpPr>
        <p:spPr>
          <a:xfrm>
            <a:off x="1676400" y="350838"/>
            <a:ext cx="7848600" cy="868362"/>
          </a:xfrm>
        </p:spPr>
        <p:txBody>
          <a:bodyPr/>
          <a:lstStyle/>
          <a:p>
            <a:r>
              <a:rPr lang="en-US" dirty="0">
                <a:cs typeface="Calibri"/>
              </a:rPr>
              <a:t>Network Topologies</a:t>
            </a:r>
            <a:endParaRPr lang="en-US" dirty="0"/>
          </a:p>
        </p:txBody>
      </p:sp>
      <p:sp>
        <p:nvSpPr>
          <p:cNvPr id="3" name="Content Placeholder 2">
            <a:extLst>
              <a:ext uri="{FF2B5EF4-FFF2-40B4-BE49-F238E27FC236}">
                <a16:creationId xmlns:a16="http://schemas.microsoft.com/office/drawing/2014/main" id="{E3A5E07E-A275-4F54-81B8-490A2CD7A6E2}"/>
              </a:ext>
            </a:extLst>
          </p:cNvPr>
          <p:cNvSpPr>
            <a:spLocks noGrp="1"/>
          </p:cNvSpPr>
          <p:nvPr>
            <p:ph idx="1"/>
          </p:nvPr>
        </p:nvSpPr>
        <p:spPr/>
        <p:txBody>
          <a:bodyPr vert="horz" lIns="91440" tIns="45720" rIns="91440" bIns="45720" rtlCol="0" anchor="t">
            <a:normAutofit fontScale="70000" lnSpcReduction="20000"/>
          </a:bodyPr>
          <a:lstStyle/>
          <a:p>
            <a:r>
              <a:rPr lang="en-US" b="1">
                <a:ea typeface="+mn-lt"/>
                <a:cs typeface="+mn-lt"/>
              </a:rPr>
              <a:t>Figure 2</a:t>
            </a:r>
            <a:r>
              <a:rPr lang="en-US">
                <a:ea typeface="+mn-lt"/>
                <a:cs typeface="+mn-lt"/>
              </a:rPr>
              <a:t> : A star topology having four systems connected to single point of connection i.e. hub.</a:t>
            </a:r>
            <a:br>
              <a:rPr lang="en-US">
                <a:ea typeface="+mn-lt"/>
                <a:cs typeface="+mn-lt"/>
              </a:rPr>
            </a:br>
            <a:br>
              <a:rPr lang="en-US">
                <a:ea typeface="+mn-lt"/>
                <a:cs typeface="+mn-lt"/>
              </a:rPr>
            </a:br>
            <a:r>
              <a:rPr lang="en-US" b="1">
                <a:ea typeface="+mn-lt"/>
                <a:cs typeface="+mn-lt"/>
              </a:rPr>
              <a:t>Advantages of this topology :</a:t>
            </a:r>
            <a:endParaRPr lang="en-US" b="1">
              <a:cs typeface="Calibri"/>
            </a:endParaRPr>
          </a:p>
          <a:p>
            <a:r>
              <a:rPr lang="en-US">
                <a:ea typeface="+mn-lt"/>
                <a:cs typeface="+mn-lt"/>
              </a:rPr>
              <a:t>If N devices are connected to each other in star topology, then the number of cables required to connect them is N. So, it is easy to set up.</a:t>
            </a:r>
            <a:endParaRPr lang="en-US"/>
          </a:p>
          <a:p>
            <a:r>
              <a:rPr lang="en-US">
                <a:ea typeface="+mn-lt"/>
                <a:cs typeface="+mn-lt"/>
              </a:rPr>
              <a:t>Each device require only 1 port i.e. to connect to the hub.</a:t>
            </a:r>
            <a:endParaRPr lang="en-US"/>
          </a:p>
          <a:p>
            <a:pPr marL="0" indent="0">
              <a:buNone/>
            </a:pPr>
            <a:r>
              <a:rPr lang="en-US" b="1">
                <a:ea typeface="+mn-lt"/>
                <a:cs typeface="+mn-lt"/>
              </a:rPr>
              <a:t>    </a:t>
            </a:r>
            <a:endParaRPr lang="en-US">
              <a:ea typeface="+mn-lt"/>
              <a:cs typeface="+mn-lt"/>
            </a:endParaRPr>
          </a:p>
          <a:p>
            <a:pPr marL="0" indent="0">
              <a:buNone/>
            </a:pPr>
            <a:r>
              <a:rPr lang="en-US" b="1">
                <a:ea typeface="+mn-lt"/>
                <a:cs typeface="+mn-lt"/>
              </a:rPr>
              <a:t>     Problems with this topology :</a:t>
            </a:r>
            <a:endParaRPr lang="en-US">
              <a:cs typeface="Calibri"/>
            </a:endParaRPr>
          </a:p>
          <a:p>
            <a:r>
              <a:rPr lang="en-US">
                <a:ea typeface="+mn-lt"/>
                <a:cs typeface="+mn-lt"/>
              </a:rPr>
              <a:t>If the concentrator (hub) on which the whole topology relies fails, the whole system will crash down.</a:t>
            </a:r>
            <a:endParaRPr lang="en-US"/>
          </a:p>
          <a:p>
            <a:r>
              <a:rPr lang="en-US">
                <a:ea typeface="+mn-lt"/>
                <a:cs typeface="+mn-lt"/>
              </a:rPr>
              <a:t>Cost of installation is high.</a:t>
            </a:r>
            <a:endParaRPr lang="en-US"/>
          </a:p>
          <a:p>
            <a:r>
              <a:rPr lang="en-US">
                <a:ea typeface="+mn-lt"/>
                <a:cs typeface="+mn-lt"/>
              </a:rPr>
              <a:t>Performance is based on the single concentrator i.e. hub.</a:t>
            </a:r>
            <a:endParaRPr lang="en-US"/>
          </a:p>
          <a:p>
            <a:endParaRPr lang="en-US">
              <a:cs typeface="Calibri"/>
            </a:endParaRPr>
          </a:p>
        </p:txBody>
      </p:sp>
      <p:sp>
        <p:nvSpPr>
          <p:cNvPr id="4" name="Date Placeholder 3">
            <a:extLst>
              <a:ext uri="{FF2B5EF4-FFF2-40B4-BE49-F238E27FC236}">
                <a16:creationId xmlns:a16="http://schemas.microsoft.com/office/drawing/2014/main" id="{3CF8A53D-9C58-456C-98AF-176153D65618}"/>
              </a:ext>
            </a:extLst>
          </p:cNvPr>
          <p:cNvSpPr>
            <a:spLocks noGrp="1"/>
          </p:cNvSpPr>
          <p:nvPr>
            <p:ph type="dt" sz="half" idx="4294967295"/>
          </p:nvPr>
        </p:nvSpPr>
        <p:spPr>
          <a:xfrm>
            <a:off x="6629400" y="6340475"/>
            <a:ext cx="1295400"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7464B53-3DD9-4B20-8321-AE9834B07E10}" type="datetime4">
              <a:rPr lang="en-US" smtClean="0"/>
              <a:pPr/>
              <a:t>June 21, 2023</a:t>
            </a:fld>
            <a:endParaRPr lang="en-US"/>
          </a:p>
        </p:txBody>
      </p:sp>
      <p:sp>
        <p:nvSpPr>
          <p:cNvPr id="5" name="Footer Placeholder 4">
            <a:extLst>
              <a:ext uri="{FF2B5EF4-FFF2-40B4-BE49-F238E27FC236}">
                <a16:creationId xmlns:a16="http://schemas.microsoft.com/office/drawing/2014/main" id="{E616583E-35A6-46EA-97F7-C9AD7D746CBB}"/>
              </a:ext>
            </a:extLst>
          </p:cNvPr>
          <p:cNvSpPr>
            <a:spLocks noGrp="1"/>
          </p:cNvSpPr>
          <p:nvPr>
            <p:ph type="ftr" sz="quarter" idx="4294967295"/>
          </p:nvPr>
        </p:nvSpPr>
        <p:spPr>
          <a:xfrm>
            <a:off x="1524000" y="6351494"/>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1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Department of Computer Science &amp; Engineering, VNRVJIET, Hyderabad</a:t>
            </a:r>
          </a:p>
        </p:txBody>
      </p:sp>
      <p:sp>
        <p:nvSpPr>
          <p:cNvPr id="6" name="Slide Number Placeholder 5">
            <a:extLst>
              <a:ext uri="{FF2B5EF4-FFF2-40B4-BE49-F238E27FC236}">
                <a16:creationId xmlns:a16="http://schemas.microsoft.com/office/drawing/2014/main" id="{EFE607C3-0823-4A22-9E58-F00F23D7D588}"/>
              </a:ext>
            </a:extLst>
          </p:cNvPr>
          <p:cNvSpPr>
            <a:spLocks noGrp="1"/>
          </p:cNvSpPr>
          <p:nvPr>
            <p:ph type="sldNum" sz="quarter" idx="4294967295"/>
          </p:nvPr>
        </p:nvSpPr>
        <p:spPr>
          <a:xfrm>
            <a:off x="9525000" y="6340476"/>
            <a:ext cx="762000" cy="365125"/>
          </a:xfrm>
        </p:spPr>
        <p:txBody>
          <a:bodyPr/>
          <a:lstStyle/>
          <a:p>
            <a:fld id="{C4FA3F07-B4E9-4FEB-BC07-B9713C186F28}" type="slidenum">
              <a:rPr lang="en-US" smtClean="0"/>
              <a:pPr/>
              <a:t>41</a:t>
            </a:fld>
            <a:endParaRPr lang="en-US"/>
          </a:p>
        </p:txBody>
      </p:sp>
    </p:spTree>
    <p:extLst>
      <p:ext uri="{BB962C8B-B14F-4D97-AF65-F5344CB8AC3E}">
        <p14:creationId xmlns:p14="http://schemas.microsoft.com/office/powerpoint/2010/main" val="21745614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580C4-4409-4D40-9E75-979F4A83E13C}"/>
              </a:ext>
            </a:extLst>
          </p:cNvPr>
          <p:cNvSpPr>
            <a:spLocks noGrp="1"/>
          </p:cNvSpPr>
          <p:nvPr>
            <p:ph type="title" idx="4294967295"/>
          </p:nvPr>
        </p:nvSpPr>
        <p:spPr>
          <a:xfrm>
            <a:off x="1676400" y="350838"/>
            <a:ext cx="7848600" cy="868362"/>
          </a:xfrm>
        </p:spPr>
        <p:txBody>
          <a:bodyPr/>
          <a:lstStyle/>
          <a:p>
            <a:r>
              <a:rPr lang="en-US" dirty="0">
                <a:cs typeface="Calibri"/>
              </a:rPr>
              <a:t>Network Topologies</a:t>
            </a:r>
            <a:endParaRPr lang="en-US" dirty="0"/>
          </a:p>
        </p:txBody>
      </p:sp>
      <p:sp>
        <p:nvSpPr>
          <p:cNvPr id="3" name="Content Placeholder 2">
            <a:extLst>
              <a:ext uri="{FF2B5EF4-FFF2-40B4-BE49-F238E27FC236}">
                <a16:creationId xmlns:a16="http://schemas.microsoft.com/office/drawing/2014/main" id="{D16F10CE-970E-49DB-AF5D-68439E07D403}"/>
              </a:ext>
            </a:extLst>
          </p:cNvPr>
          <p:cNvSpPr>
            <a:spLocks noGrp="1"/>
          </p:cNvSpPr>
          <p:nvPr>
            <p:ph idx="1"/>
          </p:nvPr>
        </p:nvSpPr>
        <p:spPr/>
        <p:txBody>
          <a:bodyPr vert="horz" lIns="91440" tIns="45720" rIns="91440" bIns="45720" rtlCol="0" anchor="t">
            <a:normAutofit/>
          </a:bodyPr>
          <a:lstStyle/>
          <a:p>
            <a:pPr marL="0" indent="0">
              <a:buNone/>
            </a:pPr>
            <a:r>
              <a:rPr lang="en-US" b="1"/>
              <a:t>c) Bus Topology :</a:t>
            </a:r>
            <a:endParaRPr lang="en-US" b="1">
              <a:cs typeface="Calibri"/>
            </a:endParaRPr>
          </a:p>
          <a:p>
            <a:r>
              <a:rPr lang="en-US">
                <a:ea typeface="+mn-lt"/>
                <a:cs typeface="+mn-lt"/>
              </a:rPr>
              <a:t>Bus topology is a network type in which every computer and network device is connected to single cable. It transmits the data from one end to another in single direction. No bi-directional feature is in bus topology.</a:t>
            </a:r>
            <a:endParaRPr lang="en-US">
              <a:cs typeface="Calibri"/>
            </a:endParaRPr>
          </a:p>
        </p:txBody>
      </p:sp>
      <p:sp>
        <p:nvSpPr>
          <p:cNvPr id="4" name="Date Placeholder 3">
            <a:extLst>
              <a:ext uri="{FF2B5EF4-FFF2-40B4-BE49-F238E27FC236}">
                <a16:creationId xmlns:a16="http://schemas.microsoft.com/office/drawing/2014/main" id="{02B14954-CF02-4E13-A094-7F06BD3F9A6F}"/>
              </a:ext>
            </a:extLst>
          </p:cNvPr>
          <p:cNvSpPr>
            <a:spLocks noGrp="1"/>
          </p:cNvSpPr>
          <p:nvPr>
            <p:ph type="dt" sz="half" idx="4294967295"/>
          </p:nvPr>
        </p:nvSpPr>
        <p:spPr>
          <a:xfrm>
            <a:off x="6629400" y="6340475"/>
            <a:ext cx="1295400"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7464B53-3DD9-4B20-8321-AE9834B07E10}" type="datetime4">
              <a:rPr lang="en-US" smtClean="0"/>
              <a:pPr/>
              <a:t>June 21, 2023</a:t>
            </a:fld>
            <a:endParaRPr lang="en-US"/>
          </a:p>
        </p:txBody>
      </p:sp>
      <p:sp>
        <p:nvSpPr>
          <p:cNvPr id="5" name="Footer Placeholder 4">
            <a:extLst>
              <a:ext uri="{FF2B5EF4-FFF2-40B4-BE49-F238E27FC236}">
                <a16:creationId xmlns:a16="http://schemas.microsoft.com/office/drawing/2014/main" id="{568859C8-F9ED-449B-B5FD-670440FE4E78}"/>
              </a:ext>
            </a:extLst>
          </p:cNvPr>
          <p:cNvSpPr>
            <a:spLocks noGrp="1"/>
          </p:cNvSpPr>
          <p:nvPr>
            <p:ph type="ftr" sz="quarter" idx="4294967295"/>
          </p:nvPr>
        </p:nvSpPr>
        <p:spPr>
          <a:xfrm>
            <a:off x="1524000" y="6351494"/>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1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Department of Computer Science &amp; Engineering, VNRVJIET, Hyderabad</a:t>
            </a:r>
          </a:p>
        </p:txBody>
      </p:sp>
      <p:sp>
        <p:nvSpPr>
          <p:cNvPr id="6" name="Slide Number Placeholder 5">
            <a:extLst>
              <a:ext uri="{FF2B5EF4-FFF2-40B4-BE49-F238E27FC236}">
                <a16:creationId xmlns:a16="http://schemas.microsoft.com/office/drawing/2014/main" id="{AA04B487-D17C-448A-BC21-A35C6698870E}"/>
              </a:ext>
            </a:extLst>
          </p:cNvPr>
          <p:cNvSpPr>
            <a:spLocks noGrp="1"/>
          </p:cNvSpPr>
          <p:nvPr>
            <p:ph type="sldNum" sz="quarter" idx="4294967295"/>
          </p:nvPr>
        </p:nvSpPr>
        <p:spPr>
          <a:xfrm>
            <a:off x="9525000" y="6340476"/>
            <a:ext cx="762000" cy="365125"/>
          </a:xfrm>
        </p:spPr>
        <p:txBody>
          <a:bodyPr/>
          <a:lstStyle/>
          <a:p>
            <a:fld id="{C4FA3F07-B4E9-4FEB-BC07-B9713C186F28}" type="slidenum">
              <a:rPr lang="en-US" smtClean="0"/>
              <a:pPr/>
              <a:t>42</a:t>
            </a:fld>
            <a:endParaRPr lang="en-US"/>
          </a:p>
        </p:txBody>
      </p:sp>
      <p:pic>
        <p:nvPicPr>
          <p:cNvPr id="8" name="Picture 8" descr="A picture containing screenshot, sign&#10;&#10;Description automatically generated">
            <a:extLst>
              <a:ext uri="{FF2B5EF4-FFF2-40B4-BE49-F238E27FC236}">
                <a16:creationId xmlns:a16="http://schemas.microsoft.com/office/drawing/2014/main" id="{8ED306A6-B384-4392-B29D-3866793C9616}"/>
              </a:ext>
            </a:extLst>
          </p:cNvPr>
          <p:cNvPicPr>
            <a:picLocks noChangeAspect="1"/>
          </p:cNvPicPr>
          <p:nvPr/>
        </p:nvPicPr>
        <p:blipFill>
          <a:blip r:embed="rId2"/>
          <a:stretch>
            <a:fillRect/>
          </a:stretch>
        </p:blipFill>
        <p:spPr>
          <a:xfrm>
            <a:off x="2481533" y="4192621"/>
            <a:ext cx="7243312" cy="1650820"/>
          </a:xfrm>
          <a:prstGeom prst="rect">
            <a:avLst/>
          </a:prstGeom>
        </p:spPr>
      </p:pic>
    </p:spTree>
    <p:extLst>
      <p:ext uri="{BB962C8B-B14F-4D97-AF65-F5344CB8AC3E}">
        <p14:creationId xmlns:p14="http://schemas.microsoft.com/office/powerpoint/2010/main" val="13263131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6B2C9-4089-42FA-931E-33E5EAC391B6}"/>
              </a:ext>
            </a:extLst>
          </p:cNvPr>
          <p:cNvSpPr>
            <a:spLocks noGrp="1"/>
          </p:cNvSpPr>
          <p:nvPr>
            <p:ph type="title" idx="4294967295"/>
          </p:nvPr>
        </p:nvSpPr>
        <p:spPr>
          <a:xfrm>
            <a:off x="1676400" y="350838"/>
            <a:ext cx="7848600" cy="868362"/>
          </a:xfrm>
        </p:spPr>
        <p:txBody>
          <a:bodyPr/>
          <a:lstStyle/>
          <a:p>
            <a:r>
              <a:rPr lang="en-US" dirty="0">
                <a:cs typeface="Calibri"/>
              </a:rPr>
              <a:t>Network Topologies</a:t>
            </a:r>
            <a:endParaRPr lang="en-US" dirty="0"/>
          </a:p>
        </p:txBody>
      </p:sp>
      <p:sp>
        <p:nvSpPr>
          <p:cNvPr id="3" name="Content Placeholder 2">
            <a:extLst>
              <a:ext uri="{FF2B5EF4-FFF2-40B4-BE49-F238E27FC236}">
                <a16:creationId xmlns:a16="http://schemas.microsoft.com/office/drawing/2014/main" id="{B67D2455-348B-484E-A916-65C27EB793EA}"/>
              </a:ext>
            </a:extLst>
          </p:cNvPr>
          <p:cNvSpPr>
            <a:spLocks noGrp="1"/>
          </p:cNvSpPr>
          <p:nvPr>
            <p:ph idx="1"/>
          </p:nvPr>
        </p:nvSpPr>
        <p:spPr/>
        <p:txBody>
          <a:bodyPr vert="horz" lIns="91440" tIns="45720" rIns="91440" bIns="45720" rtlCol="0" anchor="t">
            <a:normAutofit fontScale="70000" lnSpcReduction="20000"/>
          </a:bodyPr>
          <a:lstStyle/>
          <a:p>
            <a:r>
              <a:rPr lang="en-US" b="1">
                <a:ea typeface="+mn-lt"/>
                <a:cs typeface="+mn-lt"/>
              </a:rPr>
              <a:t>Figure 3</a:t>
            </a:r>
            <a:r>
              <a:rPr lang="en-US">
                <a:ea typeface="+mn-lt"/>
                <a:cs typeface="+mn-lt"/>
              </a:rPr>
              <a:t> : A bus topology with shared backbone cable. The nodes are connected to the channel via drop lines.</a:t>
            </a:r>
          </a:p>
          <a:p>
            <a:pPr marL="0" indent="0">
              <a:buNone/>
            </a:pPr>
            <a:r>
              <a:rPr lang="en-US" b="1">
                <a:ea typeface="+mn-lt"/>
                <a:cs typeface="+mn-lt"/>
              </a:rPr>
              <a:t> Advantages of this topology :</a:t>
            </a:r>
            <a:endParaRPr lang="en-US">
              <a:cs typeface="Calibri"/>
            </a:endParaRPr>
          </a:p>
          <a:p>
            <a:r>
              <a:rPr lang="en-US">
                <a:ea typeface="+mn-lt"/>
                <a:cs typeface="+mn-lt"/>
              </a:rPr>
              <a:t>If N devices are connected to each other in bus topology, then the number of cables required to connect them is 1 ?which is known as backbone cable and N drop lines are required.</a:t>
            </a:r>
            <a:endParaRPr lang="en-US" b="1">
              <a:cs typeface="Calibri"/>
            </a:endParaRPr>
          </a:p>
          <a:p>
            <a:r>
              <a:rPr lang="en-US">
                <a:ea typeface="+mn-lt"/>
                <a:cs typeface="+mn-lt"/>
              </a:rPr>
              <a:t>Cost of the cable is less as compared to other topology, but it is used to build small networks.</a:t>
            </a:r>
          </a:p>
          <a:p>
            <a:pPr marL="0" indent="0">
              <a:buNone/>
            </a:pPr>
            <a:r>
              <a:rPr lang="en-US" b="1">
                <a:ea typeface="+mn-lt"/>
                <a:cs typeface="+mn-lt"/>
              </a:rPr>
              <a:t> Problems with this topology :</a:t>
            </a:r>
            <a:endParaRPr lang="en-US">
              <a:cs typeface="Calibri"/>
            </a:endParaRPr>
          </a:p>
          <a:p>
            <a:r>
              <a:rPr lang="en-US">
                <a:ea typeface="+mn-lt"/>
                <a:cs typeface="+mn-lt"/>
              </a:rPr>
              <a:t>If the common cable fails, then the whole system will crash down.</a:t>
            </a:r>
            <a:endParaRPr lang="en-US"/>
          </a:p>
          <a:p>
            <a:r>
              <a:rPr lang="en-US">
                <a:ea typeface="+mn-lt"/>
                <a:cs typeface="+mn-lt"/>
              </a:rPr>
              <a:t>If the network traffic is heavy, it increases collisions in the network. To avoid this, various protocols are used in MAC layer known as Pure Aloha, Slotted Aloha, CSMA/CD etc.</a:t>
            </a:r>
            <a:endParaRPr lang="en-US"/>
          </a:p>
          <a:p>
            <a:endParaRPr lang="en-US" b="1">
              <a:cs typeface="Calibri"/>
            </a:endParaRPr>
          </a:p>
        </p:txBody>
      </p:sp>
      <p:sp>
        <p:nvSpPr>
          <p:cNvPr id="4" name="Date Placeholder 3">
            <a:extLst>
              <a:ext uri="{FF2B5EF4-FFF2-40B4-BE49-F238E27FC236}">
                <a16:creationId xmlns:a16="http://schemas.microsoft.com/office/drawing/2014/main" id="{C83C9740-6201-4D6F-8DC7-75FD192019F3}"/>
              </a:ext>
            </a:extLst>
          </p:cNvPr>
          <p:cNvSpPr>
            <a:spLocks noGrp="1"/>
          </p:cNvSpPr>
          <p:nvPr>
            <p:ph type="dt" sz="half" idx="4294967295"/>
          </p:nvPr>
        </p:nvSpPr>
        <p:spPr>
          <a:xfrm>
            <a:off x="6629400" y="6340475"/>
            <a:ext cx="1295400"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7464B53-3DD9-4B20-8321-AE9834B07E10}" type="datetime4">
              <a:rPr lang="en-US" smtClean="0"/>
              <a:pPr/>
              <a:t>June 21, 2023</a:t>
            </a:fld>
            <a:endParaRPr lang="en-US"/>
          </a:p>
        </p:txBody>
      </p:sp>
      <p:sp>
        <p:nvSpPr>
          <p:cNvPr id="5" name="Footer Placeholder 4">
            <a:extLst>
              <a:ext uri="{FF2B5EF4-FFF2-40B4-BE49-F238E27FC236}">
                <a16:creationId xmlns:a16="http://schemas.microsoft.com/office/drawing/2014/main" id="{157D6E3E-2CDA-427B-9C4D-F85E24DAF7F6}"/>
              </a:ext>
            </a:extLst>
          </p:cNvPr>
          <p:cNvSpPr>
            <a:spLocks noGrp="1"/>
          </p:cNvSpPr>
          <p:nvPr>
            <p:ph type="ftr" sz="quarter" idx="4294967295"/>
          </p:nvPr>
        </p:nvSpPr>
        <p:spPr>
          <a:xfrm>
            <a:off x="1524000" y="6351494"/>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1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Department of Computer Science &amp; Engineering, VNRVJIET, Hyderabad</a:t>
            </a:r>
          </a:p>
        </p:txBody>
      </p:sp>
      <p:sp>
        <p:nvSpPr>
          <p:cNvPr id="6" name="Slide Number Placeholder 5">
            <a:extLst>
              <a:ext uri="{FF2B5EF4-FFF2-40B4-BE49-F238E27FC236}">
                <a16:creationId xmlns:a16="http://schemas.microsoft.com/office/drawing/2014/main" id="{09D362E4-B615-4139-B0F7-DB9A6DD41861}"/>
              </a:ext>
            </a:extLst>
          </p:cNvPr>
          <p:cNvSpPr>
            <a:spLocks noGrp="1"/>
          </p:cNvSpPr>
          <p:nvPr>
            <p:ph type="sldNum" sz="quarter" idx="4294967295"/>
          </p:nvPr>
        </p:nvSpPr>
        <p:spPr>
          <a:xfrm>
            <a:off x="9525000" y="6340476"/>
            <a:ext cx="762000" cy="365125"/>
          </a:xfrm>
        </p:spPr>
        <p:txBody>
          <a:bodyPr/>
          <a:lstStyle/>
          <a:p>
            <a:fld id="{C4FA3F07-B4E9-4FEB-BC07-B9713C186F28}" type="slidenum">
              <a:rPr lang="en-US" smtClean="0"/>
              <a:pPr/>
              <a:t>43</a:t>
            </a:fld>
            <a:endParaRPr lang="en-US"/>
          </a:p>
        </p:txBody>
      </p:sp>
    </p:spTree>
    <p:extLst>
      <p:ext uri="{BB962C8B-B14F-4D97-AF65-F5344CB8AC3E}">
        <p14:creationId xmlns:p14="http://schemas.microsoft.com/office/powerpoint/2010/main" val="25731182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83133-9CF9-4B62-BCF3-239938F39095}"/>
              </a:ext>
            </a:extLst>
          </p:cNvPr>
          <p:cNvSpPr>
            <a:spLocks noGrp="1"/>
          </p:cNvSpPr>
          <p:nvPr>
            <p:ph type="title" idx="4294967295"/>
          </p:nvPr>
        </p:nvSpPr>
        <p:spPr>
          <a:xfrm>
            <a:off x="1676400" y="350838"/>
            <a:ext cx="7848600" cy="868362"/>
          </a:xfrm>
        </p:spPr>
        <p:txBody>
          <a:bodyPr/>
          <a:lstStyle/>
          <a:p>
            <a:r>
              <a:rPr lang="en-US" dirty="0">
                <a:cs typeface="Calibri"/>
              </a:rPr>
              <a:t>Network Topologies</a:t>
            </a:r>
            <a:endParaRPr lang="en-US" dirty="0"/>
          </a:p>
        </p:txBody>
      </p:sp>
      <p:sp>
        <p:nvSpPr>
          <p:cNvPr id="3" name="Content Placeholder 2">
            <a:extLst>
              <a:ext uri="{FF2B5EF4-FFF2-40B4-BE49-F238E27FC236}">
                <a16:creationId xmlns:a16="http://schemas.microsoft.com/office/drawing/2014/main" id="{B0F42917-5961-4DED-A47F-8662E594FAA1}"/>
              </a:ext>
            </a:extLst>
          </p:cNvPr>
          <p:cNvSpPr>
            <a:spLocks noGrp="1"/>
          </p:cNvSpPr>
          <p:nvPr>
            <p:ph idx="1"/>
          </p:nvPr>
        </p:nvSpPr>
        <p:spPr/>
        <p:txBody>
          <a:bodyPr vert="horz" lIns="91440" tIns="45720" rIns="91440" bIns="45720" rtlCol="0" anchor="t">
            <a:normAutofit/>
          </a:bodyPr>
          <a:lstStyle/>
          <a:p>
            <a:pPr marL="0" indent="0" algn="just">
              <a:buNone/>
            </a:pPr>
            <a:r>
              <a:rPr lang="en-US" b="1"/>
              <a:t>d) Ring Topology :</a:t>
            </a:r>
            <a:endParaRPr lang="en-US" b="1">
              <a:cs typeface="Calibri"/>
            </a:endParaRPr>
          </a:p>
          <a:p>
            <a:r>
              <a:rPr lang="en-US">
                <a:ea typeface="+mn-lt"/>
                <a:cs typeface="+mn-lt"/>
              </a:rPr>
              <a:t> In this topology, it forms a ring connecting a devices with its exactly two neighbouring devices.</a:t>
            </a:r>
            <a:endParaRPr lang="en-US"/>
          </a:p>
          <a:p>
            <a:endParaRPr lang="en-US">
              <a:cs typeface="Calibri"/>
            </a:endParaRPr>
          </a:p>
        </p:txBody>
      </p:sp>
      <p:sp>
        <p:nvSpPr>
          <p:cNvPr id="4" name="Date Placeholder 3">
            <a:extLst>
              <a:ext uri="{FF2B5EF4-FFF2-40B4-BE49-F238E27FC236}">
                <a16:creationId xmlns:a16="http://schemas.microsoft.com/office/drawing/2014/main" id="{65EA613D-51A7-42B3-985F-28FAA1C185B3}"/>
              </a:ext>
            </a:extLst>
          </p:cNvPr>
          <p:cNvSpPr>
            <a:spLocks noGrp="1"/>
          </p:cNvSpPr>
          <p:nvPr>
            <p:ph type="dt" sz="half" idx="4294967295"/>
          </p:nvPr>
        </p:nvSpPr>
        <p:spPr>
          <a:xfrm>
            <a:off x="6629400" y="6340475"/>
            <a:ext cx="1295400"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7464B53-3DD9-4B20-8321-AE9834B07E10}" type="datetime4">
              <a:rPr lang="en-US" smtClean="0"/>
              <a:pPr/>
              <a:t>June 21, 2023</a:t>
            </a:fld>
            <a:endParaRPr lang="en-US"/>
          </a:p>
        </p:txBody>
      </p:sp>
      <p:sp>
        <p:nvSpPr>
          <p:cNvPr id="5" name="Footer Placeholder 4">
            <a:extLst>
              <a:ext uri="{FF2B5EF4-FFF2-40B4-BE49-F238E27FC236}">
                <a16:creationId xmlns:a16="http://schemas.microsoft.com/office/drawing/2014/main" id="{62A4D7BA-9562-4AFA-B67A-3A89598A8708}"/>
              </a:ext>
            </a:extLst>
          </p:cNvPr>
          <p:cNvSpPr>
            <a:spLocks noGrp="1"/>
          </p:cNvSpPr>
          <p:nvPr>
            <p:ph type="ftr" sz="quarter" idx="4294967295"/>
          </p:nvPr>
        </p:nvSpPr>
        <p:spPr>
          <a:xfrm>
            <a:off x="1524000" y="6351494"/>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1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Department of Computer Science &amp; Engineering, VNRVJIET, Hyderabad</a:t>
            </a:r>
          </a:p>
        </p:txBody>
      </p:sp>
      <p:sp>
        <p:nvSpPr>
          <p:cNvPr id="6" name="Slide Number Placeholder 5">
            <a:extLst>
              <a:ext uri="{FF2B5EF4-FFF2-40B4-BE49-F238E27FC236}">
                <a16:creationId xmlns:a16="http://schemas.microsoft.com/office/drawing/2014/main" id="{44B0F4A4-2323-4919-B0DF-0B21F83F1BCE}"/>
              </a:ext>
            </a:extLst>
          </p:cNvPr>
          <p:cNvSpPr>
            <a:spLocks noGrp="1"/>
          </p:cNvSpPr>
          <p:nvPr>
            <p:ph type="sldNum" sz="quarter" idx="4294967295"/>
          </p:nvPr>
        </p:nvSpPr>
        <p:spPr>
          <a:xfrm>
            <a:off x="9525000" y="6340476"/>
            <a:ext cx="762000" cy="365125"/>
          </a:xfrm>
        </p:spPr>
        <p:txBody>
          <a:bodyPr/>
          <a:lstStyle/>
          <a:p>
            <a:fld id="{C4FA3F07-B4E9-4FEB-BC07-B9713C186F28}" type="slidenum">
              <a:rPr lang="en-US" smtClean="0"/>
              <a:pPr/>
              <a:t>44</a:t>
            </a:fld>
            <a:endParaRPr lang="en-US"/>
          </a:p>
        </p:txBody>
      </p:sp>
      <p:pic>
        <p:nvPicPr>
          <p:cNvPr id="7" name="Picture 7" descr="A close up of text on a white background&#10;&#10;Description automatically generated">
            <a:extLst>
              <a:ext uri="{FF2B5EF4-FFF2-40B4-BE49-F238E27FC236}">
                <a16:creationId xmlns:a16="http://schemas.microsoft.com/office/drawing/2014/main" id="{183E03E3-041A-41C2-AFA9-19AD55E7103B}"/>
              </a:ext>
            </a:extLst>
          </p:cNvPr>
          <p:cNvPicPr>
            <a:picLocks noChangeAspect="1"/>
          </p:cNvPicPr>
          <p:nvPr/>
        </p:nvPicPr>
        <p:blipFill>
          <a:blip r:embed="rId2"/>
          <a:stretch>
            <a:fillRect/>
          </a:stretch>
        </p:blipFill>
        <p:spPr>
          <a:xfrm>
            <a:off x="3114138" y="3429000"/>
            <a:ext cx="5920595" cy="2757862"/>
          </a:xfrm>
          <a:prstGeom prst="rect">
            <a:avLst/>
          </a:prstGeom>
        </p:spPr>
      </p:pic>
    </p:spTree>
    <p:extLst>
      <p:ext uri="{BB962C8B-B14F-4D97-AF65-F5344CB8AC3E}">
        <p14:creationId xmlns:p14="http://schemas.microsoft.com/office/powerpoint/2010/main" val="27574909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33C53-C192-4E01-88AB-EF188D61090E}"/>
              </a:ext>
            </a:extLst>
          </p:cNvPr>
          <p:cNvSpPr>
            <a:spLocks noGrp="1"/>
          </p:cNvSpPr>
          <p:nvPr>
            <p:ph type="title" idx="4294967295"/>
          </p:nvPr>
        </p:nvSpPr>
        <p:spPr>
          <a:xfrm>
            <a:off x="1676400" y="350838"/>
            <a:ext cx="7848600" cy="868362"/>
          </a:xfrm>
        </p:spPr>
        <p:txBody>
          <a:bodyPr/>
          <a:lstStyle/>
          <a:p>
            <a:r>
              <a:rPr lang="en-US" dirty="0">
                <a:cs typeface="Calibri"/>
              </a:rPr>
              <a:t>Network Topologies</a:t>
            </a:r>
            <a:endParaRPr lang="en-US" dirty="0"/>
          </a:p>
        </p:txBody>
      </p:sp>
      <p:sp>
        <p:nvSpPr>
          <p:cNvPr id="3" name="Content Placeholder 2">
            <a:extLst>
              <a:ext uri="{FF2B5EF4-FFF2-40B4-BE49-F238E27FC236}">
                <a16:creationId xmlns:a16="http://schemas.microsoft.com/office/drawing/2014/main" id="{DCFEFD0D-F29E-43B7-9025-9E2FAEFA3241}"/>
              </a:ext>
            </a:extLst>
          </p:cNvPr>
          <p:cNvSpPr>
            <a:spLocks noGrp="1"/>
          </p:cNvSpPr>
          <p:nvPr>
            <p:ph idx="1"/>
          </p:nvPr>
        </p:nvSpPr>
        <p:spPr/>
        <p:txBody>
          <a:bodyPr vert="horz" lIns="91440" tIns="45720" rIns="91440" bIns="45720" rtlCol="0" anchor="t">
            <a:normAutofit fontScale="77500" lnSpcReduction="20000"/>
          </a:bodyPr>
          <a:lstStyle/>
          <a:p>
            <a:pPr marL="0" indent="0">
              <a:buNone/>
            </a:pPr>
            <a:r>
              <a:rPr lang="en-US" b="1">
                <a:ea typeface="+mn-lt"/>
                <a:cs typeface="+mn-lt"/>
              </a:rPr>
              <a:t>Figure 4 </a:t>
            </a:r>
            <a:r>
              <a:rPr lang="en-US">
                <a:ea typeface="+mn-lt"/>
                <a:cs typeface="+mn-lt"/>
              </a:rPr>
              <a:t>: A ring topology comprises of 4 stations connected with each forming a ring..</a:t>
            </a:r>
            <a:br>
              <a:rPr lang="en-US">
                <a:ea typeface="+mn-lt"/>
                <a:cs typeface="+mn-lt"/>
              </a:rPr>
            </a:br>
            <a:br>
              <a:rPr lang="en-US">
                <a:ea typeface="+mn-lt"/>
                <a:cs typeface="+mn-lt"/>
              </a:rPr>
            </a:br>
            <a:r>
              <a:rPr lang="en-US">
                <a:ea typeface="+mn-lt"/>
                <a:cs typeface="+mn-lt"/>
              </a:rPr>
              <a:t>The following operations takes place in ring topology are :</a:t>
            </a:r>
            <a:endParaRPr lang="en-US">
              <a:cs typeface="Calibri"/>
            </a:endParaRPr>
          </a:p>
          <a:p>
            <a:r>
              <a:rPr lang="en-US">
                <a:ea typeface="+mn-lt"/>
                <a:cs typeface="+mn-lt"/>
              </a:rPr>
              <a:t>One station is known as </a:t>
            </a:r>
            <a:r>
              <a:rPr lang="en-US" b="1">
                <a:ea typeface="+mn-lt"/>
                <a:cs typeface="+mn-lt"/>
              </a:rPr>
              <a:t>monitor</a:t>
            </a:r>
            <a:r>
              <a:rPr lang="en-US">
                <a:ea typeface="+mn-lt"/>
                <a:cs typeface="+mn-lt"/>
              </a:rPr>
              <a:t> station which takes all the responsibility to perform the operations.</a:t>
            </a:r>
            <a:endParaRPr lang="en-US"/>
          </a:p>
          <a:p>
            <a:r>
              <a:rPr lang="en-US">
                <a:ea typeface="+mn-lt"/>
                <a:cs typeface="+mn-lt"/>
              </a:rPr>
              <a:t>To transmit the data, station must hold the token. After the transmission is done, the token is to be released for other stations to use.</a:t>
            </a:r>
            <a:endParaRPr lang="en-US"/>
          </a:p>
          <a:p>
            <a:r>
              <a:rPr lang="en-US">
                <a:ea typeface="+mn-lt"/>
                <a:cs typeface="+mn-lt"/>
              </a:rPr>
              <a:t>When no station is transmitting the data, then the token will circulate in the ring.</a:t>
            </a:r>
            <a:endParaRPr lang="en-US"/>
          </a:p>
          <a:p>
            <a:r>
              <a:rPr lang="en-US">
                <a:ea typeface="+mn-lt"/>
                <a:cs typeface="+mn-lt"/>
              </a:rPr>
              <a:t>There are two types of token release techniques : </a:t>
            </a:r>
            <a:r>
              <a:rPr lang="en-US" b="1">
                <a:ea typeface="+mn-lt"/>
                <a:cs typeface="+mn-lt"/>
              </a:rPr>
              <a:t>Early token release</a:t>
            </a:r>
            <a:r>
              <a:rPr lang="en-US">
                <a:ea typeface="+mn-lt"/>
                <a:cs typeface="+mn-lt"/>
              </a:rPr>
              <a:t> releases the token just after the transmitting the data and </a:t>
            </a:r>
            <a:r>
              <a:rPr lang="en-US" b="1">
                <a:ea typeface="+mn-lt"/>
                <a:cs typeface="+mn-lt"/>
              </a:rPr>
              <a:t>Delay token release</a:t>
            </a:r>
            <a:r>
              <a:rPr lang="en-US">
                <a:ea typeface="+mn-lt"/>
                <a:cs typeface="+mn-lt"/>
              </a:rPr>
              <a:t> releases the token after the acknowledgement is received from the receiver.</a:t>
            </a:r>
            <a:endParaRPr lang="en-US"/>
          </a:p>
          <a:p>
            <a:endParaRPr lang="en-US">
              <a:cs typeface="Calibri"/>
            </a:endParaRPr>
          </a:p>
        </p:txBody>
      </p:sp>
      <p:sp>
        <p:nvSpPr>
          <p:cNvPr id="4" name="Date Placeholder 3">
            <a:extLst>
              <a:ext uri="{FF2B5EF4-FFF2-40B4-BE49-F238E27FC236}">
                <a16:creationId xmlns:a16="http://schemas.microsoft.com/office/drawing/2014/main" id="{428DCEA6-F3C7-4AB9-B201-4575F7CC39C9}"/>
              </a:ext>
            </a:extLst>
          </p:cNvPr>
          <p:cNvSpPr>
            <a:spLocks noGrp="1"/>
          </p:cNvSpPr>
          <p:nvPr>
            <p:ph type="dt" sz="half" idx="4294967295"/>
          </p:nvPr>
        </p:nvSpPr>
        <p:spPr>
          <a:xfrm>
            <a:off x="6629400" y="6340475"/>
            <a:ext cx="1295400"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7464B53-3DD9-4B20-8321-AE9834B07E10}" type="datetime4">
              <a:rPr lang="en-US" smtClean="0"/>
              <a:pPr/>
              <a:t>June 21, 2023</a:t>
            </a:fld>
            <a:endParaRPr lang="en-US"/>
          </a:p>
        </p:txBody>
      </p:sp>
      <p:sp>
        <p:nvSpPr>
          <p:cNvPr id="5" name="Footer Placeholder 4">
            <a:extLst>
              <a:ext uri="{FF2B5EF4-FFF2-40B4-BE49-F238E27FC236}">
                <a16:creationId xmlns:a16="http://schemas.microsoft.com/office/drawing/2014/main" id="{3D6D5453-037F-4125-A59A-60BDA98F9879}"/>
              </a:ext>
            </a:extLst>
          </p:cNvPr>
          <p:cNvSpPr>
            <a:spLocks noGrp="1"/>
          </p:cNvSpPr>
          <p:nvPr>
            <p:ph type="ftr" sz="quarter" idx="4294967295"/>
          </p:nvPr>
        </p:nvSpPr>
        <p:spPr>
          <a:xfrm>
            <a:off x="1524000" y="6351494"/>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1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Department of Computer Science &amp; Engineering, VNRVJIET, Hyderabad</a:t>
            </a:r>
          </a:p>
        </p:txBody>
      </p:sp>
      <p:sp>
        <p:nvSpPr>
          <p:cNvPr id="6" name="Slide Number Placeholder 5">
            <a:extLst>
              <a:ext uri="{FF2B5EF4-FFF2-40B4-BE49-F238E27FC236}">
                <a16:creationId xmlns:a16="http://schemas.microsoft.com/office/drawing/2014/main" id="{7B34D14A-DCDB-459C-848A-0F20E609AF81}"/>
              </a:ext>
            </a:extLst>
          </p:cNvPr>
          <p:cNvSpPr>
            <a:spLocks noGrp="1"/>
          </p:cNvSpPr>
          <p:nvPr>
            <p:ph type="sldNum" sz="quarter" idx="4294967295"/>
          </p:nvPr>
        </p:nvSpPr>
        <p:spPr>
          <a:xfrm>
            <a:off x="9525000" y="6340476"/>
            <a:ext cx="762000" cy="365125"/>
          </a:xfrm>
        </p:spPr>
        <p:txBody>
          <a:bodyPr/>
          <a:lstStyle/>
          <a:p>
            <a:fld id="{C4FA3F07-B4E9-4FEB-BC07-B9713C186F28}" type="slidenum">
              <a:rPr lang="en-US" smtClean="0"/>
              <a:pPr/>
              <a:t>45</a:t>
            </a:fld>
            <a:endParaRPr lang="en-US"/>
          </a:p>
        </p:txBody>
      </p:sp>
    </p:spTree>
    <p:extLst>
      <p:ext uri="{BB962C8B-B14F-4D97-AF65-F5344CB8AC3E}">
        <p14:creationId xmlns:p14="http://schemas.microsoft.com/office/powerpoint/2010/main" val="35388572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E4C24-E31B-4CE5-B0A9-2D043D89DDA5}"/>
              </a:ext>
            </a:extLst>
          </p:cNvPr>
          <p:cNvSpPr>
            <a:spLocks noGrp="1"/>
          </p:cNvSpPr>
          <p:nvPr>
            <p:ph type="title" idx="4294967295"/>
          </p:nvPr>
        </p:nvSpPr>
        <p:spPr>
          <a:xfrm>
            <a:off x="1676400" y="350838"/>
            <a:ext cx="7848600" cy="868362"/>
          </a:xfrm>
        </p:spPr>
        <p:txBody>
          <a:bodyPr/>
          <a:lstStyle/>
          <a:p>
            <a:r>
              <a:rPr lang="en-US" dirty="0">
                <a:cs typeface="Calibri"/>
              </a:rPr>
              <a:t>Network Topologies</a:t>
            </a:r>
            <a:endParaRPr lang="en-US" dirty="0"/>
          </a:p>
        </p:txBody>
      </p:sp>
      <p:sp>
        <p:nvSpPr>
          <p:cNvPr id="3" name="Content Placeholder 2">
            <a:extLst>
              <a:ext uri="{FF2B5EF4-FFF2-40B4-BE49-F238E27FC236}">
                <a16:creationId xmlns:a16="http://schemas.microsoft.com/office/drawing/2014/main" id="{FC13CAEA-19E9-4FC3-9F19-0C4CDF9ED5C7}"/>
              </a:ext>
            </a:extLst>
          </p:cNvPr>
          <p:cNvSpPr>
            <a:spLocks noGrp="1"/>
          </p:cNvSpPr>
          <p:nvPr>
            <p:ph idx="1"/>
          </p:nvPr>
        </p:nvSpPr>
        <p:spPr/>
        <p:txBody>
          <a:bodyPr vert="horz" lIns="91440" tIns="45720" rIns="91440" bIns="45720" rtlCol="0" anchor="t">
            <a:normAutofit lnSpcReduction="10000"/>
          </a:bodyPr>
          <a:lstStyle/>
          <a:p>
            <a:pPr marL="0" indent="0">
              <a:buNone/>
            </a:pPr>
            <a:r>
              <a:rPr lang="en-US" b="1">
                <a:ea typeface="+mn-lt"/>
                <a:cs typeface="+mn-lt"/>
              </a:rPr>
              <a:t>Advantages of this topology :</a:t>
            </a:r>
            <a:endParaRPr lang="en-US">
              <a:cs typeface="Calibri"/>
            </a:endParaRPr>
          </a:p>
          <a:p>
            <a:r>
              <a:rPr lang="en-US">
                <a:ea typeface="+mn-lt"/>
                <a:cs typeface="+mn-lt"/>
              </a:rPr>
              <a:t>The possibility of collision is minimum in this type of topology.</a:t>
            </a:r>
            <a:endParaRPr lang="en-US"/>
          </a:p>
          <a:p>
            <a:r>
              <a:rPr lang="en-US">
                <a:ea typeface="+mn-lt"/>
                <a:cs typeface="+mn-lt"/>
              </a:rPr>
              <a:t>Cheap to install and expand.</a:t>
            </a:r>
            <a:endParaRPr lang="en-US"/>
          </a:p>
          <a:p>
            <a:pPr marL="0" indent="0">
              <a:buNone/>
            </a:pPr>
            <a:endParaRPr lang="en-US" b="1">
              <a:ea typeface="+mn-lt"/>
              <a:cs typeface="+mn-lt"/>
            </a:endParaRPr>
          </a:p>
          <a:p>
            <a:pPr marL="0" indent="0">
              <a:buNone/>
            </a:pPr>
            <a:r>
              <a:rPr lang="en-US" b="1">
                <a:ea typeface="+mn-lt"/>
                <a:cs typeface="+mn-lt"/>
              </a:rPr>
              <a:t>Problems with this topology :</a:t>
            </a:r>
            <a:endParaRPr lang="en-US">
              <a:cs typeface="Calibri"/>
            </a:endParaRPr>
          </a:p>
          <a:p>
            <a:r>
              <a:rPr lang="en-US">
                <a:ea typeface="+mn-lt"/>
                <a:cs typeface="+mn-lt"/>
              </a:rPr>
              <a:t>Troubleshooting is difficult in this topology.</a:t>
            </a:r>
            <a:endParaRPr lang="en-US"/>
          </a:p>
          <a:p>
            <a:r>
              <a:rPr lang="en-US">
                <a:ea typeface="+mn-lt"/>
                <a:cs typeface="+mn-lt"/>
              </a:rPr>
              <a:t>Addition of stations in between or removal of stations can disturb the whole topology.</a:t>
            </a:r>
            <a:endParaRPr lang="en-US"/>
          </a:p>
          <a:p>
            <a:endParaRPr lang="en-US">
              <a:cs typeface="Calibri"/>
            </a:endParaRPr>
          </a:p>
        </p:txBody>
      </p:sp>
      <p:sp>
        <p:nvSpPr>
          <p:cNvPr id="4" name="Date Placeholder 3">
            <a:extLst>
              <a:ext uri="{FF2B5EF4-FFF2-40B4-BE49-F238E27FC236}">
                <a16:creationId xmlns:a16="http://schemas.microsoft.com/office/drawing/2014/main" id="{B5DA27FC-2D79-44D2-907B-F3236D63EA0D}"/>
              </a:ext>
            </a:extLst>
          </p:cNvPr>
          <p:cNvSpPr>
            <a:spLocks noGrp="1"/>
          </p:cNvSpPr>
          <p:nvPr>
            <p:ph type="dt" sz="half" idx="4294967295"/>
          </p:nvPr>
        </p:nvSpPr>
        <p:spPr>
          <a:xfrm>
            <a:off x="6629400" y="6340475"/>
            <a:ext cx="1295400"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7464B53-3DD9-4B20-8321-AE9834B07E10}" type="datetime4">
              <a:rPr lang="en-US" smtClean="0"/>
              <a:pPr/>
              <a:t>June 21, 2023</a:t>
            </a:fld>
            <a:endParaRPr lang="en-US"/>
          </a:p>
        </p:txBody>
      </p:sp>
      <p:sp>
        <p:nvSpPr>
          <p:cNvPr id="5" name="Footer Placeholder 4">
            <a:extLst>
              <a:ext uri="{FF2B5EF4-FFF2-40B4-BE49-F238E27FC236}">
                <a16:creationId xmlns:a16="http://schemas.microsoft.com/office/drawing/2014/main" id="{565CA57B-F72B-4361-8CB2-00B0CA885E2B}"/>
              </a:ext>
            </a:extLst>
          </p:cNvPr>
          <p:cNvSpPr>
            <a:spLocks noGrp="1"/>
          </p:cNvSpPr>
          <p:nvPr>
            <p:ph type="ftr" sz="quarter" idx="4294967295"/>
          </p:nvPr>
        </p:nvSpPr>
        <p:spPr>
          <a:xfrm>
            <a:off x="1524000" y="6351494"/>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1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Department of Computer Science &amp; Engineering, VNRVJIET, Hyderabad</a:t>
            </a:r>
          </a:p>
        </p:txBody>
      </p:sp>
      <p:sp>
        <p:nvSpPr>
          <p:cNvPr id="6" name="Slide Number Placeholder 5">
            <a:extLst>
              <a:ext uri="{FF2B5EF4-FFF2-40B4-BE49-F238E27FC236}">
                <a16:creationId xmlns:a16="http://schemas.microsoft.com/office/drawing/2014/main" id="{3CC8B642-BC0E-4A2C-9150-97270262DBBB}"/>
              </a:ext>
            </a:extLst>
          </p:cNvPr>
          <p:cNvSpPr>
            <a:spLocks noGrp="1"/>
          </p:cNvSpPr>
          <p:nvPr>
            <p:ph type="sldNum" sz="quarter" idx="4294967295"/>
          </p:nvPr>
        </p:nvSpPr>
        <p:spPr>
          <a:xfrm>
            <a:off x="9525000" y="6340476"/>
            <a:ext cx="762000" cy="365125"/>
          </a:xfrm>
        </p:spPr>
        <p:txBody>
          <a:bodyPr/>
          <a:lstStyle/>
          <a:p>
            <a:fld id="{C4FA3F07-B4E9-4FEB-BC07-B9713C186F28}" type="slidenum">
              <a:rPr lang="en-US" smtClean="0"/>
              <a:pPr/>
              <a:t>46</a:t>
            </a:fld>
            <a:endParaRPr lang="en-US"/>
          </a:p>
        </p:txBody>
      </p:sp>
    </p:spTree>
    <p:extLst>
      <p:ext uri="{BB962C8B-B14F-4D97-AF65-F5344CB8AC3E}">
        <p14:creationId xmlns:p14="http://schemas.microsoft.com/office/powerpoint/2010/main" val="31863245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5CEF1-BA26-4AE1-BFCA-73B1F61A4937}"/>
              </a:ext>
            </a:extLst>
          </p:cNvPr>
          <p:cNvSpPr>
            <a:spLocks noGrp="1"/>
          </p:cNvSpPr>
          <p:nvPr>
            <p:ph type="title" idx="4294967295"/>
          </p:nvPr>
        </p:nvSpPr>
        <p:spPr>
          <a:xfrm>
            <a:off x="1676400" y="350838"/>
            <a:ext cx="7848600" cy="868362"/>
          </a:xfrm>
        </p:spPr>
        <p:txBody>
          <a:bodyPr/>
          <a:lstStyle/>
          <a:p>
            <a:r>
              <a:rPr lang="en-US" dirty="0">
                <a:cs typeface="Calibri"/>
              </a:rPr>
              <a:t>Network Topologies</a:t>
            </a:r>
            <a:endParaRPr lang="en-US" dirty="0"/>
          </a:p>
        </p:txBody>
      </p:sp>
      <p:sp>
        <p:nvSpPr>
          <p:cNvPr id="3" name="Content Placeholder 2">
            <a:extLst>
              <a:ext uri="{FF2B5EF4-FFF2-40B4-BE49-F238E27FC236}">
                <a16:creationId xmlns:a16="http://schemas.microsoft.com/office/drawing/2014/main" id="{FE6EFE01-E262-4D6A-B6BC-7BFFAD253405}"/>
              </a:ext>
            </a:extLst>
          </p:cNvPr>
          <p:cNvSpPr>
            <a:spLocks noGrp="1"/>
          </p:cNvSpPr>
          <p:nvPr>
            <p:ph idx="1"/>
          </p:nvPr>
        </p:nvSpPr>
        <p:spPr/>
        <p:txBody>
          <a:bodyPr vert="horz" lIns="91440" tIns="45720" rIns="91440" bIns="45720" rtlCol="0" anchor="t">
            <a:normAutofit/>
          </a:bodyPr>
          <a:lstStyle/>
          <a:p>
            <a:pPr marL="0" indent="0">
              <a:buNone/>
            </a:pPr>
            <a:r>
              <a:rPr lang="en-US" b="1"/>
              <a:t>e) Tree Topology :</a:t>
            </a:r>
            <a:endParaRPr lang="en-US" b="1">
              <a:cs typeface="Calibri"/>
            </a:endParaRPr>
          </a:p>
          <a:p>
            <a:r>
              <a:rPr lang="en-US">
                <a:ea typeface="+mn-lt"/>
                <a:cs typeface="+mn-lt"/>
              </a:rPr>
              <a:t>This topology is the variation of Star topology. This topology have hierarchical flow of data.</a:t>
            </a:r>
            <a:endParaRPr lang="en-US">
              <a:cs typeface="Calibri"/>
            </a:endParaRPr>
          </a:p>
        </p:txBody>
      </p:sp>
      <p:sp>
        <p:nvSpPr>
          <p:cNvPr id="4" name="Date Placeholder 3">
            <a:extLst>
              <a:ext uri="{FF2B5EF4-FFF2-40B4-BE49-F238E27FC236}">
                <a16:creationId xmlns:a16="http://schemas.microsoft.com/office/drawing/2014/main" id="{A184B6C7-1ADC-4B8D-9841-2A4CA3561837}"/>
              </a:ext>
            </a:extLst>
          </p:cNvPr>
          <p:cNvSpPr>
            <a:spLocks noGrp="1"/>
          </p:cNvSpPr>
          <p:nvPr>
            <p:ph type="dt" sz="half" idx="4294967295"/>
          </p:nvPr>
        </p:nvSpPr>
        <p:spPr>
          <a:xfrm>
            <a:off x="6629400" y="6340475"/>
            <a:ext cx="1295400"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7464B53-3DD9-4B20-8321-AE9834B07E10}" type="datetime4">
              <a:rPr lang="en-US" smtClean="0"/>
              <a:pPr/>
              <a:t>June 21, 2023</a:t>
            </a:fld>
            <a:endParaRPr lang="en-US"/>
          </a:p>
        </p:txBody>
      </p:sp>
      <p:sp>
        <p:nvSpPr>
          <p:cNvPr id="5" name="Footer Placeholder 4">
            <a:extLst>
              <a:ext uri="{FF2B5EF4-FFF2-40B4-BE49-F238E27FC236}">
                <a16:creationId xmlns:a16="http://schemas.microsoft.com/office/drawing/2014/main" id="{90DC35EB-AE5E-487C-8A6D-4AF82BE23830}"/>
              </a:ext>
            </a:extLst>
          </p:cNvPr>
          <p:cNvSpPr>
            <a:spLocks noGrp="1"/>
          </p:cNvSpPr>
          <p:nvPr>
            <p:ph type="ftr" sz="quarter" idx="4294967295"/>
          </p:nvPr>
        </p:nvSpPr>
        <p:spPr>
          <a:xfrm>
            <a:off x="1524000" y="6351494"/>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1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Department of Computer Science &amp; Engineering, VNRVJIET, Hyderabad</a:t>
            </a:r>
          </a:p>
        </p:txBody>
      </p:sp>
      <p:sp>
        <p:nvSpPr>
          <p:cNvPr id="6" name="Slide Number Placeholder 5">
            <a:extLst>
              <a:ext uri="{FF2B5EF4-FFF2-40B4-BE49-F238E27FC236}">
                <a16:creationId xmlns:a16="http://schemas.microsoft.com/office/drawing/2014/main" id="{270B7FAC-1E45-4B4C-9603-8C42D18C1DC7}"/>
              </a:ext>
            </a:extLst>
          </p:cNvPr>
          <p:cNvSpPr>
            <a:spLocks noGrp="1"/>
          </p:cNvSpPr>
          <p:nvPr>
            <p:ph type="sldNum" sz="quarter" idx="4294967295"/>
          </p:nvPr>
        </p:nvSpPr>
        <p:spPr>
          <a:xfrm>
            <a:off x="9525000" y="6340476"/>
            <a:ext cx="762000" cy="365125"/>
          </a:xfrm>
        </p:spPr>
        <p:txBody>
          <a:bodyPr/>
          <a:lstStyle/>
          <a:p>
            <a:fld id="{C4FA3F07-B4E9-4FEB-BC07-B9713C186F28}" type="slidenum">
              <a:rPr lang="en-US" smtClean="0"/>
              <a:pPr/>
              <a:t>47</a:t>
            </a:fld>
            <a:endParaRPr lang="en-US"/>
          </a:p>
        </p:txBody>
      </p:sp>
      <p:pic>
        <p:nvPicPr>
          <p:cNvPr id="7" name="Picture 7" descr="A close up of a sign&#10;&#10;Description automatically generated">
            <a:extLst>
              <a:ext uri="{FF2B5EF4-FFF2-40B4-BE49-F238E27FC236}">
                <a16:creationId xmlns:a16="http://schemas.microsoft.com/office/drawing/2014/main" id="{DA6A20B8-9EB4-43BB-ABE7-7AE7B27F3205}"/>
              </a:ext>
            </a:extLst>
          </p:cNvPr>
          <p:cNvPicPr>
            <a:picLocks noChangeAspect="1"/>
          </p:cNvPicPr>
          <p:nvPr/>
        </p:nvPicPr>
        <p:blipFill>
          <a:blip r:embed="rId2"/>
          <a:stretch>
            <a:fillRect/>
          </a:stretch>
        </p:blipFill>
        <p:spPr>
          <a:xfrm>
            <a:off x="1778697" y="3200497"/>
            <a:ext cx="7760894" cy="2898746"/>
          </a:xfrm>
          <a:prstGeom prst="rect">
            <a:avLst/>
          </a:prstGeom>
        </p:spPr>
      </p:pic>
    </p:spTree>
    <p:extLst>
      <p:ext uri="{BB962C8B-B14F-4D97-AF65-F5344CB8AC3E}">
        <p14:creationId xmlns:p14="http://schemas.microsoft.com/office/powerpoint/2010/main" val="7622333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026A4-3064-442E-BB09-E619DA8CAC3F}"/>
              </a:ext>
            </a:extLst>
          </p:cNvPr>
          <p:cNvSpPr>
            <a:spLocks noGrp="1"/>
          </p:cNvSpPr>
          <p:nvPr>
            <p:ph type="title" idx="4294967295"/>
          </p:nvPr>
        </p:nvSpPr>
        <p:spPr>
          <a:xfrm>
            <a:off x="1676400" y="350838"/>
            <a:ext cx="7848600" cy="868362"/>
          </a:xfrm>
        </p:spPr>
        <p:txBody>
          <a:bodyPr/>
          <a:lstStyle/>
          <a:p>
            <a:r>
              <a:rPr lang="en-US" dirty="0">
                <a:cs typeface="Calibri"/>
              </a:rPr>
              <a:t>Network Topologies</a:t>
            </a:r>
            <a:endParaRPr lang="en-US" dirty="0"/>
          </a:p>
        </p:txBody>
      </p:sp>
      <p:sp>
        <p:nvSpPr>
          <p:cNvPr id="3" name="Content Placeholder 2">
            <a:extLst>
              <a:ext uri="{FF2B5EF4-FFF2-40B4-BE49-F238E27FC236}">
                <a16:creationId xmlns:a16="http://schemas.microsoft.com/office/drawing/2014/main" id="{39D9FA71-3648-4306-B111-B4505BB385B8}"/>
              </a:ext>
            </a:extLst>
          </p:cNvPr>
          <p:cNvSpPr>
            <a:spLocks noGrp="1"/>
          </p:cNvSpPr>
          <p:nvPr>
            <p:ph idx="1"/>
          </p:nvPr>
        </p:nvSpPr>
        <p:spPr>
          <a:xfrm>
            <a:off x="624192" y="1378153"/>
            <a:ext cx="10515600" cy="3903663"/>
          </a:xfrm>
        </p:spPr>
        <p:txBody>
          <a:bodyPr vert="horz" lIns="91440" tIns="45720" rIns="91440" bIns="45720" rtlCol="0" anchor="t">
            <a:normAutofit/>
          </a:bodyPr>
          <a:lstStyle/>
          <a:p>
            <a:pPr marL="0" indent="0">
              <a:buNone/>
            </a:pPr>
            <a:r>
              <a:rPr lang="en-US" sz="2400" b="1" dirty="0">
                <a:ea typeface="+mn-lt"/>
                <a:cs typeface="+mn-lt"/>
              </a:rPr>
              <a:t>Figure 5</a:t>
            </a:r>
            <a:r>
              <a:rPr lang="en-US" sz="2400" dirty="0">
                <a:ea typeface="+mn-lt"/>
                <a:cs typeface="+mn-lt"/>
              </a:rPr>
              <a:t> :  </a:t>
            </a:r>
            <a:r>
              <a:rPr lang="en-US" dirty="0">
                <a:ea typeface="+mn-lt"/>
                <a:cs typeface="+mn-lt"/>
              </a:rPr>
              <a:t>In this the various secondary hubs are connected to the central hub which contains the repeater. In this data flow from top to bottom </a:t>
            </a:r>
            <a:r>
              <a:rPr lang="en-US" dirty="0" err="1">
                <a:ea typeface="+mn-lt"/>
                <a:cs typeface="+mn-lt"/>
              </a:rPr>
              <a:t>i.e</a:t>
            </a:r>
            <a:r>
              <a:rPr lang="en-US" dirty="0">
                <a:ea typeface="+mn-lt"/>
                <a:cs typeface="+mn-lt"/>
              </a:rPr>
              <a:t> from the central hub to secondary and then to the devices or from bottom to top i.e. devices to secondary hub and then to the central hub.</a:t>
            </a:r>
            <a:endParaRPr lang="en-US" dirty="0">
              <a:cs typeface="Calibri"/>
            </a:endParaRPr>
          </a:p>
        </p:txBody>
      </p:sp>
      <p:sp>
        <p:nvSpPr>
          <p:cNvPr id="4" name="Date Placeholder 3">
            <a:extLst>
              <a:ext uri="{FF2B5EF4-FFF2-40B4-BE49-F238E27FC236}">
                <a16:creationId xmlns:a16="http://schemas.microsoft.com/office/drawing/2014/main" id="{6FA4FFB2-1FF8-468D-8392-6FD6BA2A3D6D}"/>
              </a:ext>
            </a:extLst>
          </p:cNvPr>
          <p:cNvSpPr>
            <a:spLocks noGrp="1"/>
          </p:cNvSpPr>
          <p:nvPr>
            <p:ph type="dt" sz="half" idx="4294967295"/>
          </p:nvPr>
        </p:nvSpPr>
        <p:spPr>
          <a:xfrm>
            <a:off x="6629400" y="6340475"/>
            <a:ext cx="1295400"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7464B53-3DD9-4B20-8321-AE9834B07E10}" type="datetime4">
              <a:rPr lang="en-US" smtClean="0"/>
              <a:pPr/>
              <a:t>June 21, 2023</a:t>
            </a:fld>
            <a:endParaRPr lang="en-US"/>
          </a:p>
        </p:txBody>
      </p:sp>
      <p:sp>
        <p:nvSpPr>
          <p:cNvPr id="5" name="Footer Placeholder 4">
            <a:extLst>
              <a:ext uri="{FF2B5EF4-FFF2-40B4-BE49-F238E27FC236}">
                <a16:creationId xmlns:a16="http://schemas.microsoft.com/office/drawing/2014/main" id="{08C71E16-20B6-45B9-958B-1FE6A7E951B8}"/>
              </a:ext>
            </a:extLst>
          </p:cNvPr>
          <p:cNvSpPr>
            <a:spLocks noGrp="1"/>
          </p:cNvSpPr>
          <p:nvPr>
            <p:ph type="ftr" sz="quarter" idx="4294967295"/>
          </p:nvPr>
        </p:nvSpPr>
        <p:spPr>
          <a:xfrm>
            <a:off x="1524000" y="6351494"/>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1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Department of Computer Science &amp; Engineering, VNRVJIET, Hyderabad</a:t>
            </a:r>
          </a:p>
        </p:txBody>
      </p:sp>
      <p:sp>
        <p:nvSpPr>
          <p:cNvPr id="6" name="Slide Number Placeholder 5">
            <a:extLst>
              <a:ext uri="{FF2B5EF4-FFF2-40B4-BE49-F238E27FC236}">
                <a16:creationId xmlns:a16="http://schemas.microsoft.com/office/drawing/2014/main" id="{C032D669-68D7-46B8-8F6F-6843B4FC258D}"/>
              </a:ext>
            </a:extLst>
          </p:cNvPr>
          <p:cNvSpPr>
            <a:spLocks noGrp="1"/>
          </p:cNvSpPr>
          <p:nvPr>
            <p:ph type="sldNum" sz="quarter" idx="4294967295"/>
          </p:nvPr>
        </p:nvSpPr>
        <p:spPr>
          <a:xfrm>
            <a:off x="9525000" y="6340476"/>
            <a:ext cx="762000" cy="365125"/>
          </a:xfrm>
        </p:spPr>
        <p:txBody>
          <a:bodyPr/>
          <a:lstStyle/>
          <a:p>
            <a:fld id="{C4FA3F07-B4E9-4FEB-BC07-B9713C186F28}" type="slidenum">
              <a:rPr lang="en-US" smtClean="0"/>
              <a:pPr/>
              <a:t>48</a:t>
            </a:fld>
            <a:endParaRPr lang="en-US"/>
          </a:p>
        </p:txBody>
      </p:sp>
      <p:sp>
        <p:nvSpPr>
          <p:cNvPr id="7" name="TextBox 6">
            <a:extLst>
              <a:ext uri="{FF2B5EF4-FFF2-40B4-BE49-F238E27FC236}">
                <a16:creationId xmlns:a16="http://schemas.microsoft.com/office/drawing/2014/main" id="{35FE36BE-A03D-42F6-A10E-684AB3A4F418}"/>
              </a:ext>
            </a:extLst>
          </p:cNvPr>
          <p:cNvSpPr txBox="1"/>
          <p:nvPr/>
        </p:nvSpPr>
        <p:spPr>
          <a:xfrm>
            <a:off x="724743" y="3429000"/>
            <a:ext cx="8422255"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Roboto"/>
              </a:rPr>
              <a:t>Advantages of this topology :</a:t>
            </a:r>
          </a:p>
          <a:p>
            <a:pPr>
              <a:buChar char="•"/>
            </a:pPr>
            <a:r>
              <a:rPr lang="en-US" sz="2000" dirty="0">
                <a:latin typeface="Calibri"/>
                <a:cs typeface="Calibri"/>
              </a:rPr>
              <a:t>It allows more devices to be attached to a single central hub thus it increases the distance that is travel by the signal to come to the devices.</a:t>
            </a:r>
          </a:p>
          <a:p>
            <a:pPr>
              <a:buChar char="•"/>
            </a:pPr>
            <a:r>
              <a:rPr lang="en-US" sz="2000" dirty="0">
                <a:latin typeface="Calibri"/>
                <a:cs typeface="Calibri"/>
              </a:rPr>
              <a:t>It allows the network to get isolate and prioritize from different computers.</a:t>
            </a:r>
          </a:p>
          <a:p>
            <a:endParaRPr lang="en-US" sz="2000" b="1" dirty="0">
              <a:latin typeface="Calibri"/>
              <a:cs typeface="Calibri"/>
            </a:endParaRPr>
          </a:p>
          <a:p>
            <a:r>
              <a:rPr lang="en-US" sz="2000" b="1" dirty="0">
                <a:latin typeface="Calibri"/>
                <a:cs typeface="Calibri"/>
              </a:rPr>
              <a:t>Problems with this topology :</a:t>
            </a:r>
          </a:p>
          <a:p>
            <a:pPr>
              <a:buChar char="•"/>
            </a:pPr>
            <a:r>
              <a:rPr lang="en-US" sz="2000" dirty="0">
                <a:latin typeface="Calibri"/>
                <a:cs typeface="Calibri"/>
              </a:rPr>
              <a:t>If the central hub gets fails, the entire system fails.</a:t>
            </a:r>
          </a:p>
          <a:p>
            <a:pPr>
              <a:buChar char="•"/>
            </a:pPr>
            <a:r>
              <a:rPr lang="en-US" sz="2000" dirty="0">
                <a:latin typeface="Calibri"/>
                <a:cs typeface="Calibri"/>
              </a:rPr>
              <a:t>The cost is high because of cabling.</a:t>
            </a:r>
          </a:p>
        </p:txBody>
      </p:sp>
    </p:spTree>
    <p:extLst>
      <p:ext uri="{BB962C8B-B14F-4D97-AF65-F5344CB8AC3E}">
        <p14:creationId xmlns:p14="http://schemas.microsoft.com/office/powerpoint/2010/main" val="15843980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53BCF-69DC-4F7D-9E39-E2F75DEA244E}"/>
              </a:ext>
            </a:extLst>
          </p:cNvPr>
          <p:cNvSpPr>
            <a:spLocks noGrp="1"/>
          </p:cNvSpPr>
          <p:nvPr>
            <p:ph type="title" idx="4294967295"/>
          </p:nvPr>
        </p:nvSpPr>
        <p:spPr>
          <a:xfrm>
            <a:off x="1676400" y="350838"/>
            <a:ext cx="7848600" cy="868362"/>
          </a:xfrm>
        </p:spPr>
        <p:txBody>
          <a:bodyPr/>
          <a:lstStyle/>
          <a:p>
            <a:r>
              <a:rPr lang="en-US" dirty="0">
                <a:cs typeface="Calibri"/>
              </a:rPr>
              <a:t>Network Topologies</a:t>
            </a:r>
            <a:endParaRPr lang="en-US" dirty="0"/>
          </a:p>
        </p:txBody>
      </p:sp>
      <p:sp>
        <p:nvSpPr>
          <p:cNvPr id="3" name="Content Placeholder 2">
            <a:extLst>
              <a:ext uri="{FF2B5EF4-FFF2-40B4-BE49-F238E27FC236}">
                <a16:creationId xmlns:a16="http://schemas.microsoft.com/office/drawing/2014/main" id="{FA5E1A35-74DE-4F9D-8EBA-DA0BD49A0642}"/>
              </a:ext>
            </a:extLst>
          </p:cNvPr>
          <p:cNvSpPr>
            <a:spLocks noGrp="1"/>
          </p:cNvSpPr>
          <p:nvPr>
            <p:ph idx="1"/>
          </p:nvPr>
        </p:nvSpPr>
        <p:spPr>
          <a:xfrm>
            <a:off x="719847" y="1227826"/>
            <a:ext cx="10856067" cy="4800600"/>
          </a:xfrm>
        </p:spPr>
        <p:txBody>
          <a:bodyPr vert="horz" lIns="91440" tIns="45720" rIns="91440" bIns="45720" rtlCol="0" anchor="t">
            <a:normAutofit/>
          </a:bodyPr>
          <a:lstStyle/>
          <a:p>
            <a:pPr marL="0" indent="0">
              <a:buNone/>
            </a:pPr>
            <a:r>
              <a:rPr lang="en-US" b="1" dirty="0"/>
              <a:t>f) Hybrid Topology : </a:t>
            </a:r>
            <a:r>
              <a:rPr lang="en-US" dirty="0">
                <a:ea typeface="+mn-lt"/>
                <a:cs typeface="+mn-lt"/>
              </a:rPr>
              <a:t>This topology is a collection of two or more topologies which are described above. This is a scalable topology which can be expanded easily. It is reliable one but at the same it is a costly topology.</a:t>
            </a:r>
            <a:endParaRPr lang="en-US" dirty="0">
              <a:cs typeface="Calibri"/>
            </a:endParaRPr>
          </a:p>
        </p:txBody>
      </p:sp>
      <p:sp>
        <p:nvSpPr>
          <p:cNvPr id="4" name="Date Placeholder 3">
            <a:extLst>
              <a:ext uri="{FF2B5EF4-FFF2-40B4-BE49-F238E27FC236}">
                <a16:creationId xmlns:a16="http://schemas.microsoft.com/office/drawing/2014/main" id="{A7B8DF90-AA54-4D09-9924-C2DEC2B2589B}"/>
              </a:ext>
            </a:extLst>
          </p:cNvPr>
          <p:cNvSpPr>
            <a:spLocks noGrp="1"/>
          </p:cNvSpPr>
          <p:nvPr>
            <p:ph type="dt" sz="half" idx="4294967295"/>
          </p:nvPr>
        </p:nvSpPr>
        <p:spPr>
          <a:xfrm>
            <a:off x="6629400" y="6340475"/>
            <a:ext cx="1295400"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7464B53-3DD9-4B20-8321-AE9834B07E10}" type="datetime4">
              <a:rPr lang="en-US" smtClean="0"/>
              <a:pPr/>
              <a:t>June 21, 2023</a:t>
            </a:fld>
            <a:endParaRPr lang="en-US"/>
          </a:p>
        </p:txBody>
      </p:sp>
      <p:sp>
        <p:nvSpPr>
          <p:cNvPr id="5" name="Footer Placeholder 4">
            <a:extLst>
              <a:ext uri="{FF2B5EF4-FFF2-40B4-BE49-F238E27FC236}">
                <a16:creationId xmlns:a16="http://schemas.microsoft.com/office/drawing/2014/main" id="{974ABECE-CECD-44CD-8976-E086CE65EE37}"/>
              </a:ext>
            </a:extLst>
          </p:cNvPr>
          <p:cNvSpPr>
            <a:spLocks noGrp="1"/>
          </p:cNvSpPr>
          <p:nvPr>
            <p:ph type="ftr" sz="quarter" idx="4294967295"/>
          </p:nvPr>
        </p:nvSpPr>
        <p:spPr>
          <a:xfrm>
            <a:off x="1524000" y="6351494"/>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1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Department of Computer Science &amp; Engineering, VNRVJIET, Hyderabad</a:t>
            </a:r>
          </a:p>
        </p:txBody>
      </p:sp>
      <p:sp>
        <p:nvSpPr>
          <p:cNvPr id="6" name="Slide Number Placeholder 5">
            <a:extLst>
              <a:ext uri="{FF2B5EF4-FFF2-40B4-BE49-F238E27FC236}">
                <a16:creationId xmlns:a16="http://schemas.microsoft.com/office/drawing/2014/main" id="{0A4E507E-0D81-4D27-831D-034C31A1603C}"/>
              </a:ext>
            </a:extLst>
          </p:cNvPr>
          <p:cNvSpPr>
            <a:spLocks noGrp="1"/>
          </p:cNvSpPr>
          <p:nvPr>
            <p:ph type="sldNum" sz="quarter" idx="4294967295"/>
          </p:nvPr>
        </p:nvSpPr>
        <p:spPr>
          <a:xfrm>
            <a:off x="9525000" y="6340476"/>
            <a:ext cx="762000" cy="365125"/>
          </a:xfrm>
        </p:spPr>
        <p:txBody>
          <a:bodyPr/>
          <a:lstStyle/>
          <a:p>
            <a:fld id="{C4FA3F07-B4E9-4FEB-BC07-B9713C186F28}" type="slidenum">
              <a:rPr lang="en-US" smtClean="0"/>
              <a:pPr/>
              <a:t>49</a:t>
            </a:fld>
            <a:endParaRPr lang="en-US"/>
          </a:p>
        </p:txBody>
      </p:sp>
      <p:pic>
        <p:nvPicPr>
          <p:cNvPr id="7" name="Picture 7" descr="A picture containing object, clock&#10;&#10;Description automatically generated">
            <a:extLst>
              <a:ext uri="{FF2B5EF4-FFF2-40B4-BE49-F238E27FC236}">
                <a16:creationId xmlns:a16="http://schemas.microsoft.com/office/drawing/2014/main" id="{733E85E8-C696-4491-9BAA-B880A13BD353}"/>
              </a:ext>
            </a:extLst>
          </p:cNvPr>
          <p:cNvPicPr>
            <a:picLocks noChangeAspect="1"/>
          </p:cNvPicPr>
          <p:nvPr/>
        </p:nvPicPr>
        <p:blipFill>
          <a:blip r:embed="rId2"/>
          <a:stretch>
            <a:fillRect/>
          </a:stretch>
        </p:blipFill>
        <p:spPr>
          <a:xfrm>
            <a:off x="4416356" y="2623491"/>
            <a:ext cx="4790903" cy="3321922"/>
          </a:xfrm>
          <a:prstGeom prst="rect">
            <a:avLst/>
          </a:prstGeom>
        </p:spPr>
      </p:pic>
      <p:sp>
        <p:nvSpPr>
          <p:cNvPr id="8" name="TextBox 7">
            <a:extLst>
              <a:ext uri="{FF2B5EF4-FFF2-40B4-BE49-F238E27FC236}">
                <a16:creationId xmlns:a16="http://schemas.microsoft.com/office/drawing/2014/main" id="{05DB6BC0-9C7B-4B69-AF40-1BF1E1ECFE9C}"/>
              </a:ext>
            </a:extLst>
          </p:cNvPr>
          <p:cNvSpPr txBox="1"/>
          <p:nvPr/>
        </p:nvSpPr>
        <p:spPr>
          <a:xfrm>
            <a:off x="1834552" y="5702062"/>
            <a:ext cx="9457425" cy="9377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atin typeface="Roboto"/>
            </a:endParaRPr>
          </a:p>
          <a:p>
            <a:r>
              <a:rPr lang="en-US" b="1">
                <a:latin typeface="Roboto"/>
              </a:rPr>
              <a:t>Figure 6</a:t>
            </a:r>
            <a:r>
              <a:rPr lang="en-US">
                <a:latin typeface="Roboto"/>
              </a:rPr>
              <a:t> : A hybrid topology which is a combination of ring and star topology.</a:t>
            </a:r>
          </a:p>
          <a:p>
            <a:endParaRPr lang="en-US">
              <a:latin typeface="Roboto"/>
            </a:endParaRPr>
          </a:p>
        </p:txBody>
      </p:sp>
    </p:spTree>
    <p:extLst>
      <p:ext uri="{BB962C8B-B14F-4D97-AF65-F5344CB8AC3E}">
        <p14:creationId xmlns:p14="http://schemas.microsoft.com/office/powerpoint/2010/main" val="4159543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0FD7595-E96A-9553-0C68-6262159B55DE}"/>
              </a:ext>
            </a:extLst>
          </p:cNvPr>
          <p:cNvSpPr/>
          <p:nvPr/>
        </p:nvSpPr>
        <p:spPr>
          <a:xfrm>
            <a:off x="699420" y="420054"/>
            <a:ext cx="2863912" cy="584775"/>
          </a:xfrm>
          <a:prstGeom prst="rect">
            <a:avLst/>
          </a:prstGeom>
          <a:noFill/>
        </p:spPr>
        <p:txBody>
          <a:bodyPr wrap="square" lIns="91440" tIns="45720" rIns="91440" bIns="45720">
            <a:spAutoFit/>
          </a:bodyPr>
          <a:lstStyle/>
          <a:p>
            <a:r>
              <a:rPr lang="en-US" sz="3200" b="0" cap="none" spc="0" dirty="0">
                <a:ln w="0"/>
                <a:latin typeface="Metropolis" panose="00000500000000000000" pitchFamily="50" charset="0"/>
                <a:cs typeface="Segoe UI" panose="020B0502040204020203" pitchFamily="34" charset="0"/>
              </a:rPr>
              <a:t>Aim</a:t>
            </a:r>
            <a:r>
              <a:rPr lang="en-US" sz="3200" b="0" cap="none" spc="0" dirty="0">
                <a:ln w="0"/>
                <a:solidFill>
                  <a:schemeClr val="bg1"/>
                </a:solidFill>
                <a:latin typeface="Metropolis" panose="00000500000000000000" pitchFamily="50" charset="0"/>
                <a:cs typeface="Segoe UI" panose="020B0502040204020203" pitchFamily="34" charset="0"/>
              </a:rPr>
              <a:t> </a:t>
            </a:r>
          </a:p>
        </p:txBody>
      </p:sp>
      <p:sp>
        <p:nvSpPr>
          <p:cNvPr id="4" name="Rectangle: Rounded Corners 3">
            <a:extLst>
              <a:ext uri="{FF2B5EF4-FFF2-40B4-BE49-F238E27FC236}">
                <a16:creationId xmlns:a16="http://schemas.microsoft.com/office/drawing/2014/main" id="{FD6A26C7-D692-294F-EE57-F18EF263BE50}"/>
              </a:ext>
            </a:extLst>
          </p:cNvPr>
          <p:cNvSpPr/>
          <p:nvPr/>
        </p:nvSpPr>
        <p:spPr>
          <a:xfrm>
            <a:off x="699420" y="2177143"/>
            <a:ext cx="10961535" cy="3161211"/>
          </a:xfrm>
          <a:prstGeom prst="roundRect">
            <a:avLst>
              <a:gd name="adj" fmla="val 1729"/>
            </a:avLst>
          </a:prstGeom>
          <a:noFill/>
          <a:ln>
            <a:solidFill>
              <a:srgbClr val="FDBA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Graphic 4" descr="Target">
            <a:extLst>
              <a:ext uri="{FF2B5EF4-FFF2-40B4-BE49-F238E27FC236}">
                <a16:creationId xmlns:a16="http://schemas.microsoft.com/office/drawing/2014/main" id="{2341A496-62B8-19A0-2794-0A9A6E1DC0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84065" y="2908823"/>
            <a:ext cx="1608725" cy="1608725"/>
          </a:xfrm>
          <a:prstGeom prst="rect">
            <a:avLst/>
          </a:prstGeom>
        </p:spPr>
      </p:pic>
      <p:sp>
        <p:nvSpPr>
          <p:cNvPr id="6" name="Rectangle 5">
            <a:extLst>
              <a:ext uri="{FF2B5EF4-FFF2-40B4-BE49-F238E27FC236}">
                <a16:creationId xmlns:a16="http://schemas.microsoft.com/office/drawing/2014/main" id="{B0681D71-ED37-4110-C84F-643BD2B3A7F0}"/>
              </a:ext>
            </a:extLst>
          </p:cNvPr>
          <p:cNvSpPr/>
          <p:nvPr/>
        </p:nvSpPr>
        <p:spPr>
          <a:xfrm>
            <a:off x="5016138" y="3133955"/>
            <a:ext cx="5773782" cy="1158459"/>
          </a:xfrm>
          <a:prstGeom prst="rect">
            <a:avLst/>
          </a:prstGeom>
          <a:noFill/>
        </p:spPr>
        <p:txBody>
          <a:bodyPr wrap="square" lIns="91440" tIns="45720" rIns="91440" bIns="45720">
            <a:spAutoFit/>
          </a:bodyPr>
          <a:lstStyle/>
          <a:p>
            <a:pPr>
              <a:lnSpc>
                <a:spcPct val="150000"/>
              </a:lnSpc>
            </a:pPr>
            <a:r>
              <a:rPr lang="en-IN" sz="1600" dirty="0">
                <a:effectLst/>
                <a:latin typeface="Metropolis" panose="00000500000000000000" pitchFamily="50" charset="0"/>
                <a:ea typeface="Times New Roman" panose="02020603050405020304" pitchFamily="18" charset="0"/>
              </a:rPr>
              <a:t>To equip students in the fundamentals and understanding of computer networks and their use in everyday communication and data exchange.</a:t>
            </a:r>
            <a:endParaRPr lang="en-US" sz="2000" b="0" cap="none" spc="0" dirty="0">
              <a:ln w="0"/>
              <a:solidFill>
                <a:schemeClr val="tx1"/>
              </a:solidFill>
              <a:latin typeface="Metropolis" panose="00000500000000000000" pitchFamily="50" charset="0"/>
              <a:cs typeface="Segoe UI" panose="020B0502040204020203" pitchFamily="34" charset="0"/>
            </a:endParaRPr>
          </a:p>
        </p:txBody>
      </p:sp>
    </p:spTree>
    <p:extLst>
      <p:ext uri="{BB962C8B-B14F-4D97-AF65-F5344CB8AC3E}">
        <p14:creationId xmlns:p14="http://schemas.microsoft.com/office/powerpoint/2010/main" val="25865094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C8BA1E-FD7C-9DA2-0C83-32EB66BF0902}"/>
              </a:ext>
            </a:extLst>
          </p:cNvPr>
          <p:cNvSpPr/>
          <p:nvPr/>
        </p:nvSpPr>
        <p:spPr>
          <a:xfrm>
            <a:off x="699420" y="385218"/>
            <a:ext cx="3846454" cy="584775"/>
          </a:xfrm>
          <a:prstGeom prst="rect">
            <a:avLst/>
          </a:prstGeom>
          <a:noFill/>
        </p:spPr>
        <p:txBody>
          <a:bodyPr wrap="square" lIns="91440" tIns="45720" rIns="91440" bIns="45720">
            <a:spAutoFit/>
          </a:bodyPr>
          <a:lstStyle/>
          <a:p>
            <a:r>
              <a:rPr lang="en-US" sz="3200" b="0" cap="none" spc="0">
                <a:ln w="0"/>
                <a:latin typeface="Metropolis" panose="00000500000000000000" pitchFamily="50" charset="0"/>
                <a:cs typeface="Segoe UI" panose="020B0502040204020203" pitchFamily="34" charset="0"/>
              </a:rPr>
              <a:t>Assessments</a:t>
            </a:r>
            <a:endParaRPr lang="en-US" sz="3200" b="0" cap="none" spc="0">
              <a:ln w="0"/>
              <a:solidFill>
                <a:schemeClr val="bg1"/>
              </a:solidFill>
              <a:latin typeface="Metropolis" panose="00000500000000000000" pitchFamily="50" charset="0"/>
              <a:cs typeface="Segoe UI" panose="020B0502040204020203" pitchFamily="34" charset="0"/>
            </a:endParaRPr>
          </a:p>
        </p:txBody>
      </p:sp>
      <p:sp>
        <p:nvSpPr>
          <p:cNvPr id="3" name="Rectangle 2">
            <a:extLst>
              <a:ext uri="{FF2B5EF4-FFF2-40B4-BE49-F238E27FC236}">
                <a16:creationId xmlns:a16="http://schemas.microsoft.com/office/drawing/2014/main" id="{49E938F7-7857-5447-E603-F7274198C6AF}"/>
              </a:ext>
            </a:extLst>
          </p:cNvPr>
          <p:cNvSpPr/>
          <p:nvPr/>
        </p:nvSpPr>
        <p:spPr>
          <a:xfrm>
            <a:off x="635662" y="1003382"/>
            <a:ext cx="10856919" cy="4555093"/>
          </a:xfrm>
          <a:prstGeom prst="rect">
            <a:avLst/>
          </a:prstGeom>
          <a:noFill/>
        </p:spPr>
        <p:txBody>
          <a:bodyPr wrap="square" lIns="91440" tIns="45720" rIns="91440" bIns="45720">
            <a:spAutoFit/>
          </a:bodyPr>
          <a:lstStyle/>
          <a:p>
            <a:r>
              <a:rPr lang="en-US" sz="1000" dirty="0"/>
              <a:t>Here are some assessments you can use to evaluate your understanding of the fundamentals of computer networks:</a:t>
            </a:r>
          </a:p>
          <a:p>
            <a:r>
              <a:rPr lang="en-US" sz="1000" dirty="0"/>
              <a:t>Multiple Choice Questions:</a:t>
            </a:r>
          </a:p>
          <a:p>
            <a:pPr lvl="1"/>
            <a:r>
              <a:rPr lang="en-US" sz="1000" dirty="0"/>
              <a:t>Create a set of multiple-choice questions covering various aspects of network hardware, software, topologies, LANs, MANs, WANs, the Internet, network devices, communication modes, and point-to-point/multipoint links. Provide options and ask learners to select the correct answer.</a:t>
            </a:r>
          </a:p>
          <a:p>
            <a:r>
              <a:rPr lang="en-US" sz="1000" dirty="0"/>
              <a:t>Example question: Which network device operates at the Data Link layer of the OSI model? a) Router b) Hub c) Switch d) Modem</a:t>
            </a:r>
          </a:p>
          <a:p>
            <a:r>
              <a:rPr lang="en-US" sz="1000" dirty="0"/>
              <a:t>Network Design Scenario:</a:t>
            </a:r>
          </a:p>
          <a:p>
            <a:pPr lvl="1"/>
            <a:r>
              <a:rPr lang="en-US" sz="1000" dirty="0"/>
              <a:t>Provide a hypothetical network scenario and ask learners to design an appropriate network for it. Include details such as the number of users, required bandwidth, security considerations, and geographical layout. Assess their ability to choose the right hardware, software, and network topology for the given scenario.</a:t>
            </a:r>
          </a:p>
          <a:p>
            <a:r>
              <a:rPr lang="en-US" sz="1000" dirty="0"/>
              <a:t>Example scenario: Design a network for a small company with two offices located in different cities. The offices need to communicate securely and share files. The network should also allow for future scalability.</a:t>
            </a:r>
          </a:p>
          <a:p>
            <a:r>
              <a:rPr lang="en-US" sz="1000" dirty="0"/>
              <a:t>Network Troubleshooting:</a:t>
            </a:r>
          </a:p>
          <a:p>
            <a:pPr lvl="1"/>
            <a:r>
              <a:rPr lang="en-US" sz="1000" dirty="0"/>
              <a:t>Present a network diagram with several issues (e.g., connectivity problems, misconfigurations, hardware failures). Ask learners to identify and troubleshoot the issues. Evaluate their understanding of network devices, protocols, and troubleshooting techniques.</a:t>
            </a:r>
          </a:p>
          <a:p>
            <a:r>
              <a:rPr lang="en-US" sz="1000" dirty="0"/>
              <a:t>Example task: Analyze the given network diagram and explain the possible reasons why two computers in different LANs are unable to communicate with each other.</a:t>
            </a:r>
          </a:p>
          <a:p>
            <a:r>
              <a:rPr lang="en-US" sz="1000" dirty="0"/>
              <a:t>Network Terminology Matching:</a:t>
            </a:r>
          </a:p>
          <a:p>
            <a:pPr lvl="1"/>
            <a:r>
              <a:rPr lang="en-US" sz="1000" dirty="0"/>
              <a:t>Provide a list of network-related terms and a corresponding list of definitions or descriptions. Ask learners to match each term with its correct definition.</a:t>
            </a:r>
          </a:p>
          <a:p>
            <a:r>
              <a:rPr lang="en-US" sz="1000" dirty="0"/>
              <a:t>Example terms: a) DHCP b) OSI model c) Router d) Mesh topology</a:t>
            </a:r>
          </a:p>
          <a:p>
            <a:r>
              <a:rPr lang="en-US" sz="1000" dirty="0"/>
              <a:t>Example definitions:</a:t>
            </a:r>
          </a:p>
          <a:p>
            <a:r>
              <a:rPr lang="en-US" sz="1000" dirty="0"/>
              <a:t>A network protocol that assigns IP addresses dynamically to devices on a network.</a:t>
            </a:r>
          </a:p>
          <a:p>
            <a:r>
              <a:rPr lang="en-US" sz="1000" dirty="0"/>
              <a:t>A network device that operates at the Network layer of the OSI model and connects different networks.</a:t>
            </a:r>
          </a:p>
          <a:p>
            <a:r>
              <a:rPr lang="en-US" sz="1000" dirty="0"/>
              <a:t>A networking standard that divides network communications into seven layers.</a:t>
            </a:r>
          </a:p>
          <a:p>
            <a:r>
              <a:rPr lang="en-US" sz="1000" dirty="0"/>
              <a:t>A network topology where every device is connected to every other device.</a:t>
            </a:r>
          </a:p>
          <a:p>
            <a:r>
              <a:rPr lang="en-US" sz="1000" dirty="0"/>
              <a:t>Case Study Analysis:</a:t>
            </a:r>
          </a:p>
          <a:p>
            <a:pPr lvl="1"/>
            <a:r>
              <a:rPr lang="en-US" sz="1000" dirty="0"/>
              <a:t>Present a real-world case study related to computer networks, such as a network security breach or a network upgrade project. Ask learners to analyze the case study, identify the key issues, and propose solutions based on their knowledge of network fundamentals.</a:t>
            </a:r>
          </a:p>
          <a:p>
            <a:r>
              <a:rPr lang="en-US" sz="1000" dirty="0"/>
              <a:t>Example case study: A company's network experienced a security breach where sensitive customer data was stolen. Analyze the situation and suggest measures to prevent future breaches and enhance network security.</a:t>
            </a:r>
          </a:p>
          <a:p>
            <a:r>
              <a:rPr lang="en-US" sz="1000" dirty="0"/>
              <a:t>These assessments can help you evaluate learners' comprehension of network hardware, software, topologies, LANs, MANs, WANs, the Internet, network devices, communication modes, and point-to-point/multipoint links. Adjust the difficulty level and scope of the assessments according to the learners' proficiency and learning objectives.</a:t>
            </a:r>
          </a:p>
        </p:txBody>
      </p:sp>
    </p:spTree>
    <p:extLst>
      <p:ext uri="{BB962C8B-B14F-4D97-AF65-F5344CB8AC3E}">
        <p14:creationId xmlns:p14="http://schemas.microsoft.com/office/powerpoint/2010/main" val="2191016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26C770C-79CF-56FC-E5A0-2601ECCD861E}"/>
              </a:ext>
            </a:extLst>
          </p:cNvPr>
          <p:cNvSpPr/>
          <p:nvPr/>
        </p:nvSpPr>
        <p:spPr>
          <a:xfrm>
            <a:off x="592415" y="161482"/>
            <a:ext cx="4813106" cy="584775"/>
          </a:xfrm>
          <a:prstGeom prst="rect">
            <a:avLst/>
          </a:prstGeom>
          <a:noFill/>
        </p:spPr>
        <p:txBody>
          <a:bodyPr wrap="square" lIns="91440" tIns="45720" rIns="91440" bIns="45720">
            <a:spAutoFit/>
          </a:bodyPr>
          <a:lstStyle/>
          <a:p>
            <a:r>
              <a:rPr lang="en-US" sz="3200" b="0" cap="none" spc="0" dirty="0">
                <a:ln w="0"/>
                <a:latin typeface="Metropolis" panose="00000500000000000000" pitchFamily="50" charset="0"/>
                <a:cs typeface="Segoe UI" panose="020B0502040204020203" pitchFamily="34" charset="0"/>
              </a:rPr>
              <a:t>Activities</a:t>
            </a:r>
            <a:endParaRPr lang="en-US" sz="3600" b="0" cap="none" spc="0" dirty="0">
              <a:ln w="0"/>
              <a:solidFill>
                <a:schemeClr val="bg1"/>
              </a:solidFill>
              <a:latin typeface="Metropolis" panose="00000500000000000000" pitchFamily="50" charset="0"/>
              <a:cs typeface="Segoe UI" panose="020B0502040204020203" pitchFamily="34" charset="0"/>
            </a:endParaRPr>
          </a:p>
        </p:txBody>
      </p:sp>
      <p:sp>
        <p:nvSpPr>
          <p:cNvPr id="3" name="Rectangle 2">
            <a:extLst>
              <a:ext uri="{FF2B5EF4-FFF2-40B4-BE49-F238E27FC236}">
                <a16:creationId xmlns:a16="http://schemas.microsoft.com/office/drawing/2014/main" id="{2B513DE7-AE93-8ECE-70FE-A64731F7E100}"/>
              </a:ext>
            </a:extLst>
          </p:cNvPr>
          <p:cNvSpPr/>
          <p:nvPr/>
        </p:nvSpPr>
        <p:spPr>
          <a:xfrm>
            <a:off x="589658" y="666976"/>
            <a:ext cx="11012683" cy="5478423"/>
          </a:xfrm>
          <a:prstGeom prst="rect">
            <a:avLst/>
          </a:prstGeom>
          <a:noFill/>
        </p:spPr>
        <p:txBody>
          <a:bodyPr wrap="square" lIns="91440" tIns="45720" rIns="91440" bIns="45720">
            <a:spAutoFit/>
          </a:bodyPr>
          <a:lstStyle/>
          <a:p>
            <a:pPr algn="l"/>
            <a:r>
              <a:rPr lang="en-US" sz="1000" b="0" i="0" dirty="0">
                <a:solidFill>
                  <a:srgbClr val="374151"/>
                </a:solidFill>
                <a:effectLst/>
                <a:latin typeface="Söhne"/>
              </a:rPr>
              <a:t>Here are some activities that can help you understand the fundamentals of computer networks:</a:t>
            </a:r>
          </a:p>
          <a:p>
            <a:pPr algn="l">
              <a:buFont typeface="+mj-lt"/>
              <a:buAutoNum type="arabicPeriod"/>
            </a:pPr>
            <a:r>
              <a:rPr lang="en-US" sz="1000" b="0" i="0" dirty="0">
                <a:solidFill>
                  <a:srgbClr val="374151"/>
                </a:solidFill>
                <a:effectLst/>
                <a:latin typeface="Söhne"/>
              </a:rPr>
              <a:t>Network Hardware Exploration:</a:t>
            </a:r>
          </a:p>
          <a:p>
            <a:pPr marL="742950" lvl="1" indent="-285750" algn="l">
              <a:buFont typeface="+mj-lt"/>
              <a:buAutoNum type="arabicPeriod"/>
            </a:pPr>
            <a:r>
              <a:rPr lang="en-US" sz="1000" b="0" i="0" dirty="0">
                <a:solidFill>
                  <a:srgbClr val="374151"/>
                </a:solidFill>
                <a:effectLst/>
                <a:latin typeface="Söhne"/>
              </a:rPr>
              <a:t>Identify and list different types of network hardware such as routers, switches, modems, network interface cards (NICs), and cables.</a:t>
            </a:r>
          </a:p>
          <a:p>
            <a:pPr marL="742950" lvl="1" indent="-285750" algn="l">
              <a:buFont typeface="+mj-lt"/>
              <a:buAutoNum type="arabicPeriod"/>
            </a:pPr>
            <a:r>
              <a:rPr lang="en-US" sz="1000" b="0" i="0" dirty="0">
                <a:solidFill>
                  <a:srgbClr val="374151"/>
                </a:solidFill>
                <a:effectLst/>
                <a:latin typeface="Söhne"/>
              </a:rPr>
              <a:t>Research and compare specifications and features of different network hardware devices.</a:t>
            </a:r>
          </a:p>
          <a:p>
            <a:pPr marL="742950" lvl="1" indent="-285750" algn="l">
              <a:buFont typeface="+mj-lt"/>
              <a:buAutoNum type="arabicPeriod"/>
            </a:pPr>
            <a:r>
              <a:rPr lang="en-US" sz="1000" b="0" i="0" dirty="0">
                <a:solidFill>
                  <a:srgbClr val="374151"/>
                </a:solidFill>
                <a:effectLst/>
                <a:latin typeface="Söhne"/>
              </a:rPr>
              <a:t>Create a presentation or poster showcasing the functions and uses of various network hardware components.</a:t>
            </a:r>
          </a:p>
          <a:p>
            <a:pPr algn="l">
              <a:buFont typeface="+mj-lt"/>
              <a:buAutoNum type="arabicPeriod"/>
            </a:pPr>
            <a:r>
              <a:rPr lang="en-US" sz="1000" b="0" i="0" dirty="0">
                <a:solidFill>
                  <a:srgbClr val="374151"/>
                </a:solidFill>
                <a:effectLst/>
                <a:latin typeface="Söhne"/>
              </a:rPr>
              <a:t>Network Software Analysis:</a:t>
            </a:r>
          </a:p>
          <a:p>
            <a:pPr marL="742950" lvl="1" indent="-285750" algn="l">
              <a:buFont typeface="+mj-lt"/>
              <a:buAutoNum type="arabicPeriod"/>
            </a:pPr>
            <a:r>
              <a:rPr lang="en-US" sz="1000" b="0" i="0" dirty="0">
                <a:solidFill>
                  <a:srgbClr val="374151"/>
                </a:solidFill>
                <a:effectLst/>
                <a:latin typeface="Söhne"/>
              </a:rPr>
              <a:t>Investigate different network protocols such as TCP/IP, UDP, HTTP, FTP, and DNS.</a:t>
            </a:r>
          </a:p>
          <a:p>
            <a:pPr marL="742950" lvl="1" indent="-285750" algn="l">
              <a:buFont typeface="+mj-lt"/>
              <a:buAutoNum type="arabicPeriod"/>
            </a:pPr>
            <a:r>
              <a:rPr lang="en-US" sz="1000" b="0" i="0" dirty="0">
                <a:solidFill>
                  <a:srgbClr val="374151"/>
                </a:solidFill>
                <a:effectLst/>
                <a:latin typeface="Söhne"/>
              </a:rPr>
              <a:t>Install network monitoring software like Wireshark and analyze network traffic.</a:t>
            </a:r>
          </a:p>
          <a:p>
            <a:pPr marL="742950" lvl="1" indent="-285750" algn="l">
              <a:buFont typeface="+mj-lt"/>
              <a:buAutoNum type="arabicPeriod"/>
            </a:pPr>
            <a:r>
              <a:rPr lang="en-US" sz="1000" b="0" i="0" dirty="0">
                <a:solidFill>
                  <a:srgbClr val="374151"/>
                </a:solidFill>
                <a:effectLst/>
                <a:latin typeface="Söhne"/>
              </a:rPr>
              <a:t>Conduct a simulation or create a network diagram using software like Cisco Packet Tracer.</a:t>
            </a:r>
          </a:p>
          <a:p>
            <a:pPr algn="l">
              <a:buFont typeface="+mj-lt"/>
              <a:buAutoNum type="arabicPeriod"/>
            </a:pPr>
            <a:r>
              <a:rPr lang="en-US" sz="1000" b="0" i="0" dirty="0">
                <a:solidFill>
                  <a:srgbClr val="374151"/>
                </a:solidFill>
                <a:effectLst/>
                <a:latin typeface="Söhne"/>
              </a:rPr>
              <a:t>Network Topology Design:</a:t>
            </a:r>
          </a:p>
          <a:p>
            <a:pPr marL="742950" lvl="1" indent="-285750" algn="l">
              <a:buFont typeface="+mj-lt"/>
              <a:buAutoNum type="arabicPeriod"/>
            </a:pPr>
            <a:r>
              <a:rPr lang="en-US" sz="1000" b="0" i="0" dirty="0">
                <a:solidFill>
                  <a:srgbClr val="374151"/>
                </a:solidFill>
                <a:effectLst/>
                <a:latin typeface="Söhne"/>
              </a:rPr>
              <a:t>Research different network topologies, including bus, star, ring, mesh, and hybrid topologies.</a:t>
            </a:r>
          </a:p>
          <a:p>
            <a:pPr marL="742950" lvl="1" indent="-285750" algn="l">
              <a:buFont typeface="+mj-lt"/>
              <a:buAutoNum type="arabicPeriod"/>
            </a:pPr>
            <a:r>
              <a:rPr lang="en-US" sz="1000" b="0" i="0" dirty="0">
                <a:solidFill>
                  <a:srgbClr val="374151"/>
                </a:solidFill>
                <a:effectLst/>
                <a:latin typeface="Söhne"/>
              </a:rPr>
              <a:t>Design a network topology for a small office or home network, considering factors like scalability, cost, and performance.</a:t>
            </a:r>
          </a:p>
          <a:p>
            <a:pPr marL="742950" lvl="1" indent="-285750" algn="l">
              <a:buFont typeface="+mj-lt"/>
              <a:buAutoNum type="arabicPeriod"/>
            </a:pPr>
            <a:r>
              <a:rPr lang="en-US" sz="1000" b="0" i="0" dirty="0">
                <a:solidFill>
                  <a:srgbClr val="374151"/>
                </a:solidFill>
                <a:effectLst/>
                <a:latin typeface="Söhne"/>
              </a:rPr>
              <a:t>Discuss the advantages and disadvantages of each topology and justify your design choice.</a:t>
            </a:r>
          </a:p>
          <a:p>
            <a:pPr algn="l">
              <a:buFont typeface="+mj-lt"/>
              <a:buAutoNum type="arabicPeriod"/>
            </a:pPr>
            <a:r>
              <a:rPr lang="en-US" sz="1000" b="0" i="0" dirty="0">
                <a:solidFill>
                  <a:srgbClr val="374151"/>
                </a:solidFill>
                <a:effectLst/>
                <a:latin typeface="Söhne"/>
              </a:rPr>
              <a:t>LAN, MAN, and WAN Comparison:</a:t>
            </a:r>
          </a:p>
          <a:p>
            <a:pPr marL="742950" lvl="1" indent="-285750" algn="l">
              <a:buFont typeface="+mj-lt"/>
              <a:buAutoNum type="arabicPeriod"/>
            </a:pPr>
            <a:r>
              <a:rPr lang="en-US" sz="1000" b="0" i="0" dirty="0">
                <a:solidFill>
                  <a:srgbClr val="374151"/>
                </a:solidFill>
                <a:effectLst/>
                <a:latin typeface="Söhne"/>
              </a:rPr>
              <a:t>Differentiate between Local Area Networks (LANs), Metropolitan Area Networks (MANs), and Wide Area Networks (WANs).</a:t>
            </a:r>
          </a:p>
          <a:p>
            <a:pPr marL="742950" lvl="1" indent="-285750" algn="l">
              <a:buFont typeface="+mj-lt"/>
              <a:buAutoNum type="arabicPeriod"/>
            </a:pPr>
            <a:r>
              <a:rPr lang="en-US" sz="1000" b="0" i="0" dirty="0">
                <a:solidFill>
                  <a:srgbClr val="374151"/>
                </a:solidFill>
                <a:effectLst/>
                <a:latin typeface="Söhne"/>
              </a:rPr>
              <a:t>Research examples of each type of network and identify their typical uses and characteristics.</a:t>
            </a:r>
          </a:p>
          <a:p>
            <a:pPr marL="742950" lvl="1" indent="-285750" algn="l">
              <a:buFont typeface="+mj-lt"/>
              <a:buAutoNum type="arabicPeriod"/>
            </a:pPr>
            <a:r>
              <a:rPr lang="en-US" sz="1000" b="0" i="0" dirty="0">
                <a:solidFill>
                  <a:srgbClr val="374151"/>
                </a:solidFill>
                <a:effectLst/>
                <a:latin typeface="Söhne"/>
              </a:rPr>
              <a:t>Create a chart or infographic highlighting the differences and similarities between LANs, MANs, and WANs.</a:t>
            </a:r>
          </a:p>
          <a:p>
            <a:pPr algn="l">
              <a:buFont typeface="+mj-lt"/>
              <a:buAutoNum type="arabicPeriod"/>
            </a:pPr>
            <a:r>
              <a:rPr lang="en-US" sz="1000" b="0" i="0" dirty="0">
                <a:solidFill>
                  <a:srgbClr val="374151"/>
                </a:solidFill>
                <a:effectLst/>
                <a:latin typeface="Söhne"/>
              </a:rPr>
              <a:t>Internet Research and Analysis:</a:t>
            </a:r>
          </a:p>
          <a:p>
            <a:pPr marL="742950" lvl="1" indent="-285750" algn="l">
              <a:buFont typeface="+mj-lt"/>
              <a:buAutoNum type="arabicPeriod"/>
            </a:pPr>
            <a:r>
              <a:rPr lang="en-US" sz="1000" b="0" i="0" dirty="0">
                <a:solidFill>
                  <a:srgbClr val="374151"/>
                </a:solidFill>
                <a:effectLst/>
                <a:latin typeface="Söhne"/>
              </a:rPr>
              <a:t>Study the history and evolution of the Internet, including its infrastructure, protocols, and services.</a:t>
            </a:r>
          </a:p>
          <a:p>
            <a:pPr marL="742950" lvl="1" indent="-285750" algn="l">
              <a:buFont typeface="+mj-lt"/>
              <a:buAutoNum type="arabicPeriod"/>
            </a:pPr>
            <a:r>
              <a:rPr lang="en-US" sz="1000" b="0" i="0" dirty="0">
                <a:solidFill>
                  <a:srgbClr val="374151"/>
                </a:solidFill>
                <a:effectLst/>
                <a:latin typeface="Söhne"/>
              </a:rPr>
              <a:t>Investigate the role of Internet Service Providers (ISPs) and how they connect users to the Internet.</a:t>
            </a:r>
          </a:p>
          <a:p>
            <a:pPr marL="742950" lvl="1" indent="-285750" algn="l">
              <a:buFont typeface="+mj-lt"/>
              <a:buAutoNum type="arabicPeriod"/>
            </a:pPr>
            <a:r>
              <a:rPr lang="en-US" sz="1000" b="0" i="0" dirty="0">
                <a:solidFill>
                  <a:srgbClr val="374151"/>
                </a:solidFill>
                <a:effectLst/>
                <a:latin typeface="Söhne"/>
              </a:rPr>
              <a:t>Examine the impact of the Internet on various aspects of society, such as communication, commerce, and education.</a:t>
            </a:r>
          </a:p>
          <a:p>
            <a:pPr algn="l">
              <a:buFont typeface="+mj-lt"/>
              <a:buAutoNum type="arabicPeriod"/>
            </a:pPr>
            <a:r>
              <a:rPr lang="en-US" sz="1000" b="0" i="0" dirty="0">
                <a:solidFill>
                  <a:srgbClr val="374151"/>
                </a:solidFill>
                <a:effectLst/>
                <a:latin typeface="Söhne"/>
              </a:rPr>
              <a:t>Network Device Exploration:</a:t>
            </a:r>
          </a:p>
          <a:p>
            <a:pPr marL="742950" lvl="1" indent="-285750" algn="l">
              <a:buFont typeface="+mj-lt"/>
              <a:buAutoNum type="arabicPeriod"/>
            </a:pPr>
            <a:r>
              <a:rPr lang="en-US" sz="1000" b="0" i="0" dirty="0">
                <a:solidFill>
                  <a:srgbClr val="374151"/>
                </a:solidFill>
                <a:effectLst/>
                <a:latin typeface="Söhne"/>
              </a:rPr>
              <a:t>Identify and categorize different network devices like routers, switches, firewalls, access points, and network-attached storage (NAS) devices.</a:t>
            </a:r>
          </a:p>
          <a:p>
            <a:pPr marL="742950" lvl="1" indent="-285750" algn="l">
              <a:buFont typeface="+mj-lt"/>
              <a:buAutoNum type="arabicPeriod"/>
            </a:pPr>
            <a:r>
              <a:rPr lang="en-US" sz="1000" b="0" i="0" dirty="0">
                <a:solidFill>
                  <a:srgbClr val="374151"/>
                </a:solidFill>
                <a:effectLst/>
                <a:latin typeface="Söhne"/>
              </a:rPr>
              <a:t>Research the functionalities and configurations of each device and how they contribute to network management and security.</a:t>
            </a:r>
          </a:p>
          <a:p>
            <a:pPr marL="742950" lvl="1" indent="-285750" algn="l">
              <a:buFont typeface="+mj-lt"/>
              <a:buAutoNum type="arabicPeriod"/>
            </a:pPr>
            <a:r>
              <a:rPr lang="en-US" sz="1000" b="0" i="0" dirty="0">
                <a:solidFill>
                  <a:srgbClr val="374151"/>
                </a:solidFill>
                <a:effectLst/>
                <a:latin typeface="Söhne"/>
              </a:rPr>
              <a:t>Set up a small network using these devices and configure their settings for optimal performance.</a:t>
            </a:r>
          </a:p>
          <a:p>
            <a:pPr algn="l">
              <a:buFont typeface="+mj-lt"/>
              <a:buAutoNum type="arabicPeriod"/>
            </a:pPr>
            <a:r>
              <a:rPr lang="en-US" sz="1000" b="0" i="0" dirty="0">
                <a:solidFill>
                  <a:srgbClr val="374151"/>
                </a:solidFill>
                <a:effectLst/>
                <a:latin typeface="Söhne"/>
              </a:rPr>
              <a:t>Communication Modes Experimentation:</a:t>
            </a:r>
          </a:p>
          <a:p>
            <a:pPr marL="742950" lvl="1" indent="-285750" algn="l">
              <a:buFont typeface="+mj-lt"/>
              <a:buAutoNum type="arabicPeriod"/>
            </a:pPr>
            <a:r>
              <a:rPr lang="en-US" sz="1000" b="0" i="0" dirty="0">
                <a:solidFill>
                  <a:srgbClr val="374151"/>
                </a:solidFill>
                <a:effectLst/>
                <a:latin typeface="Söhne"/>
              </a:rPr>
              <a:t>Explore different communication modes, such as simplex, half-duplex, and full-duplex.</a:t>
            </a:r>
          </a:p>
          <a:p>
            <a:pPr marL="742950" lvl="1" indent="-285750" algn="l">
              <a:buFont typeface="+mj-lt"/>
              <a:buAutoNum type="arabicPeriod"/>
            </a:pPr>
            <a:r>
              <a:rPr lang="en-US" sz="1000" b="0" i="0" dirty="0">
                <a:solidFill>
                  <a:srgbClr val="374151"/>
                </a:solidFill>
                <a:effectLst/>
                <a:latin typeface="Söhne"/>
              </a:rPr>
              <a:t>Set up a simple communication system using two computers and test each mode of communication.</a:t>
            </a:r>
          </a:p>
          <a:p>
            <a:pPr marL="742950" lvl="1" indent="-285750" algn="l">
              <a:buFont typeface="+mj-lt"/>
              <a:buAutoNum type="arabicPeriod"/>
            </a:pPr>
            <a:r>
              <a:rPr lang="en-US" sz="1000" b="0" i="0" dirty="0">
                <a:solidFill>
                  <a:srgbClr val="374151"/>
                </a:solidFill>
                <a:effectLst/>
                <a:latin typeface="Söhne"/>
              </a:rPr>
              <a:t>Discuss the advantages and disadvantages of each mode and their real-world applications.</a:t>
            </a:r>
          </a:p>
          <a:p>
            <a:pPr algn="l">
              <a:buFont typeface="+mj-lt"/>
              <a:buAutoNum type="arabicPeriod"/>
            </a:pPr>
            <a:r>
              <a:rPr lang="en-US" sz="1000" b="0" i="0" dirty="0">
                <a:solidFill>
                  <a:srgbClr val="374151"/>
                </a:solidFill>
                <a:effectLst/>
                <a:latin typeface="Söhne"/>
              </a:rPr>
              <a:t>Point-to-Point and Multipoint Links:</a:t>
            </a:r>
          </a:p>
          <a:p>
            <a:pPr marL="742950" lvl="1" indent="-285750" algn="l">
              <a:buFont typeface="+mj-lt"/>
              <a:buAutoNum type="arabicPeriod"/>
            </a:pPr>
            <a:r>
              <a:rPr lang="en-US" sz="1000" b="0" i="0" dirty="0">
                <a:solidFill>
                  <a:srgbClr val="374151"/>
                </a:solidFill>
                <a:effectLst/>
                <a:latin typeface="Söhne"/>
              </a:rPr>
              <a:t>Differentiate between point-to-point and multipoint links in networking.</a:t>
            </a:r>
          </a:p>
          <a:p>
            <a:pPr marL="742950" lvl="1" indent="-285750" algn="l">
              <a:buFont typeface="+mj-lt"/>
              <a:buAutoNum type="arabicPeriod"/>
            </a:pPr>
            <a:r>
              <a:rPr lang="en-US" sz="1000" b="0" i="0" dirty="0">
                <a:solidFill>
                  <a:srgbClr val="374151"/>
                </a:solidFill>
                <a:effectLst/>
                <a:latin typeface="Söhne"/>
              </a:rPr>
              <a:t>Create a scenario where point-to-point links are used, such as connecting two remote offices.</a:t>
            </a:r>
          </a:p>
          <a:p>
            <a:pPr marL="742950" lvl="1" indent="-285750" algn="l">
              <a:buFont typeface="+mj-lt"/>
              <a:buAutoNum type="arabicPeriod"/>
            </a:pPr>
            <a:r>
              <a:rPr lang="en-US" sz="1000" b="0" i="0" dirty="0">
                <a:solidFill>
                  <a:srgbClr val="374151"/>
                </a:solidFill>
                <a:effectLst/>
                <a:latin typeface="Söhne"/>
              </a:rPr>
              <a:t>Design a multipoint network, like a wireless network for a small campus, and discuss the challenges and benefits.</a:t>
            </a:r>
          </a:p>
          <a:p>
            <a:pPr algn="l"/>
            <a:r>
              <a:rPr lang="en-US" sz="1000" b="0" i="0" dirty="0">
                <a:solidFill>
                  <a:srgbClr val="374151"/>
                </a:solidFill>
                <a:effectLst/>
                <a:latin typeface="Söhne"/>
              </a:rPr>
              <a:t>These activities should provide you with a hands-on understanding of the fundamentals of computer networks, including network hardware, software, topologies, LANs, MANs, WANs, the Internet, network devices, communication modes, and point-to-point/multipoint links.</a:t>
            </a:r>
          </a:p>
        </p:txBody>
      </p:sp>
    </p:spTree>
    <p:extLst>
      <p:ext uri="{BB962C8B-B14F-4D97-AF65-F5344CB8AC3E}">
        <p14:creationId xmlns:p14="http://schemas.microsoft.com/office/powerpoint/2010/main" val="6399648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089F57F-DA9C-6D8C-371A-24F3EB8EF049}"/>
              </a:ext>
            </a:extLst>
          </p:cNvPr>
          <p:cNvSpPr/>
          <p:nvPr/>
        </p:nvSpPr>
        <p:spPr>
          <a:xfrm>
            <a:off x="697045" y="385218"/>
            <a:ext cx="3846454" cy="584775"/>
          </a:xfrm>
          <a:prstGeom prst="rect">
            <a:avLst/>
          </a:prstGeom>
          <a:noFill/>
        </p:spPr>
        <p:txBody>
          <a:bodyPr wrap="square" lIns="91440" tIns="45720" rIns="91440" bIns="45720">
            <a:spAutoFit/>
          </a:bodyPr>
          <a:lstStyle/>
          <a:p>
            <a:r>
              <a:rPr lang="en-US" sz="3200">
                <a:ln w="0"/>
                <a:latin typeface="Metropolis" panose="00000500000000000000" pitchFamily="50" charset="0"/>
                <a:cs typeface="Segoe UI" panose="020B0502040204020203" pitchFamily="34" charset="0"/>
              </a:rPr>
              <a:t>Did You Know?</a:t>
            </a:r>
          </a:p>
        </p:txBody>
      </p:sp>
      <p:sp>
        <p:nvSpPr>
          <p:cNvPr id="5" name="TextBox 4">
            <a:extLst>
              <a:ext uri="{FF2B5EF4-FFF2-40B4-BE49-F238E27FC236}">
                <a16:creationId xmlns:a16="http://schemas.microsoft.com/office/drawing/2014/main" id="{EADB9136-3193-AB57-1313-BE967017FA78}"/>
              </a:ext>
            </a:extLst>
          </p:cNvPr>
          <p:cNvSpPr txBox="1"/>
          <p:nvPr/>
        </p:nvSpPr>
        <p:spPr>
          <a:xfrm>
            <a:off x="819554" y="997565"/>
            <a:ext cx="10834181" cy="4832092"/>
          </a:xfrm>
          <a:prstGeom prst="rect">
            <a:avLst/>
          </a:prstGeom>
          <a:noFill/>
        </p:spPr>
        <p:txBody>
          <a:bodyPr wrap="square">
            <a:spAutoFit/>
          </a:bodyPr>
          <a:lstStyle/>
          <a:p>
            <a:pPr algn="l">
              <a:buFont typeface="+mj-lt"/>
              <a:buAutoNum type="arabicPeriod"/>
            </a:pPr>
            <a:r>
              <a:rPr lang="en-US" sz="1400" b="0" i="0" dirty="0">
                <a:solidFill>
                  <a:srgbClr val="374151"/>
                </a:solidFill>
                <a:effectLst/>
                <a:latin typeface="Söhne"/>
              </a:rPr>
              <a:t>Did you know? The World Wide Web (WWW) and the Internet are not the same things. The Internet is a global network infrastructure that connects millions of devices worldwide, while the World Wide Web refers to the collection of interconnected websites accessible via the Internet.</a:t>
            </a:r>
          </a:p>
          <a:p>
            <a:pPr algn="l">
              <a:buFont typeface="+mj-lt"/>
              <a:buAutoNum type="arabicPeriod"/>
            </a:pPr>
            <a:r>
              <a:rPr lang="en-US" sz="1400" b="0" i="0" dirty="0">
                <a:solidFill>
                  <a:srgbClr val="374151"/>
                </a:solidFill>
                <a:effectLst/>
                <a:latin typeface="Söhne"/>
              </a:rPr>
              <a:t>True statement: LAN stands for Local Area Network and is used to connect devices within a limited geographic area such as a home, office, or school. It typically utilizes Ethernet cables or Wi-Fi for connectivity.</a:t>
            </a:r>
          </a:p>
          <a:p>
            <a:pPr algn="l">
              <a:buFont typeface="+mj-lt"/>
              <a:buAutoNum type="arabicPeriod"/>
            </a:pPr>
            <a:r>
              <a:rPr lang="en-US" sz="1400" b="0" i="0" dirty="0">
                <a:solidFill>
                  <a:srgbClr val="374151"/>
                </a:solidFill>
                <a:effectLst/>
                <a:latin typeface="Söhne"/>
              </a:rPr>
              <a:t>Did you know? A firewall is a network security device that monitors and controls incoming and outgoing network traffic based on predetermined security rules. It acts as a barrier between a trusted internal network and an untrusted external network, such as the Internet.</a:t>
            </a:r>
          </a:p>
          <a:p>
            <a:pPr algn="l">
              <a:buFont typeface="+mj-lt"/>
              <a:buAutoNum type="arabicPeriod"/>
            </a:pPr>
            <a:r>
              <a:rPr lang="en-US" sz="1400" b="0" i="0" dirty="0">
                <a:solidFill>
                  <a:srgbClr val="374151"/>
                </a:solidFill>
                <a:effectLst/>
                <a:latin typeface="Söhne"/>
              </a:rPr>
              <a:t>True statement: MAN stands for Metropolitan Area Network and covers a larger geographical area than a LAN, typically spanning a city or town. It interconnects multiple LANs and may be operated by a single organization or a service provider.</a:t>
            </a:r>
          </a:p>
          <a:p>
            <a:pPr algn="l">
              <a:buFont typeface="+mj-lt"/>
              <a:buAutoNum type="arabicPeriod"/>
            </a:pPr>
            <a:r>
              <a:rPr lang="en-US" sz="1400" b="0" i="0" dirty="0">
                <a:solidFill>
                  <a:srgbClr val="374151"/>
                </a:solidFill>
                <a:effectLst/>
                <a:latin typeface="Söhne"/>
              </a:rPr>
              <a:t>Did you know? Wi-Fi, a popular wireless technology, uses radio waves to transmit data over short distances. It is based on the IEEE 802.11 standards and allows devices to connect to a network without the need for physical cables.</a:t>
            </a:r>
          </a:p>
          <a:p>
            <a:pPr algn="l">
              <a:buFont typeface="+mj-lt"/>
              <a:buAutoNum type="arabicPeriod"/>
            </a:pPr>
            <a:r>
              <a:rPr lang="en-US" sz="1400" b="0" i="0" dirty="0">
                <a:solidFill>
                  <a:srgbClr val="374151"/>
                </a:solidFill>
                <a:effectLst/>
                <a:latin typeface="Söhne"/>
              </a:rPr>
              <a:t>True statement: WAN stands for Wide Area Network and covers a wide geographic area, often spanning multiple cities or countries. It is used to connect multiple LANs and MANs, and examples include the Internet and private leased lines.</a:t>
            </a:r>
          </a:p>
          <a:p>
            <a:pPr algn="l">
              <a:buFont typeface="+mj-lt"/>
              <a:buAutoNum type="arabicPeriod"/>
            </a:pPr>
            <a:r>
              <a:rPr lang="en-US" sz="1400" b="0" i="0" dirty="0">
                <a:solidFill>
                  <a:srgbClr val="374151"/>
                </a:solidFill>
                <a:effectLst/>
                <a:latin typeface="Söhne"/>
              </a:rPr>
              <a:t>Did you know? The OSI (Open Systems Interconnection) model is a conceptual framework that standardizes the functions of a network into seven layers. These layers include Physical, Data Link, Network, Transport, Session, Presentation, and Application layers.</a:t>
            </a:r>
          </a:p>
          <a:p>
            <a:pPr algn="l">
              <a:buFont typeface="+mj-lt"/>
              <a:buAutoNum type="arabicPeriod"/>
            </a:pPr>
            <a:r>
              <a:rPr lang="en-US" sz="1400" b="0" i="0" dirty="0">
                <a:solidFill>
                  <a:srgbClr val="374151"/>
                </a:solidFill>
                <a:effectLst/>
                <a:latin typeface="Söhne"/>
              </a:rPr>
              <a:t>True statement: Routers are network devices that operate at the Network layer of the OSI model. They direct data packets between different networks by examining destination IP addresses and choosing the best path for data transmission.</a:t>
            </a:r>
          </a:p>
          <a:p>
            <a:pPr algn="l">
              <a:buFont typeface="+mj-lt"/>
              <a:buAutoNum type="arabicPeriod"/>
            </a:pPr>
            <a:r>
              <a:rPr lang="en-US" sz="1400" b="0" i="0" dirty="0">
                <a:solidFill>
                  <a:srgbClr val="374151"/>
                </a:solidFill>
                <a:effectLst/>
                <a:latin typeface="Söhne"/>
              </a:rPr>
              <a:t>Did you know? Bluetooth is a wireless communication technology used for short-range data transmission between devices. It is commonly used for connecting peripherals like keyboards, mice, and headphones to computers or mobile devices.</a:t>
            </a:r>
          </a:p>
          <a:p>
            <a:pPr algn="l">
              <a:buFont typeface="+mj-lt"/>
              <a:buAutoNum type="arabicPeriod"/>
            </a:pPr>
            <a:r>
              <a:rPr lang="en-US" sz="1400" b="0" i="0" dirty="0">
                <a:solidFill>
                  <a:srgbClr val="374151"/>
                </a:solidFill>
                <a:effectLst/>
                <a:latin typeface="Söhne"/>
              </a:rPr>
              <a:t>True statement: Point-to-Point links connect two devices directly, enabling communication between them. On the other hand, multipoint links allow multiple devices to communicate with each other simultaneously.</a:t>
            </a:r>
          </a:p>
          <a:p>
            <a:pPr algn="l"/>
            <a:r>
              <a:rPr lang="en-US" sz="1400" b="0" i="0" dirty="0">
                <a:solidFill>
                  <a:srgbClr val="374151"/>
                </a:solidFill>
                <a:effectLst/>
                <a:latin typeface="Söhne"/>
              </a:rPr>
              <a:t>These facts and statements provide interesting insights into the fundamentals of computer networks, covering topics such as network hardware, software, topologies, LANs, MANs, WANs, the Internet, network devices, communication modes, point-to-point, and multipoint links.</a:t>
            </a:r>
          </a:p>
        </p:txBody>
      </p:sp>
    </p:spTree>
    <p:extLst>
      <p:ext uri="{BB962C8B-B14F-4D97-AF65-F5344CB8AC3E}">
        <p14:creationId xmlns:p14="http://schemas.microsoft.com/office/powerpoint/2010/main" val="8376318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77333" y="1062602"/>
            <a:ext cx="10692836" cy="5592085"/>
          </a:xfrm>
          <a:prstGeom prst="rect">
            <a:avLst/>
          </a:prstGeom>
        </p:spPr>
        <p:txBody>
          <a:bodyPr vert="horz" wrap="square" lIns="0" tIns="12042" rIns="0" bIns="0" rtlCol="0">
            <a:spAutoFit/>
          </a:bodyPr>
          <a:lstStyle/>
          <a:p>
            <a:pPr marL="365771" indent="-365771" algn="just">
              <a:buFont typeface="Arial" pitchFamily="34" charset="0"/>
              <a:buChar char="•"/>
            </a:pPr>
            <a:r>
              <a:rPr lang="en-IN" sz="2133" dirty="0">
                <a:latin typeface="Cambria" pitchFamily="18" charset="0"/>
                <a:ea typeface="Cambria" pitchFamily="18" charset="0"/>
              </a:rPr>
              <a:t>In this section, we will discuss the network models and the related protocols in detail to understand </a:t>
            </a:r>
            <a:r>
              <a:rPr lang="en-IN" sz="2133" b="1" i="1" dirty="0">
                <a:latin typeface="Cambria" pitchFamily="18" charset="0"/>
                <a:ea typeface="Cambria" pitchFamily="18" charset="0"/>
              </a:rPr>
              <a:t>“how the data is transferred and received at a computer level.”</a:t>
            </a:r>
            <a:endParaRPr lang="en-IN" sz="2133" dirty="0">
              <a:latin typeface="Cambria" pitchFamily="18" charset="0"/>
              <a:ea typeface="Cambria" pitchFamily="18" charset="0"/>
            </a:endParaRPr>
          </a:p>
          <a:p>
            <a:pPr marL="365771" indent="-365771" algn="just">
              <a:buFont typeface="Arial" pitchFamily="34" charset="0"/>
              <a:buChar char="•"/>
            </a:pPr>
            <a:endParaRPr lang="en-IN" sz="2133" dirty="0">
              <a:latin typeface="Cambria" pitchFamily="18" charset="0"/>
              <a:ea typeface="Cambria" pitchFamily="18" charset="0"/>
            </a:endParaRPr>
          </a:p>
          <a:p>
            <a:pPr marL="365771" indent="-365771" algn="just">
              <a:buFont typeface="Arial" pitchFamily="34" charset="0"/>
              <a:buChar char="•"/>
            </a:pPr>
            <a:r>
              <a:rPr lang="en-IN" sz="2133" dirty="0">
                <a:latin typeface="Cambria" pitchFamily="18" charset="0"/>
                <a:ea typeface="Cambria" pitchFamily="18" charset="0"/>
              </a:rPr>
              <a:t>We mainly focus on  two important network models, which are </a:t>
            </a:r>
          </a:p>
          <a:p>
            <a:pPr marL="365771" indent="-365771" algn="just">
              <a:buFont typeface="Arial" pitchFamily="34" charset="0"/>
              <a:buChar char="•"/>
            </a:pPr>
            <a:endParaRPr lang="en-IN" sz="2133" dirty="0">
              <a:latin typeface="Cambria" pitchFamily="18" charset="0"/>
              <a:ea typeface="Cambria" pitchFamily="18" charset="0"/>
            </a:endParaRPr>
          </a:p>
          <a:p>
            <a:pPr marL="1341162" lvl="2" indent="-365771" algn="just">
              <a:buFont typeface="Wingdings" pitchFamily="2" charset="2"/>
              <a:buChar char="Ø"/>
            </a:pPr>
            <a:r>
              <a:rPr lang="en-IN" sz="2133" b="1" dirty="0">
                <a:latin typeface="Cambria" pitchFamily="18" charset="0"/>
                <a:ea typeface="Cambria" pitchFamily="18" charset="0"/>
              </a:rPr>
              <a:t>The OSI reference model </a:t>
            </a:r>
          </a:p>
          <a:p>
            <a:pPr lvl="2" algn="just"/>
            <a:endParaRPr lang="en-IN" sz="2133" b="1" dirty="0">
              <a:latin typeface="Cambria" pitchFamily="18" charset="0"/>
              <a:ea typeface="Cambria" pitchFamily="18" charset="0"/>
            </a:endParaRPr>
          </a:p>
          <a:p>
            <a:pPr marL="1341162" lvl="2" indent="-365771" algn="just">
              <a:buFont typeface="Wingdings" pitchFamily="2" charset="2"/>
              <a:buChar char="Ø"/>
            </a:pPr>
            <a:r>
              <a:rPr lang="en-IN" sz="2133" b="1" dirty="0">
                <a:latin typeface="Cambria" pitchFamily="18" charset="0"/>
                <a:ea typeface="Cambria" pitchFamily="18" charset="0"/>
              </a:rPr>
              <a:t>The TCP/IP reference model</a:t>
            </a:r>
          </a:p>
          <a:p>
            <a:pPr marL="365771" indent="-365771" algn="just">
              <a:buFont typeface="Arial" pitchFamily="34" charset="0"/>
              <a:buChar char="•"/>
            </a:pPr>
            <a:endParaRPr lang="en-IN" sz="2133" dirty="0">
              <a:latin typeface="Cambria" pitchFamily="18" charset="0"/>
              <a:ea typeface="Cambria" pitchFamily="18" charset="0"/>
            </a:endParaRPr>
          </a:p>
          <a:p>
            <a:pPr marL="365771" indent="-365771" algn="just">
              <a:buFont typeface="Arial" pitchFamily="34" charset="0"/>
              <a:buChar char="•"/>
            </a:pPr>
            <a:r>
              <a:rPr lang="en-IN" sz="2133" dirty="0">
                <a:latin typeface="Cambria" pitchFamily="18" charset="0"/>
                <a:ea typeface="Cambria" pitchFamily="18" charset="0"/>
              </a:rPr>
              <a:t>Although the protocols associated with the OSI model are rarely used anymore, the model itself is quite general and still valid, and the features discussed at each layer are still very important.</a:t>
            </a:r>
          </a:p>
          <a:p>
            <a:pPr marL="365771" indent="-365771" algn="just">
              <a:buFont typeface="Arial" pitchFamily="34" charset="0"/>
              <a:buChar char="•"/>
            </a:pPr>
            <a:endParaRPr lang="en-IN" sz="2133" dirty="0">
              <a:latin typeface="Cambria" pitchFamily="18" charset="0"/>
              <a:ea typeface="Cambria" pitchFamily="18" charset="0"/>
            </a:endParaRPr>
          </a:p>
          <a:p>
            <a:pPr marL="365771" indent="-365771" algn="just">
              <a:buFont typeface="Arial" pitchFamily="34" charset="0"/>
              <a:buChar char="•"/>
            </a:pPr>
            <a:r>
              <a:rPr lang="en-IN" sz="2133" dirty="0">
                <a:latin typeface="Cambria" pitchFamily="18" charset="0"/>
                <a:ea typeface="Cambria" pitchFamily="18" charset="0"/>
              </a:rPr>
              <a:t>The TCP/IP model has the opposite properties: the model itself is not of much use, but the protocols are widely used. For this reason, we will look at both of them in detail. Also, sometimes you can learn more from failures than from successes. </a:t>
            </a:r>
          </a:p>
          <a:p>
            <a:pPr algn="just"/>
            <a:endParaRPr lang="en-IN" sz="2133" dirty="0">
              <a:latin typeface="Cambria" pitchFamily="18" charset="0"/>
              <a:ea typeface="Cambria" pitchFamily="18" charset="0"/>
            </a:endParaRPr>
          </a:p>
        </p:txBody>
      </p:sp>
      <p:grpSp>
        <p:nvGrpSpPr>
          <p:cNvPr id="4" name="Group 3"/>
          <p:cNvGrpSpPr/>
          <p:nvPr/>
        </p:nvGrpSpPr>
        <p:grpSpPr>
          <a:xfrm>
            <a:off x="532836" y="443073"/>
            <a:ext cx="10981831" cy="534340"/>
            <a:chOff x="0" y="0"/>
            <a:chExt cx="12192000" cy="1066800"/>
          </a:xfrm>
        </p:grpSpPr>
        <p:sp>
          <p:nvSpPr>
            <p:cNvPr id="5" name="Rectangle 4"/>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Rectangle 5"/>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8" name="Flowchart: Data 7"/>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9" name="Title 5"/>
          <p:cNvSpPr txBox="1">
            <a:spLocks/>
          </p:cNvSpPr>
          <p:nvPr/>
        </p:nvSpPr>
        <p:spPr>
          <a:xfrm>
            <a:off x="677333" y="466796"/>
            <a:ext cx="10692836" cy="534340"/>
          </a:xfrm>
          <a:prstGeom prst="rect">
            <a:avLst/>
          </a:prstGeom>
        </p:spPr>
        <p:txBody>
          <a:bodyPr vert="horz" lIns="86699" tIns="43349" rIns="86699" bIns="43349" rtlCol="0" anchor="ctr">
            <a:normAutofit fontScale="97500" lnSpcReduction="10000"/>
          </a:bodyPr>
          <a:lstStyle/>
          <a:p>
            <a:r>
              <a:rPr lang="en-IN" sz="3200" b="1" dirty="0">
                <a:latin typeface="Cambria" pitchFamily="18" charset="0"/>
                <a:ea typeface="Cambria" pitchFamily="18" charset="0"/>
              </a:rPr>
              <a:t>2. </a:t>
            </a:r>
            <a:r>
              <a:rPr lang="en-US" sz="3200" b="1" cap="none" spc="0" dirty="0">
                <a:ln w="0"/>
                <a:solidFill>
                  <a:schemeClr val="tx1"/>
                </a:solidFill>
                <a:latin typeface="Metropolis" panose="00000500000000000000" pitchFamily="50" charset="0"/>
                <a:cs typeface="Segoe UI" panose="020B0502040204020203" pitchFamily="34" charset="0"/>
              </a:rPr>
              <a:t>Network Models and Protocols:</a:t>
            </a:r>
            <a:endParaRPr lang="en-IN" sz="3600" b="1" dirty="0">
              <a:latin typeface="Cambria" pitchFamily="18" charset="0"/>
              <a:ea typeface="Cambria" pitchFamily="18" charset="0"/>
            </a:endParaRPr>
          </a:p>
        </p:txBody>
      </p:sp>
    </p:spTree>
    <p:extLst>
      <p:ext uri="{BB962C8B-B14F-4D97-AF65-F5344CB8AC3E}">
        <p14:creationId xmlns:p14="http://schemas.microsoft.com/office/powerpoint/2010/main" val="3761082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1000"/>
                                        <p:tgtEl>
                                          <p:spTgt spid="3">
                                            <p:txEl>
                                              <p:pRg st="2" end="2"/>
                                            </p:txEl>
                                          </p:spTgt>
                                        </p:tgtEl>
                                      </p:cBhvr>
                                    </p:animEffect>
                                    <p:anim calcmode="lin" valueType="num">
                                      <p:cBhvr>
                                        <p:cTn id="1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1000"/>
                                        <p:tgtEl>
                                          <p:spTgt spid="3">
                                            <p:txEl>
                                              <p:pRg st="4" end="4"/>
                                            </p:txEl>
                                          </p:spTgt>
                                        </p:tgtEl>
                                      </p:cBhvr>
                                    </p:animEffect>
                                    <p:anim calcmode="lin" valueType="num">
                                      <p:cBhvr>
                                        <p:cTn id="2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anim calcmode="lin" valueType="num">
                                      <p:cBhvr>
                                        <p:cTn id="3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1000"/>
                                        <p:tgtEl>
                                          <p:spTgt spid="3">
                                            <p:txEl>
                                              <p:pRg st="8" end="8"/>
                                            </p:txEl>
                                          </p:spTgt>
                                        </p:tgtEl>
                                      </p:cBhvr>
                                    </p:animEffect>
                                    <p:anim calcmode="lin" valueType="num">
                                      <p:cBhvr>
                                        <p:cTn id="4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3">
                                            <p:txEl>
                                              <p:pRg st="10" end="10"/>
                                            </p:txEl>
                                          </p:spTgt>
                                        </p:tgtEl>
                                        <p:attrNameLst>
                                          <p:attrName>style.visibility</p:attrName>
                                        </p:attrNameLst>
                                      </p:cBhvr>
                                      <p:to>
                                        <p:strVal val="visible"/>
                                      </p:to>
                                    </p:set>
                                    <p:animEffect transition="in" filter="fade">
                                      <p:cBhvr>
                                        <p:cTn id="46" dur="1000"/>
                                        <p:tgtEl>
                                          <p:spTgt spid="3">
                                            <p:txEl>
                                              <p:pRg st="10" end="10"/>
                                            </p:txEl>
                                          </p:spTgt>
                                        </p:tgtEl>
                                      </p:cBhvr>
                                    </p:animEffect>
                                    <p:anim calcmode="lin" valueType="num">
                                      <p:cBhvr>
                                        <p:cTn id="47"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77333" y="1062602"/>
            <a:ext cx="10692836" cy="4874966"/>
          </a:xfrm>
          <a:prstGeom prst="rect">
            <a:avLst/>
          </a:prstGeom>
        </p:spPr>
        <p:txBody>
          <a:bodyPr vert="horz" wrap="square" lIns="0" tIns="12042" rIns="0" bIns="0" rtlCol="0">
            <a:spAutoFit/>
          </a:bodyPr>
          <a:lstStyle/>
          <a:p>
            <a:r>
              <a:rPr lang="en-IN" sz="2133" dirty="0">
                <a:latin typeface="Cambria" pitchFamily="18" charset="0"/>
                <a:ea typeface="Cambria" pitchFamily="18" charset="0"/>
              </a:rPr>
              <a:t>Before we discuss the computer network models, let’s have a discussion on the layers that a computer model consists. Let’s have a basic idea of the layers involved in data communication.</a:t>
            </a:r>
          </a:p>
          <a:p>
            <a:endParaRPr lang="en-IN" sz="2133" dirty="0">
              <a:latin typeface="Cambria" pitchFamily="18" charset="0"/>
              <a:ea typeface="Cambria" pitchFamily="18" charset="0"/>
            </a:endParaRPr>
          </a:p>
          <a:p>
            <a:r>
              <a:rPr lang="en-IN" sz="2133" b="1" dirty="0">
                <a:latin typeface="Cambria" pitchFamily="18" charset="0"/>
                <a:ea typeface="Cambria" pitchFamily="18" charset="0"/>
              </a:rPr>
              <a:t>Layers of a Computer Network models</a:t>
            </a:r>
          </a:p>
          <a:p>
            <a:endParaRPr lang="en-IN" sz="2133" dirty="0">
              <a:latin typeface="Cambria" pitchFamily="18" charset="0"/>
              <a:ea typeface="Cambria" pitchFamily="18" charset="0"/>
            </a:endParaRPr>
          </a:p>
          <a:p>
            <a:pPr marL="342900" indent="-342900" algn="just">
              <a:lnSpc>
                <a:spcPct val="150000"/>
              </a:lnSpc>
              <a:buFont typeface="Wingdings" panose="05000000000000000000" pitchFamily="2" charset="2"/>
              <a:buChar char="Ø"/>
            </a:pPr>
            <a:r>
              <a:rPr lang="en-IN" sz="2133" dirty="0">
                <a:latin typeface="Cambria" pitchFamily="18" charset="0"/>
                <a:ea typeface="Cambria" pitchFamily="18" charset="0"/>
              </a:rPr>
              <a:t>The main purpose of having several layers in a computer network model is to divide the process of sending and receiving data into small tasks.</a:t>
            </a:r>
          </a:p>
          <a:p>
            <a:pPr marL="342900" indent="-342900" algn="just">
              <a:lnSpc>
                <a:spcPct val="150000"/>
              </a:lnSpc>
              <a:buFont typeface="Wingdings" panose="05000000000000000000" pitchFamily="2" charset="2"/>
              <a:buChar char="Ø"/>
            </a:pPr>
            <a:r>
              <a:rPr lang="en-IN" sz="2133" dirty="0">
                <a:latin typeface="Cambria" pitchFamily="18" charset="0"/>
                <a:ea typeface="Cambria" pitchFamily="18" charset="0"/>
              </a:rPr>
              <a:t>These layers are connected with each other, each layer provides certain data to its immediate higher and immediate lower layer and receives certain data from the same.</a:t>
            </a:r>
          </a:p>
          <a:p>
            <a:pPr marL="342900" indent="-342900">
              <a:lnSpc>
                <a:spcPct val="150000"/>
              </a:lnSpc>
              <a:buFont typeface="Wingdings" panose="05000000000000000000" pitchFamily="2" charset="2"/>
              <a:buChar char="Ø"/>
            </a:pPr>
            <a:r>
              <a:rPr lang="en-IN" sz="2133" dirty="0">
                <a:latin typeface="Cambria" pitchFamily="18" charset="0"/>
                <a:ea typeface="Cambria" pitchFamily="18" charset="0"/>
              </a:rPr>
              <a:t>Dividing a model is layers makes the structure quite simple which makes it easy to identify the issue if it occurs. </a:t>
            </a:r>
          </a:p>
        </p:txBody>
      </p:sp>
      <p:grpSp>
        <p:nvGrpSpPr>
          <p:cNvPr id="4" name="Group 3"/>
          <p:cNvGrpSpPr/>
          <p:nvPr/>
        </p:nvGrpSpPr>
        <p:grpSpPr>
          <a:xfrm>
            <a:off x="532836" y="443073"/>
            <a:ext cx="10981831" cy="534340"/>
            <a:chOff x="0" y="0"/>
            <a:chExt cx="12192000" cy="1066800"/>
          </a:xfrm>
        </p:grpSpPr>
        <p:sp>
          <p:nvSpPr>
            <p:cNvPr id="5" name="Rectangle 4"/>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Rectangle 5"/>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8" name="Flowchart: Data 7"/>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9" name="Title 5"/>
          <p:cNvSpPr txBox="1">
            <a:spLocks/>
          </p:cNvSpPr>
          <p:nvPr/>
        </p:nvSpPr>
        <p:spPr>
          <a:xfrm>
            <a:off x="677333" y="466796"/>
            <a:ext cx="10692836" cy="534340"/>
          </a:xfrm>
          <a:prstGeom prst="rect">
            <a:avLst/>
          </a:prstGeom>
        </p:spPr>
        <p:txBody>
          <a:bodyPr vert="horz" lIns="86699" tIns="43349" rIns="86699" bIns="43349" rtlCol="0" anchor="ctr">
            <a:normAutofit fontScale="97500" lnSpcReduction="10000"/>
          </a:bodyPr>
          <a:lstStyle/>
          <a:p>
            <a:r>
              <a:rPr lang="en-IN" sz="3200" b="1" dirty="0">
                <a:latin typeface="Cambria" pitchFamily="18" charset="0"/>
                <a:ea typeface="Cambria" pitchFamily="18" charset="0"/>
              </a:rPr>
              <a:t>2. </a:t>
            </a:r>
            <a:r>
              <a:rPr lang="en-US" sz="3200" b="1" cap="none" spc="0" dirty="0">
                <a:ln w="0"/>
                <a:solidFill>
                  <a:schemeClr val="tx1"/>
                </a:solidFill>
                <a:latin typeface="Metropolis" panose="00000500000000000000" pitchFamily="50" charset="0"/>
                <a:cs typeface="Segoe UI" panose="020B0502040204020203" pitchFamily="34" charset="0"/>
              </a:rPr>
              <a:t>Network Models and Protocols:</a:t>
            </a:r>
            <a:endParaRPr lang="en-IN" sz="3600" b="1" dirty="0">
              <a:latin typeface="Cambria" pitchFamily="18" charset="0"/>
              <a:ea typeface="Cambria" pitchFamily="18" charset="0"/>
            </a:endParaRPr>
          </a:p>
        </p:txBody>
      </p:sp>
    </p:spTree>
    <p:extLst>
      <p:ext uri="{BB962C8B-B14F-4D97-AF65-F5344CB8AC3E}">
        <p14:creationId xmlns:p14="http://schemas.microsoft.com/office/powerpoint/2010/main" val="102076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1000"/>
                                        <p:tgtEl>
                                          <p:spTgt spid="3">
                                            <p:txEl>
                                              <p:pRg st="2" end="2"/>
                                            </p:txEl>
                                          </p:spTgt>
                                        </p:tgtEl>
                                      </p:cBhvr>
                                    </p:animEffect>
                                    <p:anim calcmode="lin" valueType="num">
                                      <p:cBhvr>
                                        <p:cTn id="1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1000"/>
                                        <p:tgtEl>
                                          <p:spTgt spid="3">
                                            <p:txEl>
                                              <p:pRg st="4" end="4"/>
                                            </p:txEl>
                                          </p:spTgt>
                                        </p:tgtEl>
                                      </p:cBhvr>
                                    </p:animEffect>
                                    <p:anim calcmode="lin" valueType="num">
                                      <p:cBhvr>
                                        <p:cTn id="2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36448" y="1024859"/>
            <a:ext cx="10837334" cy="4998140"/>
          </a:xfrm>
          <a:prstGeom prst="rect">
            <a:avLst/>
          </a:prstGeom>
        </p:spPr>
        <p:txBody>
          <a:bodyPr vert="horz" wrap="square" lIns="0" tIns="12042" rIns="0" bIns="0" rtlCol="0">
            <a:spAutoFit/>
          </a:bodyPr>
          <a:lstStyle/>
          <a:p>
            <a:r>
              <a:rPr lang="en-IN" dirty="0">
                <a:latin typeface="Cambria" pitchFamily="18" charset="0"/>
                <a:ea typeface="Cambria" pitchFamily="18" charset="0"/>
              </a:rPr>
              <a:t>There are three main components of a computer network model. Sender, receiver and carrier.</a:t>
            </a:r>
          </a:p>
          <a:p>
            <a:endParaRPr lang="en-IN" dirty="0">
              <a:latin typeface="Cambria" pitchFamily="18" charset="0"/>
              <a:ea typeface="Cambria" pitchFamily="18" charset="0"/>
            </a:endParaRPr>
          </a:p>
          <a:p>
            <a:r>
              <a:rPr lang="en-IN" b="1" dirty="0">
                <a:latin typeface="Cambria" pitchFamily="18" charset="0"/>
                <a:ea typeface="Cambria" pitchFamily="18" charset="0"/>
              </a:rPr>
              <a:t>On the sender side:</a:t>
            </a:r>
          </a:p>
          <a:p>
            <a:endParaRPr lang="en-IN" b="1" dirty="0">
              <a:latin typeface="Cambria" pitchFamily="18" charset="0"/>
              <a:ea typeface="Cambria" pitchFamily="18" charset="0"/>
            </a:endParaRPr>
          </a:p>
          <a:p>
            <a:pPr lvl="1">
              <a:lnSpc>
                <a:spcPct val="150000"/>
              </a:lnSpc>
            </a:pPr>
            <a:r>
              <a:rPr lang="en-IN" b="1" dirty="0">
                <a:latin typeface="Cambria" pitchFamily="18" charset="0"/>
                <a:ea typeface="Cambria" pitchFamily="18" charset="0"/>
              </a:rPr>
              <a:t>Higher layer:</a:t>
            </a:r>
            <a:r>
              <a:rPr lang="en-IN" dirty="0">
                <a:latin typeface="Cambria" pitchFamily="18" charset="0"/>
                <a:ea typeface="Cambria" pitchFamily="18" charset="0"/>
              </a:rPr>
              <a:t> Higher layer serves the middle layer and directs the message (or data) to the middle layer.</a:t>
            </a:r>
            <a:br>
              <a:rPr lang="en-IN" dirty="0">
                <a:latin typeface="Cambria" pitchFamily="18" charset="0"/>
                <a:ea typeface="Cambria" pitchFamily="18" charset="0"/>
              </a:rPr>
            </a:br>
            <a:r>
              <a:rPr lang="en-IN" b="1" dirty="0">
                <a:latin typeface="Cambria" pitchFamily="18" charset="0"/>
                <a:ea typeface="Cambria" pitchFamily="18" charset="0"/>
              </a:rPr>
              <a:t>Middle layer:</a:t>
            </a:r>
            <a:r>
              <a:rPr lang="en-IN" dirty="0">
                <a:latin typeface="Cambria" pitchFamily="18" charset="0"/>
                <a:ea typeface="Cambria" pitchFamily="18" charset="0"/>
              </a:rPr>
              <a:t> Middle layer picks up the data from the higher layer and transfers it to the lower layer.</a:t>
            </a:r>
            <a:br>
              <a:rPr lang="en-IN" dirty="0">
                <a:latin typeface="Cambria" pitchFamily="18" charset="0"/>
                <a:ea typeface="Cambria" pitchFamily="18" charset="0"/>
              </a:rPr>
            </a:br>
            <a:r>
              <a:rPr lang="en-IN" b="1" dirty="0">
                <a:latin typeface="Cambria" pitchFamily="18" charset="0"/>
                <a:ea typeface="Cambria" pitchFamily="18" charset="0"/>
              </a:rPr>
              <a:t>Lower layer:</a:t>
            </a:r>
            <a:r>
              <a:rPr lang="en-IN" dirty="0">
                <a:latin typeface="Cambria" pitchFamily="18" charset="0"/>
                <a:ea typeface="Cambria" pitchFamily="18" charset="0"/>
              </a:rPr>
              <a:t> The data is transmitted to the lower layer of the receiver side.</a:t>
            </a:r>
          </a:p>
          <a:p>
            <a:endParaRPr lang="en-IN" dirty="0">
              <a:latin typeface="Cambria" pitchFamily="18" charset="0"/>
              <a:ea typeface="Cambria" pitchFamily="18" charset="0"/>
            </a:endParaRPr>
          </a:p>
          <a:p>
            <a:r>
              <a:rPr lang="en-IN" b="1" dirty="0">
                <a:latin typeface="Cambria" pitchFamily="18" charset="0"/>
                <a:ea typeface="Cambria" pitchFamily="18" charset="0"/>
              </a:rPr>
              <a:t>On the receiver side:</a:t>
            </a:r>
          </a:p>
          <a:p>
            <a:endParaRPr lang="en-IN" b="1" dirty="0">
              <a:latin typeface="Cambria" pitchFamily="18" charset="0"/>
              <a:ea typeface="Cambria" pitchFamily="18" charset="0"/>
            </a:endParaRPr>
          </a:p>
          <a:p>
            <a:pPr lvl="1">
              <a:lnSpc>
                <a:spcPct val="150000"/>
              </a:lnSpc>
            </a:pPr>
            <a:r>
              <a:rPr lang="en-IN" b="1" dirty="0">
                <a:latin typeface="Cambria" pitchFamily="18" charset="0"/>
                <a:ea typeface="Cambria" pitchFamily="18" charset="0"/>
              </a:rPr>
              <a:t>Lower layer: </a:t>
            </a:r>
            <a:r>
              <a:rPr lang="en-IN" dirty="0">
                <a:latin typeface="Cambria" pitchFamily="18" charset="0"/>
                <a:ea typeface="Cambria" pitchFamily="18" charset="0"/>
              </a:rPr>
              <a:t>Receives the data from the lower layer of the sender side and transfers it to the middle layer.</a:t>
            </a:r>
            <a:br>
              <a:rPr lang="en-IN" dirty="0">
                <a:latin typeface="Cambria" pitchFamily="18" charset="0"/>
                <a:ea typeface="Cambria" pitchFamily="18" charset="0"/>
              </a:rPr>
            </a:br>
            <a:r>
              <a:rPr lang="en-IN" b="1" dirty="0">
                <a:latin typeface="Cambria" pitchFamily="18" charset="0"/>
                <a:ea typeface="Cambria" pitchFamily="18" charset="0"/>
              </a:rPr>
              <a:t>Middle layer: </a:t>
            </a:r>
            <a:r>
              <a:rPr lang="en-IN" dirty="0">
                <a:latin typeface="Cambria" pitchFamily="18" charset="0"/>
                <a:ea typeface="Cambria" pitchFamily="18" charset="0"/>
              </a:rPr>
              <a:t>Middle layer picks up the data from the lower layer and transfers to the higher layer.</a:t>
            </a:r>
            <a:br>
              <a:rPr lang="en-IN" b="1" dirty="0">
                <a:latin typeface="Cambria" pitchFamily="18" charset="0"/>
                <a:ea typeface="Cambria" pitchFamily="18" charset="0"/>
              </a:rPr>
            </a:br>
            <a:r>
              <a:rPr lang="en-IN" b="1" dirty="0">
                <a:latin typeface="Cambria" pitchFamily="18" charset="0"/>
                <a:ea typeface="Cambria" pitchFamily="18" charset="0"/>
              </a:rPr>
              <a:t>Higher layer: </a:t>
            </a:r>
            <a:r>
              <a:rPr lang="en-IN" dirty="0">
                <a:latin typeface="Cambria" pitchFamily="18" charset="0"/>
                <a:ea typeface="Cambria" pitchFamily="18" charset="0"/>
              </a:rPr>
              <a:t>Higher layer transfers the data to the receiver.</a:t>
            </a:r>
          </a:p>
          <a:p>
            <a:endParaRPr lang="en-IN" dirty="0">
              <a:latin typeface="Cambria" pitchFamily="18" charset="0"/>
              <a:ea typeface="Cambria" pitchFamily="18" charset="0"/>
            </a:endParaRPr>
          </a:p>
          <a:p>
            <a:r>
              <a:rPr lang="en-IN" dirty="0">
                <a:latin typeface="Cambria" pitchFamily="18" charset="0"/>
                <a:ea typeface="Cambria" pitchFamily="18" charset="0"/>
              </a:rPr>
              <a:t>We will discuss more than one computer model here, each model has a different set and design of layers.</a:t>
            </a:r>
          </a:p>
        </p:txBody>
      </p:sp>
      <p:grpSp>
        <p:nvGrpSpPr>
          <p:cNvPr id="4" name="Group 3"/>
          <p:cNvGrpSpPr/>
          <p:nvPr/>
        </p:nvGrpSpPr>
        <p:grpSpPr>
          <a:xfrm>
            <a:off x="532836" y="443073"/>
            <a:ext cx="10981831" cy="534340"/>
            <a:chOff x="0" y="0"/>
            <a:chExt cx="12192000" cy="1066800"/>
          </a:xfrm>
        </p:grpSpPr>
        <p:sp>
          <p:nvSpPr>
            <p:cNvPr id="5" name="Rectangle 4"/>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Rectangle 5"/>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8" name="Flowchart: Data 7"/>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9" name="Title 5"/>
          <p:cNvSpPr txBox="1">
            <a:spLocks/>
          </p:cNvSpPr>
          <p:nvPr/>
        </p:nvSpPr>
        <p:spPr>
          <a:xfrm>
            <a:off x="677333" y="466796"/>
            <a:ext cx="10692836" cy="534340"/>
          </a:xfrm>
          <a:prstGeom prst="rect">
            <a:avLst/>
          </a:prstGeom>
        </p:spPr>
        <p:txBody>
          <a:bodyPr vert="horz" lIns="86699" tIns="43349" rIns="86699" bIns="43349" rtlCol="0" anchor="ctr">
            <a:normAutofit fontScale="97500" lnSpcReduction="10000"/>
          </a:bodyPr>
          <a:lstStyle/>
          <a:p>
            <a:r>
              <a:rPr lang="en-IN" sz="3200" b="1" dirty="0">
                <a:latin typeface="Cambria" pitchFamily="18" charset="0"/>
                <a:ea typeface="Cambria" pitchFamily="18" charset="0"/>
              </a:rPr>
              <a:t>2. </a:t>
            </a:r>
            <a:r>
              <a:rPr lang="en-US" sz="3200" b="1" cap="none" spc="0" dirty="0">
                <a:ln w="0"/>
                <a:solidFill>
                  <a:schemeClr val="tx1"/>
                </a:solidFill>
                <a:latin typeface="Metropolis" panose="00000500000000000000" pitchFamily="50" charset="0"/>
                <a:cs typeface="Segoe UI" panose="020B0502040204020203" pitchFamily="34" charset="0"/>
              </a:rPr>
              <a:t>Network Models and Protocols:</a:t>
            </a:r>
            <a:endParaRPr lang="en-IN" sz="3600" b="1" dirty="0">
              <a:latin typeface="Cambria" pitchFamily="18" charset="0"/>
              <a:ea typeface="Cambria" pitchFamily="18" charset="0"/>
            </a:endParaRPr>
          </a:p>
        </p:txBody>
      </p:sp>
    </p:spTree>
    <p:extLst>
      <p:ext uri="{BB962C8B-B14F-4D97-AF65-F5344CB8AC3E}">
        <p14:creationId xmlns:p14="http://schemas.microsoft.com/office/powerpoint/2010/main" val="2515160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1000"/>
                                        <p:tgtEl>
                                          <p:spTgt spid="3">
                                            <p:txEl>
                                              <p:pRg st="2" end="2"/>
                                            </p:txEl>
                                          </p:spTgt>
                                        </p:tgtEl>
                                      </p:cBhvr>
                                    </p:animEffect>
                                    <p:anim calcmode="lin" valueType="num">
                                      <p:cBhvr>
                                        <p:cTn id="1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1000"/>
                                        <p:tgtEl>
                                          <p:spTgt spid="3">
                                            <p:txEl>
                                              <p:pRg st="4" end="4"/>
                                            </p:txEl>
                                          </p:spTgt>
                                        </p:tgtEl>
                                      </p:cBhvr>
                                    </p:animEffect>
                                    <p:anim calcmode="lin" valueType="num">
                                      <p:cBhvr>
                                        <p:cTn id="2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anim calcmode="lin" valueType="num">
                                      <p:cBhvr>
                                        <p:cTn id="3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1000"/>
                                        <p:tgtEl>
                                          <p:spTgt spid="3">
                                            <p:txEl>
                                              <p:pRg st="8" end="8"/>
                                            </p:txEl>
                                          </p:spTgt>
                                        </p:tgtEl>
                                      </p:cBhvr>
                                    </p:animEffect>
                                    <p:anim calcmode="lin" valueType="num">
                                      <p:cBhvr>
                                        <p:cTn id="4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3">
                                            <p:txEl>
                                              <p:pRg st="10" end="10"/>
                                            </p:txEl>
                                          </p:spTgt>
                                        </p:tgtEl>
                                        <p:attrNameLst>
                                          <p:attrName>style.visibility</p:attrName>
                                        </p:attrNameLst>
                                      </p:cBhvr>
                                      <p:to>
                                        <p:strVal val="visible"/>
                                      </p:to>
                                    </p:set>
                                    <p:animEffect transition="in" filter="fade">
                                      <p:cBhvr>
                                        <p:cTn id="46" dur="1000"/>
                                        <p:tgtEl>
                                          <p:spTgt spid="3">
                                            <p:txEl>
                                              <p:pRg st="10" end="10"/>
                                            </p:txEl>
                                          </p:spTgt>
                                        </p:tgtEl>
                                      </p:cBhvr>
                                    </p:animEffect>
                                    <p:anim calcmode="lin" valueType="num">
                                      <p:cBhvr>
                                        <p:cTn id="47"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32836" y="1122136"/>
            <a:ext cx="7702880" cy="4998140"/>
          </a:xfrm>
          <a:prstGeom prst="rect">
            <a:avLst/>
          </a:prstGeom>
        </p:spPr>
        <p:txBody>
          <a:bodyPr vert="horz" wrap="square" lIns="0" tIns="12042" rIns="0" bIns="0" rtlCol="0">
            <a:spAutoFit/>
          </a:bodyPr>
          <a:lstStyle/>
          <a:p>
            <a:pPr algn="just"/>
            <a:r>
              <a:rPr lang="en-IN" dirty="0">
                <a:latin typeface="Cambria" pitchFamily="18" charset="0"/>
                <a:ea typeface="Cambria" pitchFamily="18" charset="0"/>
              </a:rPr>
              <a:t>we will discuss the OSI model in computer networks and the seven layers of the OSI model in detail.</a:t>
            </a:r>
          </a:p>
          <a:p>
            <a:pPr algn="just"/>
            <a:endParaRPr lang="en-IN" dirty="0">
              <a:latin typeface="Cambria" pitchFamily="18" charset="0"/>
              <a:ea typeface="Cambria" pitchFamily="18" charset="0"/>
            </a:endParaRPr>
          </a:p>
          <a:p>
            <a:pPr algn="just"/>
            <a:r>
              <a:rPr lang="en-IN" dirty="0">
                <a:latin typeface="Cambria" pitchFamily="18" charset="0"/>
                <a:ea typeface="Cambria" pitchFamily="18" charset="0"/>
              </a:rPr>
              <a:t>1. OSI Model stands for Open System interconnection model. OSI Model defines how data is transferred from one computer to another computer.</a:t>
            </a:r>
          </a:p>
          <a:p>
            <a:pPr algn="just"/>
            <a:br>
              <a:rPr lang="en-IN" dirty="0">
                <a:latin typeface="Cambria" pitchFamily="18" charset="0"/>
                <a:ea typeface="Cambria" pitchFamily="18" charset="0"/>
              </a:rPr>
            </a:br>
            <a:r>
              <a:rPr lang="en-IN" dirty="0">
                <a:latin typeface="Cambria" pitchFamily="18" charset="0"/>
                <a:ea typeface="Cambria" pitchFamily="18" charset="0"/>
              </a:rPr>
              <a:t>2. In a basic scenario, two computers connected with a LAN transfer the data. This forms a computer network, however, if both the system uses different operating systems, for example, one system runs on </a:t>
            </a:r>
            <a:r>
              <a:rPr lang="en-IN" b="1" dirty="0">
                <a:latin typeface="Cambria" pitchFamily="18" charset="0"/>
                <a:ea typeface="Cambria" pitchFamily="18" charset="0"/>
              </a:rPr>
              <a:t>Windows,</a:t>
            </a:r>
            <a:r>
              <a:rPr lang="en-IN" dirty="0">
                <a:latin typeface="Cambria" pitchFamily="18" charset="0"/>
                <a:ea typeface="Cambria" pitchFamily="18" charset="0"/>
              </a:rPr>
              <a:t> and the other one runs on </a:t>
            </a:r>
            <a:r>
              <a:rPr lang="en-IN" b="1" dirty="0">
                <a:latin typeface="Cambria" pitchFamily="18" charset="0"/>
                <a:ea typeface="Cambria" pitchFamily="18" charset="0"/>
              </a:rPr>
              <a:t>Mac OS, </a:t>
            </a:r>
            <a:r>
              <a:rPr lang="en-IN" dirty="0">
                <a:latin typeface="Cambria" pitchFamily="18" charset="0"/>
                <a:ea typeface="Cambria" pitchFamily="18" charset="0"/>
              </a:rPr>
              <a:t>then how can data be transferred between these two different systems, here comes the role of an </a:t>
            </a:r>
            <a:r>
              <a:rPr lang="en-IN" b="1" dirty="0">
                <a:latin typeface="Cambria" pitchFamily="18" charset="0"/>
                <a:ea typeface="Cambria" pitchFamily="18" charset="0"/>
              </a:rPr>
              <a:t>OSI</a:t>
            </a:r>
            <a:r>
              <a:rPr lang="en-IN" dirty="0">
                <a:latin typeface="Cambria" pitchFamily="18" charset="0"/>
                <a:ea typeface="Cambria" pitchFamily="18" charset="0"/>
              </a:rPr>
              <a:t> model which is a seven-layered model that defines how a data can be transferred between different systems.</a:t>
            </a:r>
          </a:p>
          <a:p>
            <a:pPr algn="just"/>
            <a:br>
              <a:rPr lang="en-IN" dirty="0">
                <a:latin typeface="Cambria" pitchFamily="18" charset="0"/>
                <a:ea typeface="Cambria" pitchFamily="18" charset="0"/>
              </a:rPr>
            </a:br>
            <a:r>
              <a:rPr lang="en-IN" dirty="0">
                <a:latin typeface="Cambria" pitchFamily="18" charset="0"/>
                <a:ea typeface="Cambria" pitchFamily="18" charset="0"/>
              </a:rPr>
              <a:t>3. </a:t>
            </a:r>
            <a:r>
              <a:rPr lang="sv-SE" dirty="0">
                <a:latin typeface="Cambria" pitchFamily="18" charset="0"/>
                <a:ea typeface="Cambria" pitchFamily="18" charset="0"/>
              </a:rPr>
              <a:t>International Organisation introduced the OSI model</a:t>
            </a:r>
            <a:r>
              <a:rPr lang="en-IN" dirty="0">
                <a:latin typeface="Cambria" pitchFamily="18" charset="0"/>
                <a:ea typeface="Cambria" pitchFamily="18" charset="0"/>
              </a:rPr>
              <a:t> for Standardization (ISO) in 1984.</a:t>
            </a:r>
          </a:p>
          <a:p>
            <a:endParaRPr lang="en-IN" dirty="0"/>
          </a:p>
          <a:p>
            <a:r>
              <a:rPr lang="en-IN" dirty="0">
                <a:latin typeface="Cambria" pitchFamily="18" charset="0"/>
                <a:ea typeface="Cambria" pitchFamily="18" charset="0"/>
              </a:rPr>
              <a:t>4. There are seven layers in an </a:t>
            </a:r>
            <a:r>
              <a:rPr lang="en-IN" b="1" dirty="0">
                <a:latin typeface="Cambria" pitchFamily="18" charset="0"/>
                <a:ea typeface="Cambria" pitchFamily="18" charset="0"/>
              </a:rPr>
              <a:t>OSI</a:t>
            </a:r>
            <a:r>
              <a:rPr lang="en-IN" dirty="0">
                <a:latin typeface="Cambria" pitchFamily="18" charset="0"/>
                <a:ea typeface="Cambria" pitchFamily="18" charset="0"/>
              </a:rPr>
              <a:t> model</a:t>
            </a:r>
            <a:endParaRPr lang="en-IN" dirty="0"/>
          </a:p>
        </p:txBody>
      </p:sp>
      <p:grpSp>
        <p:nvGrpSpPr>
          <p:cNvPr id="4" name="Group 3"/>
          <p:cNvGrpSpPr/>
          <p:nvPr/>
        </p:nvGrpSpPr>
        <p:grpSpPr>
          <a:xfrm>
            <a:off x="532836" y="443073"/>
            <a:ext cx="11126327" cy="534340"/>
            <a:chOff x="0" y="0"/>
            <a:chExt cx="12192000" cy="1066800"/>
          </a:xfrm>
        </p:grpSpPr>
        <p:sp>
          <p:nvSpPr>
            <p:cNvPr id="5" name="Rectangle 4"/>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Rectangle 5"/>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8" name="Flowchart: Data 7"/>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9" name="Title 5"/>
          <p:cNvSpPr txBox="1">
            <a:spLocks/>
          </p:cNvSpPr>
          <p:nvPr/>
        </p:nvSpPr>
        <p:spPr>
          <a:xfrm>
            <a:off x="677332" y="466796"/>
            <a:ext cx="10981831" cy="534340"/>
          </a:xfrm>
          <a:prstGeom prst="rect">
            <a:avLst/>
          </a:prstGeom>
        </p:spPr>
        <p:txBody>
          <a:bodyPr vert="horz" lIns="86699" tIns="43349" rIns="86699" bIns="43349" rtlCol="0" anchor="ctr">
            <a:noAutofit/>
          </a:bodyPr>
          <a:lstStyle/>
          <a:p>
            <a:r>
              <a:rPr lang="en-IN" sz="2600" b="1" dirty="0">
                <a:latin typeface="Cambria" pitchFamily="18" charset="0"/>
                <a:ea typeface="Cambria" pitchFamily="18" charset="0"/>
              </a:rPr>
              <a:t>2. </a:t>
            </a:r>
            <a:r>
              <a:rPr lang="en-US" sz="2600" b="1" cap="none" spc="0" dirty="0">
                <a:ln w="0"/>
                <a:solidFill>
                  <a:schemeClr val="tx1"/>
                </a:solidFill>
                <a:latin typeface="Metropolis" panose="00000500000000000000" pitchFamily="50" charset="0"/>
                <a:cs typeface="Segoe UI" panose="020B0502040204020203" pitchFamily="34" charset="0"/>
              </a:rPr>
              <a:t>Network Models and Protocols: 2.1 OSI MODEL REFERENCE MODEL</a:t>
            </a:r>
          </a:p>
        </p:txBody>
      </p:sp>
      <p:sp>
        <p:nvSpPr>
          <p:cNvPr id="2" name="TextBox 1">
            <a:extLst>
              <a:ext uri="{FF2B5EF4-FFF2-40B4-BE49-F238E27FC236}">
                <a16:creationId xmlns:a16="http://schemas.microsoft.com/office/drawing/2014/main" id="{42889CCC-5DB9-FB55-EA0A-C9D8094A6F45}"/>
              </a:ext>
            </a:extLst>
          </p:cNvPr>
          <p:cNvSpPr txBox="1"/>
          <p:nvPr/>
        </p:nvSpPr>
        <p:spPr>
          <a:xfrm>
            <a:off x="8492246" y="1248057"/>
            <a:ext cx="3056096" cy="3902607"/>
          </a:xfrm>
          <a:prstGeom prst="rect">
            <a:avLst/>
          </a:prstGeom>
          <a:noFill/>
        </p:spPr>
        <p:txBody>
          <a:bodyPr wrap="square">
            <a:spAutoFit/>
          </a:bodyPr>
          <a:lstStyle/>
          <a:p>
            <a:pPr>
              <a:lnSpc>
                <a:spcPct val="150000"/>
              </a:lnSpc>
            </a:pPr>
            <a:r>
              <a:rPr lang="en-IN" sz="2400" b="1" dirty="0"/>
              <a:t>7. Application layer </a:t>
            </a:r>
          </a:p>
          <a:p>
            <a:pPr>
              <a:lnSpc>
                <a:spcPct val="150000"/>
              </a:lnSpc>
            </a:pPr>
            <a:r>
              <a:rPr lang="en-IN" sz="2400" b="1" dirty="0"/>
              <a:t>6. Presentation Layer </a:t>
            </a:r>
          </a:p>
          <a:p>
            <a:pPr>
              <a:lnSpc>
                <a:spcPct val="150000"/>
              </a:lnSpc>
            </a:pPr>
            <a:r>
              <a:rPr lang="en-IN" sz="2400" b="1" dirty="0"/>
              <a:t>5. Session layer </a:t>
            </a:r>
          </a:p>
          <a:p>
            <a:pPr>
              <a:lnSpc>
                <a:spcPct val="150000"/>
              </a:lnSpc>
            </a:pPr>
            <a:r>
              <a:rPr lang="en-IN" sz="2400" b="1" dirty="0"/>
              <a:t>4. Transport layer </a:t>
            </a:r>
          </a:p>
          <a:p>
            <a:pPr>
              <a:lnSpc>
                <a:spcPct val="150000"/>
              </a:lnSpc>
            </a:pPr>
            <a:r>
              <a:rPr lang="en-IN" sz="2400" b="1" dirty="0"/>
              <a:t>3. Network Layer </a:t>
            </a:r>
          </a:p>
          <a:p>
            <a:pPr>
              <a:lnSpc>
                <a:spcPct val="150000"/>
              </a:lnSpc>
            </a:pPr>
            <a:r>
              <a:rPr lang="en-IN" sz="2400" b="1" dirty="0"/>
              <a:t>2. Data Link layer </a:t>
            </a:r>
          </a:p>
          <a:p>
            <a:pPr>
              <a:lnSpc>
                <a:spcPct val="150000"/>
              </a:lnSpc>
            </a:pPr>
            <a:r>
              <a:rPr lang="en-IN" sz="2400" b="1" dirty="0"/>
              <a:t>1. Physical layer</a:t>
            </a:r>
            <a:endParaRPr lang="en-US" sz="2400" dirty="0"/>
          </a:p>
        </p:txBody>
      </p:sp>
    </p:spTree>
    <p:extLst>
      <p:ext uri="{BB962C8B-B14F-4D97-AF65-F5344CB8AC3E}">
        <p14:creationId xmlns:p14="http://schemas.microsoft.com/office/powerpoint/2010/main" val="2604001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1000"/>
                                        <p:tgtEl>
                                          <p:spTgt spid="3">
                                            <p:txEl>
                                              <p:pRg st="2" end="2"/>
                                            </p:txEl>
                                          </p:spTgt>
                                        </p:tgtEl>
                                      </p:cBhvr>
                                    </p:animEffect>
                                    <p:anim calcmode="lin" valueType="num">
                                      <p:cBhvr>
                                        <p:cTn id="1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1" presetClass="entr" presetSubtype="1" fill="hold" grpId="0" nodeType="click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wheel(1)">
                                      <p:cBhvr>
                                        <p:cTn id="46"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75448" y="480664"/>
            <a:ext cx="10620588" cy="635941"/>
            <a:chOff x="0" y="0"/>
            <a:chExt cx="12192000" cy="1066800"/>
          </a:xfrm>
        </p:grpSpPr>
        <p:sp>
          <p:nvSpPr>
            <p:cNvPr id="5" name="Rectangle 4"/>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Rectangle 5"/>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8" name="Flowchart: Data 7"/>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9" name="Title 5"/>
          <p:cNvSpPr txBox="1">
            <a:spLocks/>
          </p:cNvSpPr>
          <p:nvPr/>
        </p:nvSpPr>
        <p:spPr>
          <a:xfrm>
            <a:off x="935042" y="370016"/>
            <a:ext cx="10259342" cy="534340"/>
          </a:xfrm>
          <a:prstGeom prst="rect">
            <a:avLst/>
          </a:prstGeom>
        </p:spPr>
        <p:txBody>
          <a:bodyPr vert="horz" lIns="86699" tIns="43349" rIns="86699" bIns="43349" rtlCol="0" anchor="ctr">
            <a:noAutofit/>
          </a:bodyPr>
          <a:lstStyle/>
          <a:p>
            <a:pPr>
              <a:lnSpc>
                <a:spcPct val="250000"/>
              </a:lnSpc>
            </a:pPr>
            <a:r>
              <a:rPr lang="en-IN" sz="2655" b="1" dirty="0">
                <a:solidFill>
                  <a:srgbClr val="002060"/>
                </a:solidFill>
                <a:latin typeface="Cambria" pitchFamily="18" charset="0"/>
                <a:ea typeface="Cambria" pitchFamily="18" charset="0"/>
              </a:rPr>
              <a:t>2.1 ISO – OSI NEWORK MODEL</a:t>
            </a:r>
            <a:endParaRPr lang="en-IN" sz="2655" b="1" dirty="0">
              <a:solidFill>
                <a:schemeClr val="tx1">
                  <a:lumMod val="75000"/>
                  <a:lumOff val="25000"/>
                </a:schemeClr>
              </a:solidFill>
              <a:latin typeface="Cambria" pitchFamily="18" charset="0"/>
              <a:ea typeface="Cambria"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042" y="1329267"/>
            <a:ext cx="5737766" cy="4765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3">
            <a:extLst>
              <a:ext uri="{FF2B5EF4-FFF2-40B4-BE49-F238E27FC236}">
                <a16:creationId xmlns:a16="http://schemas.microsoft.com/office/drawing/2014/main" id="{F33848BF-6120-43B3-8CDD-EFD4CC6C4B96}"/>
              </a:ext>
            </a:extLst>
          </p:cNvPr>
          <p:cNvSpPr>
            <a:spLocks noChangeArrowheads="1"/>
          </p:cNvSpPr>
          <p:nvPr/>
        </p:nvSpPr>
        <p:spPr bwMode="auto">
          <a:xfrm>
            <a:off x="0" y="-17957"/>
            <a:ext cx="65" cy="3915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1944" rIns="0" bIns="7194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12810"/>
            <a:endParaRPr lang="en-US" altLang="en-US" sz="1600" dirty="0"/>
          </a:p>
        </p:txBody>
      </p:sp>
      <p:sp>
        <p:nvSpPr>
          <p:cNvPr id="14" name="TextBox 13">
            <a:extLst>
              <a:ext uri="{FF2B5EF4-FFF2-40B4-BE49-F238E27FC236}">
                <a16:creationId xmlns:a16="http://schemas.microsoft.com/office/drawing/2014/main" id="{EF410753-38A7-4AAD-8492-87A57B04657D}"/>
              </a:ext>
            </a:extLst>
          </p:cNvPr>
          <p:cNvSpPr txBox="1"/>
          <p:nvPr/>
        </p:nvSpPr>
        <p:spPr>
          <a:xfrm>
            <a:off x="6773334" y="1310582"/>
            <a:ext cx="4920920" cy="4661148"/>
          </a:xfrm>
          <a:prstGeom prst="rect">
            <a:avLst/>
          </a:prstGeom>
          <a:noFill/>
        </p:spPr>
        <p:txBody>
          <a:bodyPr wrap="square">
            <a:spAutoFit/>
          </a:bodyPr>
          <a:lstStyle/>
          <a:p>
            <a:pPr algn="just" defTabSz="812810" eaLnBrk="0" fontAlgn="base" hangingPunct="0">
              <a:spcBef>
                <a:spcPct val="0"/>
              </a:spcBef>
              <a:spcAft>
                <a:spcPct val="0"/>
              </a:spcAft>
            </a:pPr>
            <a:r>
              <a:rPr lang="en-US" altLang="en-US" sz="1600" b="1" dirty="0">
                <a:solidFill>
                  <a:srgbClr val="202124"/>
                </a:solidFill>
                <a:latin typeface="Arial" panose="020B0604020202020204" pitchFamily="34" charset="0"/>
                <a:cs typeface="Arial" panose="020B0604020202020204" pitchFamily="34" charset="0"/>
              </a:rPr>
              <a:t>What are protocols in computer network model?</a:t>
            </a:r>
            <a:endParaRPr lang="en-US" altLang="en-US" sz="978" b="1" dirty="0">
              <a:solidFill>
                <a:srgbClr val="202124"/>
              </a:solidFill>
              <a:latin typeface="Arial" panose="020B0604020202020204" pitchFamily="34" charset="0"/>
              <a:cs typeface="Arial" panose="020B0604020202020204" pitchFamily="34" charset="0"/>
            </a:endParaRPr>
          </a:p>
          <a:p>
            <a:pPr algn="just" defTabSz="812810" eaLnBrk="0" fontAlgn="t" hangingPunct="0">
              <a:spcBef>
                <a:spcPct val="0"/>
              </a:spcBef>
              <a:spcAft>
                <a:spcPct val="0"/>
              </a:spcAft>
            </a:pPr>
            <a:endParaRPr lang="en-US" altLang="en-US" sz="2489" dirty="0">
              <a:solidFill>
                <a:srgbClr val="1A0DAB"/>
              </a:solidFill>
              <a:latin typeface="Arial" panose="020B0604020202020204" pitchFamily="34" charset="0"/>
              <a:cs typeface="Arial" panose="020B0604020202020204" pitchFamily="34" charset="0"/>
            </a:endParaRPr>
          </a:p>
          <a:p>
            <a:pPr algn="just" defTabSz="812810" eaLnBrk="0" fontAlgn="t" hangingPunct="0">
              <a:spcBef>
                <a:spcPct val="0"/>
              </a:spcBef>
              <a:spcAft>
                <a:spcPct val="0"/>
              </a:spcAft>
            </a:pPr>
            <a:r>
              <a:rPr lang="en-US" altLang="en-US" sz="1600" dirty="0">
                <a:solidFill>
                  <a:srgbClr val="202124"/>
                </a:solidFill>
                <a:latin typeface="Arial" panose="020B0604020202020204" pitchFamily="34" charset="0"/>
                <a:cs typeface="Arial" panose="020B0604020202020204" pitchFamily="34" charset="0"/>
              </a:rPr>
              <a:t>A network protocol is </a:t>
            </a:r>
            <a:r>
              <a:rPr lang="en-US" altLang="en-US" sz="1600" b="1" dirty="0">
                <a:solidFill>
                  <a:srgbClr val="202124"/>
                </a:solidFill>
                <a:latin typeface="Arial" panose="020B0604020202020204" pitchFamily="34" charset="0"/>
                <a:cs typeface="Arial" panose="020B0604020202020204" pitchFamily="34" charset="0"/>
              </a:rPr>
              <a:t>an established set of rules that determine how data is transmitted between different devices in the same network</a:t>
            </a:r>
            <a:r>
              <a:rPr lang="en-US" altLang="en-US" sz="1600" dirty="0">
                <a:solidFill>
                  <a:srgbClr val="202124"/>
                </a:solidFill>
                <a:latin typeface="Arial" panose="020B0604020202020204" pitchFamily="34" charset="0"/>
                <a:cs typeface="Arial" panose="020B0604020202020204" pitchFamily="34" charset="0"/>
              </a:rPr>
              <a:t>. Essentially, it allows connected devices to communicate with each other, regardless of any differences in their internal processes, structure or design.</a:t>
            </a:r>
          </a:p>
          <a:p>
            <a:pPr algn="just" defTabSz="812810" eaLnBrk="0" fontAlgn="t" hangingPunct="0">
              <a:spcBef>
                <a:spcPct val="0"/>
              </a:spcBef>
              <a:spcAft>
                <a:spcPct val="0"/>
              </a:spcAft>
            </a:pPr>
            <a:endParaRPr lang="en-US" altLang="en-US" sz="1600" dirty="0">
              <a:solidFill>
                <a:srgbClr val="202124"/>
              </a:solidFill>
              <a:latin typeface="Arial" panose="020B0604020202020204" pitchFamily="34" charset="0"/>
              <a:cs typeface="Arial" panose="020B0604020202020204" pitchFamily="34" charset="0"/>
            </a:endParaRPr>
          </a:p>
          <a:p>
            <a:pPr algn="just" defTabSz="812810" eaLnBrk="0" fontAlgn="t" hangingPunct="0">
              <a:spcBef>
                <a:spcPct val="0"/>
              </a:spcBef>
              <a:spcAft>
                <a:spcPct val="0"/>
              </a:spcAft>
            </a:pPr>
            <a:r>
              <a:rPr lang="en-US" altLang="en-US" sz="1600" b="1" dirty="0">
                <a:solidFill>
                  <a:srgbClr val="202124"/>
                </a:solidFill>
                <a:latin typeface="Arial" panose="020B0604020202020204" pitchFamily="34" charset="0"/>
                <a:cs typeface="Arial" panose="020B0604020202020204" pitchFamily="34" charset="0"/>
              </a:rPr>
              <a:t>What are interfaces in computer network model?</a:t>
            </a:r>
            <a:endParaRPr lang="en-US" altLang="en-US" sz="978" b="1" dirty="0">
              <a:solidFill>
                <a:srgbClr val="202124"/>
              </a:solidFill>
              <a:latin typeface="Arial" panose="020B0604020202020204" pitchFamily="34" charset="0"/>
              <a:cs typeface="Arial" panose="020B0604020202020204" pitchFamily="34" charset="0"/>
            </a:endParaRPr>
          </a:p>
          <a:p>
            <a:pPr algn="just" defTabSz="812810" eaLnBrk="0" fontAlgn="t" hangingPunct="0">
              <a:spcBef>
                <a:spcPct val="0"/>
              </a:spcBef>
              <a:spcAft>
                <a:spcPct val="0"/>
              </a:spcAft>
            </a:pPr>
            <a:endParaRPr lang="en-US" altLang="en-US" sz="1600" dirty="0">
              <a:solidFill>
                <a:srgbClr val="202124"/>
              </a:solidFill>
              <a:latin typeface="Arial" panose="020B0604020202020204" pitchFamily="34" charset="0"/>
              <a:cs typeface="Arial" panose="020B0604020202020204" pitchFamily="34" charset="0"/>
            </a:endParaRPr>
          </a:p>
          <a:p>
            <a:pPr algn="just" defTabSz="812810" eaLnBrk="0" fontAlgn="t" hangingPunct="0">
              <a:spcBef>
                <a:spcPct val="0"/>
              </a:spcBef>
              <a:spcAft>
                <a:spcPct val="0"/>
              </a:spcAft>
            </a:pPr>
            <a:r>
              <a:rPr lang="en-US" altLang="en-US" sz="1600" dirty="0">
                <a:solidFill>
                  <a:srgbClr val="202124"/>
                </a:solidFill>
                <a:latin typeface="Arial" panose="020B0604020202020204" pitchFamily="34" charset="0"/>
                <a:cs typeface="Arial" panose="020B0604020202020204" pitchFamily="34" charset="0"/>
              </a:rPr>
              <a:t>the mechanism for communication between adjacent layers in the model is called an interface. ... For example, the layer 2/3 interface is used by a layer two and layer three protocol to pass data and control information; the layer 3/4 interface connects layers 3 and 4 together.</a:t>
            </a:r>
          </a:p>
        </p:txBody>
      </p:sp>
    </p:spTree>
    <p:extLst>
      <p:ext uri="{BB962C8B-B14F-4D97-AF65-F5344CB8AC3E}">
        <p14:creationId xmlns:p14="http://schemas.microsoft.com/office/powerpoint/2010/main" val="196500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circle(in)">
                                      <p:cBhvr>
                                        <p:cTn id="7" dur="20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fade">
                                      <p:cBhvr>
                                        <p:cTn id="12" dur="1000"/>
                                        <p:tgtEl>
                                          <p:spTgt spid="14">
                                            <p:txEl>
                                              <p:pRg st="0" end="0"/>
                                            </p:txEl>
                                          </p:spTgt>
                                        </p:tgtEl>
                                      </p:cBhvr>
                                    </p:animEffect>
                                    <p:anim calcmode="lin" valueType="num">
                                      <p:cBhvr>
                                        <p:cTn id="13"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4">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fade">
                                      <p:cBhvr>
                                        <p:cTn id="17" dur="1000"/>
                                        <p:tgtEl>
                                          <p:spTgt spid="14">
                                            <p:txEl>
                                              <p:pRg st="2" end="2"/>
                                            </p:txEl>
                                          </p:spTgt>
                                        </p:tgtEl>
                                      </p:cBhvr>
                                    </p:animEffect>
                                    <p:anim calcmode="lin" valueType="num">
                                      <p:cBhvr>
                                        <p:cTn id="18" dur="1000" fill="hold"/>
                                        <p:tgtEl>
                                          <p:spTgt spid="1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4">
                                            <p:txEl>
                                              <p:pRg st="4" end="4"/>
                                            </p:txEl>
                                          </p:spTgt>
                                        </p:tgtEl>
                                        <p:attrNameLst>
                                          <p:attrName>style.visibility</p:attrName>
                                        </p:attrNameLst>
                                      </p:cBhvr>
                                      <p:to>
                                        <p:strVal val="visible"/>
                                      </p:to>
                                    </p:set>
                                    <p:animEffect transition="in" filter="fade">
                                      <p:cBhvr>
                                        <p:cTn id="24" dur="1000"/>
                                        <p:tgtEl>
                                          <p:spTgt spid="14">
                                            <p:txEl>
                                              <p:pRg st="4" end="4"/>
                                            </p:txEl>
                                          </p:spTgt>
                                        </p:tgtEl>
                                      </p:cBhvr>
                                    </p:animEffect>
                                    <p:anim calcmode="lin" valueType="num">
                                      <p:cBhvr>
                                        <p:cTn id="25" dur="1000" fill="hold"/>
                                        <p:tgtEl>
                                          <p:spTgt spid="14">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14">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4">
                                            <p:txEl>
                                              <p:pRg st="6" end="6"/>
                                            </p:txEl>
                                          </p:spTgt>
                                        </p:tgtEl>
                                        <p:attrNameLst>
                                          <p:attrName>style.visibility</p:attrName>
                                        </p:attrNameLst>
                                      </p:cBhvr>
                                      <p:to>
                                        <p:strVal val="visible"/>
                                      </p:to>
                                    </p:set>
                                    <p:animEffect transition="in" filter="fade">
                                      <p:cBhvr>
                                        <p:cTn id="29" dur="1000"/>
                                        <p:tgtEl>
                                          <p:spTgt spid="14">
                                            <p:txEl>
                                              <p:pRg st="6" end="6"/>
                                            </p:txEl>
                                          </p:spTgt>
                                        </p:tgtEl>
                                      </p:cBhvr>
                                    </p:animEffect>
                                    <p:anim calcmode="lin" valueType="num">
                                      <p:cBhvr>
                                        <p:cTn id="30" dur="1000" fill="hold"/>
                                        <p:tgtEl>
                                          <p:spTgt spid="14">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1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43606" y="1102197"/>
            <a:ext cx="5993381" cy="5275139"/>
          </a:xfrm>
          <a:prstGeom prst="rect">
            <a:avLst/>
          </a:prstGeom>
        </p:spPr>
        <p:txBody>
          <a:bodyPr vert="horz" wrap="square" lIns="0" tIns="12042" rIns="0" bIns="0" rtlCol="0">
            <a:spAutoFit/>
          </a:bodyPr>
          <a:lstStyle/>
          <a:p>
            <a:pPr algn="just"/>
            <a:r>
              <a:rPr lang="en-IN" b="1" dirty="0"/>
              <a:t>7. Application Layer (Layer 7) : </a:t>
            </a:r>
            <a:r>
              <a:rPr lang="en-IN" dirty="0"/>
              <a:t>At the very top of the OSI Reference Model stack of layers, we find Application layer which is implemented by the network applications. These applications produce the data, which has to be transferred over the network. This layer also serves as a window for the application services to access the network and for displaying the received information to the user. Ex: Application–Browsers, Skype Messenger etc.  Application Layer is also called as Desktop Layer.</a:t>
            </a:r>
          </a:p>
          <a:p>
            <a:pPr algn="just"/>
            <a:endParaRPr lang="en-IN" dirty="0"/>
          </a:p>
          <a:p>
            <a:pPr lvl="0" algn="just"/>
            <a:r>
              <a:rPr lang="en-SG" dirty="0"/>
              <a:t>It provides user interfaces and support for services such as electronic mail, remote file access and transfer, shared database management, and other types of distributed information services.</a:t>
            </a:r>
            <a:endParaRPr lang="en-IN" dirty="0"/>
          </a:p>
          <a:p>
            <a:pPr lvl="0" algn="just"/>
            <a:r>
              <a:rPr lang="en-SG" dirty="0"/>
              <a:t>Figure shows the relationship of the application layer to the user and the presentation layer. Of the many application services available, the figure shows only three: X.400 (message-handling services), X.500 (directory services), and file transfer, access, and management (FTAM). </a:t>
            </a:r>
            <a:r>
              <a:rPr lang="en-SG" b="1" dirty="0"/>
              <a:t>	</a:t>
            </a:r>
            <a:endParaRPr lang="en-IN" dirty="0"/>
          </a:p>
        </p:txBody>
      </p:sp>
      <p:pic>
        <p:nvPicPr>
          <p:cNvPr id="6" name="Picture 5"/>
          <p:cNvPicPr/>
          <p:nvPr/>
        </p:nvPicPr>
        <p:blipFill>
          <a:blip r:embed="rId2" cstate="print">
            <a:grayscl/>
          </a:blip>
          <a:srcRect/>
          <a:stretch>
            <a:fillRect/>
          </a:stretch>
        </p:blipFill>
        <p:spPr bwMode="auto">
          <a:xfrm>
            <a:off x="6750996" y="1452694"/>
            <a:ext cx="4897398" cy="3720235"/>
          </a:xfrm>
          <a:prstGeom prst="rect">
            <a:avLst/>
          </a:prstGeom>
          <a:noFill/>
          <a:ln w="9525">
            <a:noFill/>
            <a:miter lim="800000"/>
            <a:headEnd/>
            <a:tailEnd/>
          </a:ln>
          <a:effectLst/>
        </p:spPr>
      </p:pic>
      <p:grpSp>
        <p:nvGrpSpPr>
          <p:cNvPr id="2" name="Group 1">
            <a:extLst>
              <a:ext uri="{FF2B5EF4-FFF2-40B4-BE49-F238E27FC236}">
                <a16:creationId xmlns:a16="http://schemas.microsoft.com/office/drawing/2014/main" id="{C22610AC-505A-99CC-49A0-A2258C202430}"/>
              </a:ext>
            </a:extLst>
          </p:cNvPr>
          <p:cNvGrpSpPr/>
          <p:nvPr/>
        </p:nvGrpSpPr>
        <p:grpSpPr>
          <a:xfrm>
            <a:off x="372235" y="213494"/>
            <a:ext cx="10620588" cy="423692"/>
            <a:chOff x="0" y="0"/>
            <a:chExt cx="12192000" cy="1066800"/>
          </a:xfrm>
        </p:grpSpPr>
        <p:sp>
          <p:nvSpPr>
            <p:cNvPr id="4" name="Rectangle 3">
              <a:extLst>
                <a:ext uri="{FF2B5EF4-FFF2-40B4-BE49-F238E27FC236}">
                  <a16:creationId xmlns:a16="http://schemas.microsoft.com/office/drawing/2014/main" id="{3CD15932-0A0F-0E1B-B79C-BCD599F18C7C}"/>
                </a:ext>
              </a:extLst>
            </p:cNvPr>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5" name="Rectangle 4">
              <a:extLst>
                <a:ext uri="{FF2B5EF4-FFF2-40B4-BE49-F238E27FC236}">
                  <a16:creationId xmlns:a16="http://schemas.microsoft.com/office/drawing/2014/main" id="{94DC0969-52AC-5DBC-DE7D-A176A0A63EE4}"/>
                </a:ext>
              </a:extLst>
            </p:cNvPr>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a:extLst>
                <a:ext uri="{FF2B5EF4-FFF2-40B4-BE49-F238E27FC236}">
                  <a16:creationId xmlns:a16="http://schemas.microsoft.com/office/drawing/2014/main" id="{4656CF53-D233-6542-5E26-E32DC7405A67}"/>
                </a:ext>
              </a:extLst>
            </p:cNvPr>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8" name="Flowchart: Data 7">
              <a:extLst>
                <a:ext uri="{FF2B5EF4-FFF2-40B4-BE49-F238E27FC236}">
                  <a16:creationId xmlns:a16="http://schemas.microsoft.com/office/drawing/2014/main" id="{4C203376-8962-1D65-F558-D8C05617AE34}"/>
                </a:ext>
              </a:extLst>
            </p:cNvPr>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9" name="Title 5">
            <a:extLst>
              <a:ext uri="{FF2B5EF4-FFF2-40B4-BE49-F238E27FC236}">
                <a16:creationId xmlns:a16="http://schemas.microsoft.com/office/drawing/2014/main" id="{0E8082BD-76FC-0608-98CD-892F818723A3}"/>
              </a:ext>
            </a:extLst>
          </p:cNvPr>
          <p:cNvSpPr txBox="1">
            <a:spLocks/>
          </p:cNvSpPr>
          <p:nvPr/>
        </p:nvSpPr>
        <p:spPr>
          <a:xfrm>
            <a:off x="372235" y="-63918"/>
            <a:ext cx="10259342" cy="534340"/>
          </a:xfrm>
          <a:prstGeom prst="rect">
            <a:avLst/>
          </a:prstGeom>
        </p:spPr>
        <p:txBody>
          <a:bodyPr vert="horz" lIns="86699" tIns="43349" rIns="86699" bIns="43349" rtlCol="0" anchor="ctr">
            <a:noAutofit/>
          </a:bodyPr>
          <a:lstStyle/>
          <a:p>
            <a:pPr>
              <a:lnSpc>
                <a:spcPct val="250000"/>
              </a:lnSpc>
            </a:pPr>
            <a:r>
              <a:rPr lang="en-IN" sz="2655" b="1" dirty="0">
                <a:solidFill>
                  <a:srgbClr val="002060"/>
                </a:solidFill>
                <a:latin typeface="Cambria" pitchFamily="18" charset="0"/>
                <a:ea typeface="Cambria" pitchFamily="18" charset="0"/>
              </a:rPr>
              <a:t>2.1 ISO – OSI NETWORK MODEL</a:t>
            </a:r>
            <a:endParaRPr lang="en-IN" sz="2655" b="1" dirty="0">
              <a:solidFill>
                <a:schemeClr val="tx1">
                  <a:lumMod val="75000"/>
                  <a:lumOff val="25000"/>
                </a:schemeClr>
              </a:solidFill>
              <a:latin typeface="Cambria" pitchFamily="18" charset="0"/>
              <a:ea typeface="Cambria" pitchFamily="18" charset="0"/>
            </a:endParaRPr>
          </a:p>
        </p:txBody>
      </p:sp>
      <p:sp>
        <p:nvSpPr>
          <p:cNvPr id="11" name="TextBox 10">
            <a:extLst>
              <a:ext uri="{FF2B5EF4-FFF2-40B4-BE49-F238E27FC236}">
                <a16:creationId xmlns:a16="http://schemas.microsoft.com/office/drawing/2014/main" id="{D86FF341-C757-0AAA-A7B7-368A8443E986}"/>
              </a:ext>
            </a:extLst>
          </p:cNvPr>
          <p:cNvSpPr txBox="1"/>
          <p:nvPr/>
        </p:nvSpPr>
        <p:spPr>
          <a:xfrm>
            <a:off x="7648372" y="5296208"/>
            <a:ext cx="3061781" cy="369332"/>
          </a:xfrm>
          <a:prstGeom prst="rect">
            <a:avLst/>
          </a:prstGeom>
          <a:noFill/>
        </p:spPr>
        <p:txBody>
          <a:bodyPr wrap="square">
            <a:spAutoFit/>
          </a:bodyPr>
          <a:lstStyle/>
          <a:p>
            <a:pPr lvl="0" algn="ctr"/>
            <a:r>
              <a:rPr lang="en-SG" b="1" dirty="0"/>
              <a:t>Figure: Application Layer</a:t>
            </a:r>
          </a:p>
        </p:txBody>
      </p:sp>
    </p:spTree>
    <p:extLst>
      <p:ext uri="{BB962C8B-B14F-4D97-AF65-F5344CB8AC3E}">
        <p14:creationId xmlns:p14="http://schemas.microsoft.com/office/powerpoint/2010/main" val="2580858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68435" y="747834"/>
            <a:ext cx="11036663" cy="4866052"/>
          </a:xfrm>
          <a:prstGeom prst="rect">
            <a:avLst/>
          </a:prstGeom>
        </p:spPr>
        <p:txBody>
          <a:bodyPr vert="horz" wrap="square" lIns="0" tIns="12042" rIns="0" bIns="0" rtlCol="0">
            <a:spAutoFit/>
          </a:bodyPr>
          <a:lstStyle/>
          <a:p>
            <a:pPr lvl="0">
              <a:spcBef>
                <a:spcPts val="600"/>
              </a:spcBef>
              <a:spcAft>
                <a:spcPts val="600"/>
              </a:spcAft>
            </a:pPr>
            <a:r>
              <a:rPr lang="en-IN" sz="1896" b="1" dirty="0"/>
              <a:t>7. Application Layer (Layer 7) : </a:t>
            </a:r>
            <a:r>
              <a:rPr lang="en-SG" sz="1896" dirty="0"/>
              <a:t>Specific services provided by the application layer include the following:</a:t>
            </a:r>
            <a:endParaRPr lang="en-IN" sz="1896" dirty="0"/>
          </a:p>
          <a:p>
            <a:pPr lvl="0" algn="just">
              <a:spcBef>
                <a:spcPts val="600"/>
              </a:spcBef>
              <a:spcAft>
                <a:spcPts val="600"/>
              </a:spcAft>
            </a:pPr>
            <a:r>
              <a:rPr lang="en-SG" sz="1896" b="1" dirty="0"/>
              <a:t>Network virtual terminal:</a:t>
            </a:r>
            <a:r>
              <a:rPr lang="en-SG" sz="1896" dirty="0"/>
              <a:t> A network virtual terminal is a software version of a physical terminal, and it allows a user to log on to a remote host. To do so, the application creates a software emulation of a terminal at the remote host. The user's computer talks to the software terminal which, in turn, talks to the host, and vice versa. The remote host believes it is communicating with one of its own terminals and allows the user to log on.</a:t>
            </a:r>
            <a:endParaRPr lang="en-IN" sz="1896" dirty="0"/>
          </a:p>
          <a:p>
            <a:pPr lvl="0" algn="just">
              <a:spcBef>
                <a:spcPts val="600"/>
              </a:spcBef>
              <a:spcAft>
                <a:spcPts val="600"/>
              </a:spcAft>
            </a:pPr>
            <a:r>
              <a:rPr lang="en-SG" sz="1896" b="1" dirty="0"/>
              <a:t>File transfer, access, and management:</a:t>
            </a:r>
            <a:r>
              <a:rPr lang="en-SG" sz="1896" dirty="0"/>
              <a:t> This application allows a user to access files in a remote host (to make changes or read data), to retrieve files from a remote computer for use in the local computer, and to manage or control files in a remote computer locally.</a:t>
            </a:r>
            <a:endParaRPr lang="en-IN" sz="1896" dirty="0"/>
          </a:p>
          <a:p>
            <a:pPr lvl="0" algn="just">
              <a:spcBef>
                <a:spcPts val="600"/>
              </a:spcBef>
              <a:spcAft>
                <a:spcPts val="600"/>
              </a:spcAft>
            </a:pPr>
            <a:r>
              <a:rPr lang="en-SG" sz="1896" b="1" dirty="0"/>
              <a:t>Mail services:</a:t>
            </a:r>
            <a:r>
              <a:rPr lang="en-SG" sz="1896" dirty="0"/>
              <a:t> This application provides the basis for e-mail forwarding and storage.</a:t>
            </a:r>
            <a:endParaRPr lang="en-IN" sz="1896" dirty="0"/>
          </a:p>
          <a:p>
            <a:pPr lvl="0" algn="just">
              <a:spcBef>
                <a:spcPts val="600"/>
              </a:spcBef>
              <a:spcAft>
                <a:spcPts val="600"/>
              </a:spcAft>
            </a:pPr>
            <a:r>
              <a:rPr lang="en-SG" sz="1896" b="1" dirty="0"/>
              <a:t>Directory services:</a:t>
            </a:r>
            <a:r>
              <a:rPr lang="en-SG" sz="1896" dirty="0"/>
              <a:t> This application provides distributed database sources and access for global information about various objects and services.</a:t>
            </a:r>
            <a:endParaRPr lang="en-IN" sz="1896" dirty="0"/>
          </a:p>
          <a:p>
            <a:pPr algn="just">
              <a:spcBef>
                <a:spcPts val="600"/>
              </a:spcBef>
              <a:spcAft>
                <a:spcPts val="600"/>
              </a:spcAft>
            </a:pPr>
            <a:r>
              <a:rPr lang="en-IN" sz="1896" b="1" i="1" dirty="0"/>
              <a:t>OSI model acts as a reference model and is not implemented in the Internet because of its late invention. The current model being used is the TCP/IP model.</a:t>
            </a:r>
            <a:endParaRPr lang="en-IN" sz="1896" b="1" i="1" dirty="0">
              <a:latin typeface="Cambria" pitchFamily="18" charset="0"/>
              <a:ea typeface="Cambria" pitchFamily="18" charset="0"/>
            </a:endParaRPr>
          </a:p>
        </p:txBody>
      </p:sp>
      <p:grpSp>
        <p:nvGrpSpPr>
          <p:cNvPr id="2" name="Group 1">
            <a:extLst>
              <a:ext uri="{FF2B5EF4-FFF2-40B4-BE49-F238E27FC236}">
                <a16:creationId xmlns:a16="http://schemas.microsoft.com/office/drawing/2014/main" id="{D060A435-837D-44D8-2542-81923B3C24CE}"/>
              </a:ext>
            </a:extLst>
          </p:cNvPr>
          <p:cNvGrpSpPr/>
          <p:nvPr/>
        </p:nvGrpSpPr>
        <p:grpSpPr>
          <a:xfrm>
            <a:off x="372235" y="213494"/>
            <a:ext cx="10620588" cy="423692"/>
            <a:chOff x="0" y="0"/>
            <a:chExt cx="12192000" cy="1066800"/>
          </a:xfrm>
        </p:grpSpPr>
        <p:sp>
          <p:nvSpPr>
            <p:cNvPr id="4" name="Rectangle 3">
              <a:extLst>
                <a:ext uri="{FF2B5EF4-FFF2-40B4-BE49-F238E27FC236}">
                  <a16:creationId xmlns:a16="http://schemas.microsoft.com/office/drawing/2014/main" id="{C1F27E48-0A61-9F3B-2D82-E7DA3A797012}"/>
                </a:ext>
              </a:extLst>
            </p:cNvPr>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5" name="Rectangle 4">
              <a:extLst>
                <a:ext uri="{FF2B5EF4-FFF2-40B4-BE49-F238E27FC236}">
                  <a16:creationId xmlns:a16="http://schemas.microsoft.com/office/drawing/2014/main" id="{BD819471-4946-3712-66BC-05A887DC81B0}"/>
                </a:ext>
              </a:extLst>
            </p:cNvPr>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Flowchart: Data 5">
              <a:extLst>
                <a:ext uri="{FF2B5EF4-FFF2-40B4-BE49-F238E27FC236}">
                  <a16:creationId xmlns:a16="http://schemas.microsoft.com/office/drawing/2014/main" id="{64FA7151-8048-7E21-DA76-00AFCEDC003D}"/>
                </a:ext>
              </a:extLst>
            </p:cNvPr>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a:extLst>
                <a:ext uri="{FF2B5EF4-FFF2-40B4-BE49-F238E27FC236}">
                  <a16:creationId xmlns:a16="http://schemas.microsoft.com/office/drawing/2014/main" id="{A7C0C57D-3278-740B-CA59-588598C52595}"/>
                </a:ext>
              </a:extLst>
            </p:cNvPr>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8" name="Title 5">
            <a:extLst>
              <a:ext uri="{FF2B5EF4-FFF2-40B4-BE49-F238E27FC236}">
                <a16:creationId xmlns:a16="http://schemas.microsoft.com/office/drawing/2014/main" id="{E61E247A-AAAA-DFBE-C709-2870C33306F1}"/>
              </a:ext>
            </a:extLst>
          </p:cNvPr>
          <p:cNvSpPr txBox="1">
            <a:spLocks/>
          </p:cNvSpPr>
          <p:nvPr/>
        </p:nvSpPr>
        <p:spPr>
          <a:xfrm>
            <a:off x="372235" y="85030"/>
            <a:ext cx="10259342" cy="256928"/>
          </a:xfrm>
          <a:prstGeom prst="rect">
            <a:avLst/>
          </a:prstGeom>
        </p:spPr>
        <p:txBody>
          <a:bodyPr vert="horz" lIns="86699" tIns="43349" rIns="86699" bIns="43349" rtlCol="0" anchor="ctr">
            <a:noAutofit/>
          </a:bodyPr>
          <a:lstStyle/>
          <a:p>
            <a:pPr>
              <a:lnSpc>
                <a:spcPct val="250000"/>
              </a:lnSpc>
            </a:pPr>
            <a:r>
              <a:rPr lang="en-IN" sz="2655" b="1" dirty="0">
                <a:solidFill>
                  <a:srgbClr val="002060"/>
                </a:solidFill>
                <a:latin typeface="Cambria" pitchFamily="18" charset="0"/>
                <a:ea typeface="Cambria" pitchFamily="18" charset="0"/>
              </a:rPr>
              <a:t>2.1 ISO – OSI NETWORK MODEL</a:t>
            </a:r>
            <a:endParaRPr lang="en-IN" sz="2655" b="1" dirty="0">
              <a:solidFill>
                <a:schemeClr val="tx1">
                  <a:lumMod val="75000"/>
                  <a:lumOff val="25000"/>
                </a:schemeClr>
              </a:solidFill>
              <a:latin typeface="Cambria" pitchFamily="18" charset="0"/>
              <a:ea typeface="Cambria" pitchFamily="18" charset="0"/>
            </a:endParaRPr>
          </a:p>
        </p:txBody>
      </p:sp>
    </p:spTree>
    <p:extLst>
      <p:ext uri="{BB962C8B-B14F-4D97-AF65-F5344CB8AC3E}">
        <p14:creationId xmlns:p14="http://schemas.microsoft.com/office/powerpoint/2010/main" val="486020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1000"/>
                                        <p:tgtEl>
                                          <p:spTgt spid="3">
                                            <p:txEl>
                                              <p:pRg st="1" end="1"/>
                                            </p:txEl>
                                          </p:spTgt>
                                        </p:tgtEl>
                                      </p:cBhvr>
                                    </p:animEffect>
                                    <p:anim calcmode="lin" valueType="num">
                                      <p:cBhvr>
                                        <p:cTn id="1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8"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arn(inVertic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wipe(down)">
                                      <p:cBhvr>
                                        <p:cTn id="35" dur="500"/>
                                        <p:tgtEl>
                                          <p:spTgt spid="3">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6"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wipe(down)">
                                      <p:cBhvr>
                                        <p:cTn id="40" dur="580">
                                          <p:stCondLst>
                                            <p:cond delay="0"/>
                                          </p:stCondLst>
                                        </p:cTn>
                                        <p:tgtEl>
                                          <p:spTgt spid="3">
                                            <p:txEl>
                                              <p:pRg st="5" end="5"/>
                                            </p:txEl>
                                          </p:spTgt>
                                        </p:tgtEl>
                                      </p:cBhvr>
                                    </p:animEffect>
                                    <p:anim calcmode="lin" valueType="num">
                                      <p:cBhvr>
                                        <p:cTn id="41"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42"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43"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44"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45"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46" dur="26">
                                          <p:stCondLst>
                                            <p:cond delay="650"/>
                                          </p:stCondLst>
                                        </p:cTn>
                                        <p:tgtEl>
                                          <p:spTgt spid="3">
                                            <p:txEl>
                                              <p:pRg st="5" end="5"/>
                                            </p:txEl>
                                          </p:spTgt>
                                        </p:tgtEl>
                                      </p:cBhvr>
                                      <p:to x="100000" y="60000"/>
                                    </p:animScale>
                                    <p:animScale>
                                      <p:cBhvr>
                                        <p:cTn id="47" dur="166" decel="50000">
                                          <p:stCondLst>
                                            <p:cond delay="676"/>
                                          </p:stCondLst>
                                        </p:cTn>
                                        <p:tgtEl>
                                          <p:spTgt spid="3">
                                            <p:txEl>
                                              <p:pRg st="5" end="5"/>
                                            </p:txEl>
                                          </p:spTgt>
                                        </p:tgtEl>
                                      </p:cBhvr>
                                      <p:to x="100000" y="100000"/>
                                    </p:animScale>
                                    <p:animScale>
                                      <p:cBhvr>
                                        <p:cTn id="48" dur="26">
                                          <p:stCondLst>
                                            <p:cond delay="1312"/>
                                          </p:stCondLst>
                                        </p:cTn>
                                        <p:tgtEl>
                                          <p:spTgt spid="3">
                                            <p:txEl>
                                              <p:pRg st="5" end="5"/>
                                            </p:txEl>
                                          </p:spTgt>
                                        </p:tgtEl>
                                      </p:cBhvr>
                                      <p:to x="100000" y="80000"/>
                                    </p:animScale>
                                    <p:animScale>
                                      <p:cBhvr>
                                        <p:cTn id="49" dur="166" decel="50000">
                                          <p:stCondLst>
                                            <p:cond delay="1338"/>
                                          </p:stCondLst>
                                        </p:cTn>
                                        <p:tgtEl>
                                          <p:spTgt spid="3">
                                            <p:txEl>
                                              <p:pRg st="5" end="5"/>
                                            </p:txEl>
                                          </p:spTgt>
                                        </p:tgtEl>
                                      </p:cBhvr>
                                      <p:to x="100000" y="100000"/>
                                    </p:animScale>
                                    <p:animScale>
                                      <p:cBhvr>
                                        <p:cTn id="50" dur="26">
                                          <p:stCondLst>
                                            <p:cond delay="1642"/>
                                          </p:stCondLst>
                                        </p:cTn>
                                        <p:tgtEl>
                                          <p:spTgt spid="3">
                                            <p:txEl>
                                              <p:pRg st="5" end="5"/>
                                            </p:txEl>
                                          </p:spTgt>
                                        </p:tgtEl>
                                      </p:cBhvr>
                                      <p:to x="100000" y="90000"/>
                                    </p:animScale>
                                    <p:animScale>
                                      <p:cBhvr>
                                        <p:cTn id="51" dur="166" decel="50000">
                                          <p:stCondLst>
                                            <p:cond delay="1668"/>
                                          </p:stCondLst>
                                        </p:cTn>
                                        <p:tgtEl>
                                          <p:spTgt spid="3">
                                            <p:txEl>
                                              <p:pRg st="5" end="5"/>
                                            </p:txEl>
                                          </p:spTgt>
                                        </p:tgtEl>
                                      </p:cBhvr>
                                      <p:to x="100000" y="100000"/>
                                    </p:animScale>
                                    <p:animScale>
                                      <p:cBhvr>
                                        <p:cTn id="52" dur="26">
                                          <p:stCondLst>
                                            <p:cond delay="1808"/>
                                          </p:stCondLst>
                                        </p:cTn>
                                        <p:tgtEl>
                                          <p:spTgt spid="3">
                                            <p:txEl>
                                              <p:pRg st="5" end="5"/>
                                            </p:txEl>
                                          </p:spTgt>
                                        </p:tgtEl>
                                      </p:cBhvr>
                                      <p:to x="100000" y="95000"/>
                                    </p:animScale>
                                    <p:animScale>
                                      <p:cBhvr>
                                        <p:cTn id="53"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13EC0B-6132-6736-5E03-D7A629365CB9}"/>
              </a:ext>
            </a:extLst>
          </p:cNvPr>
          <p:cNvSpPr/>
          <p:nvPr/>
        </p:nvSpPr>
        <p:spPr>
          <a:xfrm flipV="1">
            <a:off x="-1" y="0"/>
            <a:ext cx="3856893" cy="685800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5ABF9E91-AA78-414F-FB04-D7C090C11E91}"/>
              </a:ext>
            </a:extLst>
          </p:cNvPr>
          <p:cNvSpPr/>
          <p:nvPr/>
        </p:nvSpPr>
        <p:spPr>
          <a:xfrm>
            <a:off x="598529" y="789204"/>
            <a:ext cx="2477534" cy="2333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Graphic 3" descr="Bullseye">
            <a:extLst>
              <a:ext uri="{FF2B5EF4-FFF2-40B4-BE49-F238E27FC236}">
                <a16:creationId xmlns:a16="http://schemas.microsoft.com/office/drawing/2014/main" id="{7752031B-40D3-A5F4-C1A9-067272225E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3482" y="1367306"/>
            <a:ext cx="1230354" cy="1230354"/>
          </a:xfrm>
          <a:prstGeom prst="rect">
            <a:avLst/>
          </a:prstGeom>
        </p:spPr>
      </p:pic>
      <p:sp>
        <p:nvSpPr>
          <p:cNvPr id="7" name="Rectangle 6">
            <a:extLst>
              <a:ext uri="{FF2B5EF4-FFF2-40B4-BE49-F238E27FC236}">
                <a16:creationId xmlns:a16="http://schemas.microsoft.com/office/drawing/2014/main" id="{9C85AF48-C60D-497D-F030-DCABD4CB8D53}"/>
              </a:ext>
            </a:extLst>
          </p:cNvPr>
          <p:cNvSpPr/>
          <p:nvPr/>
        </p:nvSpPr>
        <p:spPr>
          <a:xfrm>
            <a:off x="746803" y="3735793"/>
            <a:ext cx="2083711" cy="584775"/>
          </a:xfrm>
          <a:prstGeom prst="rect">
            <a:avLst/>
          </a:prstGeom>
          <a:noFill/>
        </p:spPr>
        <p:txBody>
          <a:bodyPr wrap="square" lIns="91440" tIns="45720" rIns="91440" bIns="45720">
            <a:spAutoFit/>
          </a:bodyPr>
          <a:lstStyle/>
          <a:p>
            <a:r>
              <a:rPr lang="en-US" sz="3200" b="0" cap="none" spc="0" dirty="0">
                <a:ln w="0"/>
                <a:solidFill>
                  <a:schemeClr val="bg1"/>
                </a:solidFill>
                <a:latin typeface="Metropolis" panose="00000500000000000000" pitchFamily="50" charset="0"/>
                <a:cs typeface="Segoe UI" panose="020B0502040204020203" pitchFamily="34" charset="0"/>
              </a:rPr>
              <a:t>Objective</a:t>
            </a:r>
            <a:endParaRPr lang="en-US" sz="3600" b="0" cap="none" spc="0" dirty="0">
              <a:ln w="0"/>
              <a:solidFill>
                <a:schemeClr val="bg1"/>
              </a:solidFill>
              <a:latin typeface="Metropolis" panose="00000500000000000000" pitchFamily="50" charset="0"/>
              <a:cs typeface="Segoe UI" panose="020B0502040204020203" pitchFamily="34" charset="0"/>
            </a:endParaRPr>
          </a:p>
        </p:txBody>
      </p:sp>
      <p:sp>
        <p:nvSpPr>
          <p:cNvPr id="8" name="Rectangle 7">
            <a:extLst>
              <a:ext uri="{FF2B5EF4-FFF2-40B4-BE49-F238E27FC236}">
                <a16:creationId xmlns:a16="http://schemas.microsoft.com/office/drawing/2014/main" id="{9B515D82-696A-00FB-5254-FCA40C8803B0}"/>
              </a:ext>
            </a:extLst>
          </p:cNvPr>
          <p:cNvSpPr/>
          <p:nvPr/>
        </p:nvSpPr>
        <p:spPr>
          <a:xfrm>
            <a:off x="4431845" y="1599707"/>
            <a:ext cx="6586673" cy="3045001"/>
          </a:xfrm>
          <a:prstGeom prst="rect">
            <a:avLst/>
          </a:prstGeom>
          <a:noFill/>
        </p:spPr>
        <p:txBody>
          <a:bodyPr wrap="square" lIns="91440" tIns="45720" rIns="91440" bIns="45720">
            <a:spAutoFit/>
          </a:bodyPr>
          <a:lstStyle/>
          <a:p>
            <a:pPr>
              <a:lnSpc>
                <a:spcPct val="200000"/>
              </a:lnSpc>
            </a:pPr>
            <a:endParaRPr lang="en-IN" sz="1400" dirty="0">
              <a:effectLst/>
              <a:latin typeface="Metropolis" panose="00000500000000000000" pitchFamily="50" charset="0"/>
              <a:cs typeface="Segoe UI" panose="020B0502040204020203" pitchFamily="34" charset="0"/>
            </a:endParaRPr>
          </a:p>
          <a:p>
            <a:pPr marL="742950" lvl="1" indent="-285750">
              <a:lnSpc>
                <a:spcPct val="200000"/>
              </a:lnSpc>
              <a:buFont typeface="+mj-lt"/>
              <a:buAutoNum type="alphaLcPeriod"/>
            </a:pPr>
            <a:r>
              <a:rPr lang="en-IN" sz="1400" dirty="0">
                <a:effectLst/>
                <a:latin typeface="Metropolis" panose="00000500000000000000" pitchFamily="50" charset="0"/>
                <a:ea typeface="Times New Roman" panose="02020603050405020304" pitchFamily="18" charset="0"/>
                <a:cs typeface="Segoe UI" panose="020B0502040204020203" pitchFamily="34" charset="0"/>
              </a:rPr>
              <a:t>Explain the basics of networks to continue the further working on the network concepts</a:t>
            </a:r>
            <a:endParaRPr lang="en-IN" sz="1400" dirty="0">
              <a:effectLst/>
              <a:latin typeface="Metropolis" panose="00000500000000000000" pitchFamily="50" charset="0"/>
              <a:ea typeface="Calibri" panose="020F0502020204030204" pitchFamily="34" charset="0"/>
              <a:cs typeface="Segoe UI" panose="020B0502040204020203" pitchFamily="34" charset="0"/>
            </a:endParaRPr>
          </a:p>
          <a:p>
            <a:pPr marL="742950" lvl="1" indent="-285750">
              <a:lnSpc>
                <a:spcPct val="200000"/>
              </a:lnSpc>
              <a:buFont typeface="+mj-lt"/>
              <a:buAutoNum type="alphaLcPeriod"/>
            </a:pPr>
            <a:r>
              <a:rPr lang="en-IN" sz="1400" dirty="0">
                <a:effectLst/>
                <a:latin typeface="Metropolis" panose="00000500000000000000" pitchFamily="50" charset="0"/>
                <a:ea typeface="Times New Roman" panose="02020603050405020304" pitchFamily="18" charset="0"/>
                <a:cs typeface="Segoe UI" panose="020B0502040204020203" pitchFamily="34" charset="0"/>
              </a:rPr>
              <a:t>Differentiate various types of networks </a:t>
            </a:r>
            <a:endParaRPr lang="en-IN" sz="1400" dirty="0">
              <a:effectLst/>
              <a:latin typeface="Metropolis" panose="00000500000000000000" pitchFamily="50" charset="0"/>
              <a:ea typeface="Calibri" panose="020F0502020204030204" pitchFamily="34" charset="0"/>
              <a:cs typeface="Segoe UI" panose="020B0502040204020203" pitchFamily="34" charset="0"/>
            </a:endParaRPr>
          </a:p>
          <a:p>
            <a:pPr marL="742950" lvl="1" indent="-285750">
              <a:lnSpc>
                <a:spcPct val="200000"/>
              </a:lnSpc>
              <a:buFont typeface="+mj-lt"/>
              <a:buAutoNum type="alphaLcPeriod"/>
            </a:pPr>
            <a:r>
              <a:rPr lang="en-IN" sz="1400" dirty="0">
                <a:effectLst/>
                <a:latin typeface="Metropolis" panose="00000500000000000000" pitchFamily="50" charset="0"/>
                <a:ea typeface="Times New Roman" panose="02020603050405020304" pitchFamily="18" charset="0"/>
                <a:cs typeface="Segoe UI" panose="020B0502040204020203" pitchFamily="34" charset="0"/>
              </a:rPr>
              <a:t>Design different types of network architectures according to their requirements</a:t>
            </a:r>
            <a:endParaRPr lang="en-IN" sz="1400" dirty="0">
              <a:effectLst/>
              <a:latin typeface="Metropolis" panose="00000500000000000000" pitchFamily="50" charset="0"/>
              <a:ea typeface="Calibri" panose="020F0502020204030204" pitchFamily="34" charset="0"/>
              <a:cs typeface="Segoe UI" panose="020B0502040204020203" pitchFamily="34" charset="0"/>
            </a:endParaRPr>
          </a:p>
          <a:p>
            <a:pPr marL="742950" lvl="1" indent="-285750">
              <a:lnSpc>
                <a:spcPct val="200000"/>
              </a:lnSpc>
              <a:buFont typeface="+mj-lt"/>
              <a:buAutoNum type="alphaLcPeriod"/>
            </a:pPr>
            <a:r>
              <a:rPr lang="en-IN" sz="1400" dirty="0">
                <a:effectLst/>
                <a:latin typeface="Metropolis" panose="00000500000000000000" pitchFamily="50" charset="0"/>
                <a:ea typeface="Times New Roman" panose="02020603050405020304" pitchFamily="18" charset="0"/>
                <a:cs typeface="Segoe UI" panose="020B0502040204020203" pitchFamily="34" charset="0"/>
              </a:rPr>
              <a:t>Analyse the factor which helps in the right selection topology </a:t>
            </a:r>
            <a:endParaRPr lang="en-US" sz="2400" b="0" cap="none" spc="0" dirty="0">
              <a:ln w="0"/>
              <a:solidFill>
                <a:schemeClr val="tx1"/>
              </a:solidFill>
              <a:latin typeface="Metropolis" panose="00000500000000000000" pitchFamily="50" charset="0"/>
              <a:cs typeface="Segoe UI" panose="020B0502040204020203" pitchFamily="34" charset="0"/>
            </a:endParaRPr>
          </a:p>
        </p:txBody>
      </p:sp>
    </p:spTree>
    <p:extLst>
      <p:ext uri="{BB962C8B-B14F-4D97-AF65-F5344CB8AC3E}">
        <p14:creationId xmlns:p14="http://schemas.microsoft.com/office/powerpoint/2010/main" val="34880074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76827" y="776664"/>
            <a:ext cx="10692836" cy="5555344"/>
          </a:xfrm>
          <a:prstGeom prst="rect">
            <a:avLst/>
          </a:prstGeom>
        </p:spPr>
        <p:txBody>
          <a:bodyPr vert="horz" wrap="square" lIns="0" tIns="12042" rIns="0" bIns="0" rtlCol="0">
            <a:spAutoFit/>
          </a:bodyPr>
          <a:lstStyle/>
          <a:p>
            <a:pPr algn="just"/>
            <a:r>
              <a:rPr lang="en-IN" sz="1896" b="1" dirty="0">
                <a:latin typeface="Cambria" pitchFamily="18" charset="0"/>
                <a:ea typeface="Cambria" pitchFamily="18" charset="0"/>
              </a:rPr>
              <a:t>6. Presentation Layer (Layer 6) : </a:t>
            </a:r>
            <a:r>
              <a:rPr lang="en-SG" sz="1896" dirty="0">
                <a:latin typeface="Cambria" pitchFamily="18" charset="0"/>
                <a:ea typeface="Cambria" pitchFamily="18" charset="0"/>
              </a:rPr>
              <a:t>The presentation layer is concerned with the syntax and semantics of the information exchanged between two systems. The presentation layer is responsible for translation, compression, and encryption. Figure shows the relationship between the presentation layer and the application and session layers.</a:t>
            </a:r>
            <a:endParaRPr lang="en-IN" sz="1896" dirty="0">
              <a:latin typeface="Cambria" pitchFamily="18" charset="0"/>
              <a:ea typeface="Cambria" pitchFamily="18" charset="0"/>
            </a:endParaRPr>
          </a:p>
          <a:p>
            <a:pPr lvl="0" algn="just"/>
            <a:endParaRPr lang="en-IN" sz="1896" dirty="0"/>
          </a:p>
          <a:p>
            <a:pPr algn="just"/>
            <a:endParaRPr lang="en-SG" sz="1896" b="1" dirty="0"/>
          </a:p>
          <a:p>
            <a:pPr algn="just"/>
            <a:endParaRPr lang="en-SG" sz="1896" b="1" dirty="0"/>
          </a:p>
          <a:p>
            <a:pPr algn="just"/>
            <a:endParaRPr lang="en-SG" sz="1896" b="1" dirty="0"/>
          </a:p>
          <a:p>
            <a:pPr algn="just"/>
            <a:endParaRPr lang="en-SG" sz="1896" b="1" dirty="0"/>
          </a:p>
          <a:p>
            <a:pPr algn="just"/>
            <a:endParaRPr lang="en-SG" sz="1896" b="1" dirty="0"/>
          </a:p>
          <a:p>
            <a:pPr algn="just"/>
            <a:endParaRPr lang="en-SG" sz="1896" b="1" dirty="0"/>
          </a:p>
          <a:p>
            <a:pPr algn="just"/>
            <a:endParaRPr lang="en-SG" sz="1896" b="1" dirty="0"/>
          </a:p>
          <a:p>
            <a:pPr algn="just"/>
            <a:endParaRPr lang="en-SG" sz="1896" b="1" dirty="0"/>
          </a:p>
          <a:p>
            <a:pPr algn="just"/>
            <a:endParaRPr lang="en-SG" sz="1896" b="1" dirty="0"/>
          </a:p>
          <a:p>
            <a:pPr algn="just"/>
            <a:endParaRPr lang="en-SG" sz="1896" b="1" dirty="0"/>
          </a:p>
          <a:p>
            <a:pPr algn="just"/>
            <a:endParaRPr lang="en-SG" sz="1896" b="1" dirty="0"/>
          </a:p>
          <a:p>
            <a:pPr algn="just"/>
            <a:endParaRPr lang="en-SG" sz="1896" b="1" dirty="0"/>
          </a:p>
          <a:p>
            <a:pPr algn="just"/>
            <a:r>
              <a:rPr lang="en-SG" sz="1896" b="1" dirty="0"/>
              <a:t>					</a:t>
            </a:r>
          </a:p>
          <a:p>
            <a:pPr algn="just"/>
            <a:r>
              <a:rPr lang="en-SG" sz="1896" b="1" dirty="0"/>
              <a:t>					</a:t>
            </a:r>
            <a:r>
              <a:rPr lang="en-SG" sz="1896" b="1" dirty="0">
                <a:latin typeface="Cambria" pitchFamily="18" charset="0"/>
                <a:ea typeface="Cambria" pitchFamily="18" charset="0"/>
              </a:rPr>
              <a:t>Figure: Presentation layer</a:t>
            </a:r>
            <a:endParaRPr lang="en-IN" sz="1896" b="1" dirty="0">
              <a:latin typeface="Cambria" pitchFamily="18" charset="0"/>
              <a:ea typeface="Cambria" pitchFamily="18" charset="0"/>
            </a:endParaRPr>
          </a:p>
        </p:txBody>
      </p:sp>
      <p:pic>
        <p:nvPicPr>
          <p:cNvPr id="6" name="Picture 5"/>
          <p:cNvPicPr/>
          <p:nvPr/>
        </p:nvPicPr>
        <p:blipFill>
          <a:blip r:embed="rId2" cstate="print">
            <a:grayscl/>
          </a:blip>
          <a:srcRect/>
          <a:stretch>
            <a:fillRect/>
          </a:stretch>
        </p:blipFill>
        <p:spPr bwMode="auto">
          <a:xfrm>
            <a:off x="3133795" y="2056271"/>
            <a:ext cx="5996658" cy="3819235"/>
          </a:xfrm>
          <a:prstGeom prst="rect">
            <a:avLst/>
          </a:prstGeom>
          <a:noFill/>
          <a:ln w="9525">
            <a:noFill/>
            <a:miter lim="800000"/>
            <a:headEnd/>
            <a:tailEnd/>
          </a:ln>
          <a:effectLst/>
        </p:spPr>
      </p:pic>
      <p:grpSp>
        <p:nvGrpSpPr>
          <p:cNvPr id="9" name="Group 8">
            <a:extLst>
              <a:ext uri="{FF2B5EF4-FFF2-40B4-BE49-F238E27FC236}">
                <a16:creationId xmlns:a16="http://schemas.microsoft.com/office/drawing/2014/main" id="{83B6764E-557C-00A8-FF14-87B176156362}"/>
              </a:ext>
            </a:extLst>
          </p:cNvPr>
          <p:cNvGrpSpPr/>
          <p:nvPr/>
        </p:nvGrpSpPr>
        <p:grpSpPr>
          <a:xfrm>
            <a:off x="372235" y="213494"/>
            <a:ext cx="10620588" cy="423692"/>
            <a:chOff x="0" y="0"/>
            <a:chExt cx="12192000" cy="1066800"/>
          </a:xfrm>
        </p:grpSpPr>
        <p:sp>
          <p:nvSpPr>
            <p:cNvPr id="10" name="Rectangle 9">
              <a:extLst>
                <a:ext uri="{FF2B5EF4-FFF2-40B4-BE49-F238E27FC236}">
                  <a16:creationId xmlns:a16="http://schemas.microsoft.com/office/drawing/2014/main" id="{44D3B0AC-C495-9F8F-235D-8A237F4C52E7}"/>
                </a:ext>
              </a:extLst>
            </p:cNvPr>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11" name="Rectangle 10">
              <a:extLst>
                <a:ext uri="{FF2B5EF4-FFF2-40B4-BE49-F238E27FC236}">
                  <a16:creationId xmlns:a16="http://schemas.microsoft.com/office/drawing/2014/main" id="{142724F8-40E1-F268-5BED-9BED811727AF}"/>
                </a:ext>
              </a:extLst>
            </p:cNvPr>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12" name="Flowchart: Data 11">
              <a:extLst>
                <a:ext uri="{FF2B5EF4-FFF2-40B4-BE49-F238E27FC236}">
                  <a16:creationId xmlns:a16="http://schemas.microsoft.com/office/drawing/2014/main" id="{85DE85D6-D28D-9F2B-6EC6-881EDD9141E6}"/>
                </a:ext>
              </a:extLst>
            </p:cNvPr>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13" name="Flowchart: Data 12">
              <a:extLst>
                <a:ext uri="{FF2B5EF4-FFF2-40B4-BE49-F238E27FC236}">
                  <a16:creationId xmlns:a16="http://schemas.microsoft.com/office/drawing/2014/main" id="{87805D00-7184-5010-06E1-C31901127E59}"/>
                </a:ext>
              </a:extLst>
            </p:cNvPr>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15" name="TextBox 14">
            <a:extLst>
              <a:ext uri="{FF2B5EF4-FFF2-40B4-BE49-F238E27FC236}">
                <a16:creationId xmlns:a16="http://schemas.microsoft.com/office/drawing/2014/main" id="{A278A658-3F3E-4970-061A-9190E1CDE2BA}"/>
              </a:ext>
            </a:extLst>
          </p:cNvPr>
          <p:cNvSpPr txBox="1"/>
          <p:nvPr/>
        </p:nvSpPr>
        <p:spPr>
          <a:xfrm>
            <a:off x="515876" y="216988"/>
            <a:ext cx="6614497" cy="461665"/>
          </a:xfrm>
          <a:prstGeom prst="rect">
            <a:avLst/>
          </a:prstGeom>
          <a:noFill/>
        </p:spPr>
        <p:txBody>
          <a:bodyPr wrap="square">
            <a:spAutoFit/>
          </a:bodyPr>
          <a:lstStyle/>
          <a:p>
            <a:r>
              <a:rPr lang="en-IN" sz="2400" b="1" dirty="0">
                <a:solidFill>
                  <a:srgbClr val="002060"/>
                </a:solidFill>
                <a:latin typeface="Cambria" pitchFamily="18" charset="0"/>
                <a:ea typeface="Cambria" pitchFamily="18" charset="0"/>
              </a:rPr>
              <a:t>2.1 ISO – OSI NETWORK MODEL</a:t>
            </a:r>
            <a:endParaRPr lang="en-IN" sz="2400" b="1" dirty="0">
              <a:solidFill>
                <a:schemeClr val="tx1">
                  <a:lumMod val="75000"/>
                  <a:lumOff val="25000"/>
                </a:schemeClr>
              </a:solidFill>
              <a:latin typeface="Cambria" pitchFamily="18" charset="0"/>
              <a:ea typeface="Cambria" pitchFamily="18" charset="0"/>
            </a:endParaRPr>
          </a:p>
        </p:txBody>
      </p:sp>
    </p:spTree>
    <p:extLst>
      <p:ext uri="{BB962C8B-B14F-4D97-AF65-F5344CB8AC3E}">
        <p14:creationId xmlns:p14="http://schemas.microsoft.com/office/powerpoint/2010/main" val="3197274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14" end="14"/>
                                            </p:txEl>
                                          </p:spTgt>
                                        </p:tgtEl>
                                        <p:attrNameLst>
                                          <p:attrName>style.visibility</p:attrName>
                                        </p:attrNameLst>
                                      </p:cBhvr>
                                      <p:to>
                                        <p:strVal val="visible"/>
                                      </p:to>
                                    </p:set>
                                    <p:anim calcmode="lin" valueType="num">
                                      <p:cBhvr additive="base">
                                        <p:cTn id="1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15" end="15"/>
                                            </p:txEl>
                                          </p:spTgt>
                                        </p:tgtEl>
                                        <p:attrNameLst>
                                          <p:attrName>style.visibility</p:attrName>
                                        </p:attrNameLst>
                                      </p:cBhvr>
                                      <p:to>
                                        <p:strVal val="visible"/>
                                      </p:to>
                                    </p:set>
                                    <p:anim calcmode="lin" valueType="num">
                                      <p:cBhvr additive="base">
                                        <p:cTn id="23"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anim calcmode="lin" valueType="num">
                                      <p:cBhvr>
                                        <p:cTn id="30" dur="1000" fill="hold"/>
                                        <p:tgtEl>
                                          <p:spTgt spid="6"/>
                                        </p:tgtEl>
                                        <p:attrNameLst>
                                          <p:attrName>ppt_x</p:attrName>
                                        </p:attrNameLst>
                                      </p:cBhvr>
                                      <p:tavLst>
                                        <p:tav tm="0">
                                          <p:val>
                                            <p:strVal val="#ppt_x"/>
                                          </p:val>
                                        </p:tav>
                                        <p:tav tm="100000">
                                          <p:val>
                                            <p:strVal val="#ppt_x"/>
                                          </p:val>
                                        </p:tav>
                                      </p:tavLst>
                                    </p:anim>
                                    <p:anim calcmode="lin" valueType="num">
                                      <p:cBhvr>
                                        <p:cTn id="3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15876" y="797201"/>
            <a:ext cx="10692836" cy="5064825"/>
          </a:xfrm>
          <a:prstGeom prst="rect">
            <a:avLst/>
          </a:prstGeom>
        </p:spPr>
        <p:txBody>
          <a:bodyPr vert="horz" wrap="square" lIns="0" tIns="12042" rIns="0" bIns="0" rtlCol="0">
            <a:spAutoFit/>
          </a:bodyPr>
          <a:lstStyle/>
          <a:p>
            <a:pPr lvl="0" algn="just"/>
            <a:r>
              <a:rPr lang="en-SG" sz="1896" dirty="0"/>
              <a:t>Specific responsibilities of the presentation layer include the following:</a:t>
            </a:r>
          </a:p>
          <a:p>
            <a:pPr lvl="0" algn="just"/>
            <a:endParaRPr lang="en-SG" sz="1896" dirty="0"/>
          </a:p>
          <a:p>
            <a:pPr lvl="0" algn="just">
              <a:spcBef>
                <a:spcPts val="600"/>
              </a:spcBef>
              <a:spcAft>
                <a:spcPts val="600"/>
              </a:spcAft>
            </a:pPr>
            <a:r>
              <a:rPr lang="en-SG" sz="1896" b="1" dirty="0"/>
              <a:t>Translation:</a:t>
            </a:r>
            <a:r>
              <a:rPr lang="en-SG" sz="1896" dirty="0"/>
              <a:t> The processes (running programs) in two systems are usually exchanging information in the form of character strings, numbers, and so on. The information must be changed to bit streams before being transmitted. Because different computers use different encoding systems, the presentation layer is responsible for interoperability between these different encoding methods. The presentation layer at the sender changes the information from its sender-dependent format into a common format. The presentation layer at the receiving machine changes the common format into its receiver-dependent format. </a:t>
            </a:r>
            <a:r>
              <a:rPr lang="en-IN" sz="1896" dirty="0"/>
              <a:t>For example, ASCII to EBCDIC.</a:t>
            </a:r>
            <a:endParaRPr lang="en-SG" sz="1896" dirty="0"/>
          </a:p>
          <a:p>
            <a:pPr lvl="0" algn="just">
              <a:spcBef>
                <a:spcPts val="600"/>
              </a:spcBef>
              <a:spcAft>
                <a:spcPts val="600"/>
              </a:spcAft>
            </a:pPr>
            <a:r>
              <a:rPr lang="en-SG" sz="1896" b="1" dirty="0"/>
              <a:t>Encryption:</a:t>
            </a:r>
            <a:r>
              <a:rPr lang="en-SG" sz="1896" dirty="0"/>
              <a:t> To carry sensitive information, a system must be able to ensure privacy. Encryption means that the sender transforms the original information to another form and sends the resulting message out over the network. Decryption reverses the original process to transform the message back to its original form.</a:t>
            </a:r>
          </a:p>
          <a:p>
            <a:pPr lvl="0" algn="just">
              <a:spcBef>
                <a:spcPts val="600"/>
              </a:spcBef>
              <a:spcAft>
                <a:spcPts val="600"/>
              </a:spcAft>
            </a:pPr>
            <a:r>
              <a:rPr lang="en-SG" sz="1896" b="1" dirty="0"/>
              <a:t>Compression:</a:t>
            </a:r>
            <a:r>
              <a:rPr lang="en-SG" sz="1896" dirty="0"/>
              <a:t> Data compression reduces the number of bits contained in the information. Data compression becomes particularly important in the transmission of multimedia such as text, audio, and video.</a:t>
            </a:r>
            <a:endParaRPr lang="en-IN" sz="1896" dirty="0">
              <a:latin typeface="Cambria" pitchFamily="18" charset="0"/>
              <a:ea typeface="Cambria" pitchFamily="18" charset="0"/>
            </a:endParaRPr>
          </a:p>
        </p:txBody>
      </p:sp>
      <p:grpSp>
        <p:nvGrpSpPr>
          <p:cNvPr id="2" name="Group 1">
            <a:extLst>
              <a:ext uri="{FF2B5EF4-FFF2-40B4-BE49-F238E27FC236}">
                <a16:creationId xmlns:a16="http://schemas.microsoft.com/office/drawing/2014/main" id="{8C1DF1B0-44AD-5917-380F-E8B754276780}"/>
              </a:ext>
            </a:extLst>
          </p:cNvPr>
          <p:cNvGrpSpPr/>
          <p:nvPr/>
        </p:nvGrpSpPr>
        <p:grpSpPr>
          <a:xfrm>
            <a:off x="372235" y="213494"/>
            <a:ext cx="10620588" cy="423692"/>
            <a:chOff x="0" y="0"/>
            <a:chExt cx="12192000" cy="1066800"/>
          </a:xfrm>
        </p:grpSpPr>
        <p:sp>
          <p:nvSpPr>
            <p:cNvPr id="4" name="Rectangle 3">
              <a:extLst>
                <a:ext uri="{FF2B5EF4-FFF2-40B4-BE49-F238E27FC236}">
                  <a16:creationId xmlns:a16="http://schemas.microsoft.com/office/drawing/2014/main" id="{FB2272ED-99FB-B265-2187-9E3FC0E72827}"/>
                </a:ext>
              </a:extLst>
            </p:cNvPr>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5" name="Rectangle 4">
              <a:extLst>
                <a:ext uri="{FF2B5EF4-FFF2-40B4-BE49-F238E27FC236}">
                  <a16:creationId xmlns:a16="http://schemas.microsoft.com/office/drawing/2014/main" id="{6442C310-A917-C3D5-662D-C3C94BE04656}"/>
                </a:ext>
              </a:extLst>
            </p:cNvPr>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Flowchart: Data 5">
              <a:extLst>
                <a:ext uri="{FF2B5EF4-FFF2-40B4-BE49-F238E27FC236}">
                  <a16:creationId xmlns:a16="http://schemas.microsoft.com/office/drawing/2014/main" id="{A83F3E59-75FA-F772-4DEC-07274EF45D95}"/>
                </a:ext>
              </a:extLst>
            </p:cNvPr>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a:extLst>
                <a:ext uri="{FF2B5EF4-FFF2-40B4-BE49-F238E27FC236}">
                  <a16:creationId xmlns:a16="http://schemas.microsoft.com/office/drawing/2014/main" id="{3A80FC46-7E20-B6FB-D32E-9D644FBCE953}"/>
                </a:ext>
              </a:extLst>
            </p:cNvPr>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8" name="TextBox 7">
            <a:extLst>
              <a:ext uri="{FF2B5EF4-FFF2-40B4-BE49-F238E27FC236}">
                <a16:creationId xmlns:a16="http://schemas.microsoft.com/office/drawing/2014/main" id="{3DF9248F-8AB6-9DBA-22D5-494B787D01CE}"/>
              </a:ext>
            </a:extLst>
          </p:cNvPr>
          <p:cNvSpPr txBox="1"/>
          <p:nvPr/>
        </p:nvSpPr>
        <p:spPr>
          <a:xfrm>
            <a:off x="515876" y="216988"/>
            <a:ext cx="6614497" cy="461665"/>
          </a:xfrm>
          <a:prstGeom prst="rect">
            <a:avLst/>
          </a:prstGeom>
          <a:noFill/>
        </p:spPr>
        <p:txBody>
          <a:bodyPr wrap="square">
            <a:spAutoFit/>
          </a:bodyPr>
          <a:lstStyle/>
          <a:p>
            <a:r>
              <a:rPr lang="en-IN" sz="2400" b="1" dirty="0">
                <a:solidFill>
                  <a:srgbClr val="002060"/>
                </a:solidFill>
                <a:latin typeface="Cambria" pitchFamily="18" charset="0"/>
                <a:ea typeface="Cambria" pitchFamily="18" charset="0"/>
              </a:rPr>
              <a:t>2.1 ISO – OSI NETWORK MODEL</a:t>
            </a:r>
            <a:endParaRPr lang="en-IN" sz="2400" b="1" dirty="0">
              <a:solidFill>
                <a:schemeClr val="tx1">
                  <a:lumMod val="75000"/>
                  <a:lumOff val="25000"/>
                </a:schemeClr>
              </a:solidFill>
              <a:latin typeface="Cambria" pitchFamily="18" charset="0"/>
              <a:ea typeface="Cambria" pitchFamily="18" charset="0"/>
            </a:endParaRPr>
          </a:p>
        </p:txBody>
      </p:sp>
    </p:spTree>
    <p:extLst>
      <p:ext uri="{BB962C8B-B14F-4D97-AF65-F5344CB8AC3E}">
        <p14:creationId xmlns:p14="http://schemas.microsoft.com/office/powerpoint/2010/main" val="2274248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15876" y="883670"/>
            <a:ext cx="10890988" cy="4910937"/>
          </a:xfrm>
          <a:prstGeom prst="rect">
            <a:avLst/>
          </a:prstGeom>
        </p:spPr>
        <p:txBody>
          <a:bodyPr vert="horz" wrap="square" lIns="0" tIns="12042" rIns="0" bIns="0" rtlCol="0">
            <a:spAutoFit/>
          </a:bodyPr>
          <a:lstStyle/>
          <a:p>
            <a:pPr algn="just"/>
            <a:r>
              <a:rPr lang="en-IN" sz="1896" b="1" dirty="0">
                <a:latin typeface="Cambria" pitchFamily="18" charset="0"/>
                <a:ea typeface="Cambria" pitchFamily="18" charset="0"/>
              </a:rPr>
              <a:t>5. Session Layer (Layer 5) : </a:t>
            </a:r>
            <a:r>
              <a:rPr lang="en-IN" sz="1896" dirty="0">
                <a:latin typeface="Cambria" pitchFamily="18" charset="0"/>
                <a:ea typeface="Cambria" pitchFamily="18" charset="0"/>
              </a:rPr>
              <a:t>This layer is responsible for establishment of connection, maintenance of sessions, authentication and also ensures security. </a:t>
            </a:r>
            <a:r>
              <a:rPr lang="en-SG" sz="1896" dirty="0">
                <a:latin typeface="Cambria" pitchFamily="18" charset="0"/>
                <a:ea typeface="Cambria" pitchFamily="18" charset="0"/>
              </a:rPr>
              <a:t>The services provided by the first three layers (physical, data link, and network) are not sufficient for some processes. </a:t>
            </a:r>
          </a:p>
          <a:p>
            <a:pPr lvl="0" algn="just"/>
            <a:endParaRPr lang="en-SG" sz="1896" dirty="0">
              <a:latin typeface="Cambria" pitchFamily="18" charset="0"/>
              <a:ea typeface="Cambria" pitchFamily="18" charset="0"/>
            </a:endParaRPr>
          </a:p>
          <a:p>
            <a:pPr lvl="0" algn="just"/>
            <a:r>
              <a:rPr lang="en-SG" sz="1896" dirty="0">
                <a:latin typeface="Cambria" pitchFamily="18" charset="0"/>
                <a:ea typeface="Cambria" pitchFamily="18" charset="0"/>
              </a:rPr>
              <a:t>Specific responsibilities of the session layer include the following:</a:t>
            </a:r>
          </a:p>
          <a:p>
            <a:pPr lvl="0" algn="just"/>
            <a:endParaRPr lang="en-IN" sz="1896" b="1" dirty="0"/>
          </a:p>
          <a:p>
            <a:pPr lvl="0" algn="just">
              <a:spcBef>
                <a:spcPts val="600"/>
              </a:spcBef>
            </a:pPr>
            <a:r>
              <a:rPr lang="en-IN" sz="1896" b="1" dirty="0">
                <a:latin typeface="Cambria" pitchFamily="18" charset="0"/>
                <a:ea typeface="Cambria" pitchFamily="18" charset="0"/>
              </a:rPr>
              <a:t>Session establishment, maintenance and termination:</a:t>
            </a:r>
            <a:r>
              <a:rPr lang="en-IN" sz="1896" dirty="0">
                <a:latin typeface="Cambria" pitchFamily="18" charset="0"/>
                <a:ea typeface="Cambria" pitchFamily="18" charset="0"/>
              </a:rPr>
              <a:t> </a:t>
            </a:r>
            <a:r>
              <a:rPr lang="en-SG" sz="1896" dirty="0">
                <a:latin typeface="Cambria" pitchFamily="18" charset="0"/>
                <a:ea typeface="Cambria" pitchFamily="18" charset="0"/>
              </a:rPr>
              <a:t> The session layer is the network dialog controller . </a:t>
            </a:r>
            <a:r>
              <a:rPr lang="en-IN" sz="1896" dirty="0">
                <a:latin typeface="Cambria" pitchFamily="18" charset="0"/>
                <a:ea typeface="Cambria" pitchFamily="18" charset="0"/>
              </a:rPr>
              <a:t>The layer allows the two processes to establish, use and terminate a connection</a:t>
            </a:r>
            <a:endParaRPr lang="en-SG" sz="1896" dirty="0">
              <a:latin typeface="Cambria" pitchFamily="18" charset="0"/>
              <a:ea typeface="Cambria" pitchFamily="18" charset="0"/>
            </a:endParaRPr>
          </a:p>
          <a:p>
            <a:pPr lvl="0" algn="just">
              <a:spcBef>
                <a:spcPts val="600"/>
              </a:spcBef>
            </a:pPr>
            <a:r>
              <a:rPr lang="en-SG" sz="1896" b="1" dirty="0">
                <a:latin typeface="Cambria" pitchFamily="18" charset="0"/>
                <a:ea typeface="Cambria" pitchFamily="18" charset="0"/>
              </a:rPr>
              <a:t>Dialog control:</a:t>
            </a:r>
            <a:r>
              <a:rPr lang="en-SG" sz="1896" dirty="0">
                <a:latin typeface="Cambria" pitchFamily="18" charset="0"/>
                <a:ea typeface="Cambria" pitchFamily="18" charset="0"/>
              </a:rPr>
              <a:t> The session layer allows two systems to enter into a dialog. It allows the communication between two processes to take place in either half-duplex (one way at a time) or full-duplex (two ways at a time) mode.</a:t>
            </a:r>
          </a:p>
          <a:p>
            <a:pPr lvl="0" algn="just">
              <a:spcBef>
                <a:spcPts val="600"/>
              </a:spcBef>
            </a:pPr>
            <a:r>
              <a:rPr lang="en-SG" sz="1896" b="1" dirty="0">
                <a:latin typeface="Cambria" pitchFamily="18" charset="0"/>
                <a:ea typeface="Cambria" pitchFamily="18" charset="0"/>
              </a:rPr>
              <a:t>Synchronization:</a:t>
            </a:r>
            <a:r>
              <a:rPr lang="en-SG" sz="1896" dirty="0">
                <a:latin typeface="Cambria" pitchFamily="18" charset="0"/>
                <a:ea typeface="Cambria" pitchFamily="18" charset="0"/>
              </a:rPr>
              <a:t> The session layer allows a process to add checkpoints, or synchronization points, to a stream of data. For example, if a system is sending a file of 2000 pages, it is advisable to insert checkpoints after every 100 pages to ensure that each 100-page unit is received and acknowledged independently. In this case, if a crash happens during the transmission of page 523, the only pages that need to be resent after system recovery are pages 501 to 523. Pages previous to 501 need not be resent. </a:t>
            </a:r>
            <a:endParaRPr lang="en-IN" sz="1896" dirty="0">
              <a:latin typeface="Cambria" pitchFamily="18" charset="0"/>
              <a:ea typeface="Cambria" pitchFamily="18" charset="0"/>
            </a:endParaRPr>
          </a:p>
        </p:txBody>
      </p:sp>
      <p:grpSp>
        <p:nvGrpSpPr>
          <p:cNvPr id="2" name="Group 1">
            <a:extLst>
              <a:ext uri="{FF2B5EF4-FFF2-40B4-BE49-F238E27FC236}">
                <a16:creationId xmlns:a16="http://schemas.microsoft.com/office/drawing/2014/main" id="{85600FE6-60E6-61F4-3B0C-E666AE10259E}"/>
              </a:ext>
            </a:extLst>
          </p:cNvPr>
          <p:cNvGrpSpPr/>
          <p:nvPr/>
        </p:nvGrpSpPr>
        <p:grpSpPr>
          <a:xfrm>
            <a:off x="372235" y="213494"/>
            <a:ext cx="10620588" cy="423692"/>
            <a:chOff x="0" y="0"/>
            <a:chExt cx="12192000" cy="1066800"/>
          </a:xfrm>
        </p:grpSpPr>
        <p:sp>
          <p:nvSpPr>
            <p:cNvPr id="4" name="Rectangle 3">
              <a:extLst>
                <a:ext uri="{FF2B5EF4-FFF2-40B4-BE49-F238E27FC236}">
                  <a16:creationId xmlns:a16="http://schemas.microsoft.com/office/drawing/2014/main" id="{AFE5EB35-DC1C-D47E-98D2-9D449B5E9A99}"/>
                </a:ext>
              </a:extLst>
            </p:cNvPr>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5" name="Rectangle 4">
              <a:extLst>
                <a:ext uri="{FF2B5EF4-FFF2-40B4-BE49-F238E27FC236}">
                  <a16:creationId xmlns:a16="http://schemas.microsoft.com/office/drawing/2014/main" id="{BDC1F547-135F-5285-BE0F-158DFEDDFDDA}"/>
                </a:ext>
              </a:extLst>
            </p:cNvPr>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Flowchart: Data 5">
              <a:extLst>
                <a:ext uri="{FF2B5EF4-FFF2-40B4-BE49-F238E27FC236}">
                  <a16:creationId xmlns:a16="http://schemas.microsoft.com/office/drawing/2014/main" id="{8DDD8CE8-5D76-F12F-FBD6-CA2959D05C33}"/>
                </a:ext>
              </a:extLst>
            </p:cNvPr>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a:extLst>
                <a:ext uri="{FF2B5EF4-FFF2-40B4-BE49-F238E27FC236}">
                  <a16:creationId xmlns:a16="http://schemas.microsoft.com/office/drawing/2014/main" id="{80310D0C-83B4-D6A5-A80A-CBF5F49CFAC9}"/>
                </a:ext>
              </a:extLst>
            </p:cNvPr>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8" name="TextBox 7">
            <a:extLst>
              <a:ext uri="{FF2B5EF4-FFF2-40B4-BE49-F238E27FC236}">
                <a16:creationId xmlns:a16="http://schemas.microsoft.com/office/drawing/2014/main" id="{C1FC0985-2A57-EBC8-7D42-3BA3C13F95E4}"/>
              </a:ext>
            </a:extLst>
          </p:cNvPr>
          <p:cNvSpPr txBox="1"/>
          <p:nvPr/>
        </p:nvSpPr>
        <p:spPr>
          <a:xfrm>
            <a:off x="515876" y="216988"/>
            <a:ext cx="6614497" cy="461665"/>
          </a:xfrm>
          <a:prstGeom prst="rect">
            <a:avLst/>
          </a:prstGeom>
          <a:noFill/>
        </p:spPr>
        <p:txBody>
          <a:bodyPr wrap="square">
            <a:spAutoFit/>
          </a:bodyPr>
          <a:lstStyle/>
          <a:p>
            <a:r>
              <a:rPr lang="en-IN" sz="2400" b="1" dirty="0">
                <a:solidFill>
                  <a:srgbClr val="002060"/>
                </a:solidFill>
                <a:latin typeface="Cambria" pitchFamily="18" charset="0"/>
                <a:ea typeface="Cambria" pitchFamily="18" charset="0"/>
              </a:rPr>
              <a:t>2.1 ISO – OSI NETWORK MODEL</a:t>
            </a:r>
            <a:endParaRPr lang="en-IN" sz="2400" b="1" dirty="0">
              <a:solidFill>
                <a:schemeClr val="tx1">
                  <a:lumMod val="75000"/>
                  <a:lumOff val="25000"/>
                </a:schemeClr>
              </a:solidFill>
              <a:latin typeface="Cambria" pitchFamily="18" charset="0"/>
              <a:ea typeface="Cambria" pitchFamily="18" charset="0"/>
            </a:endParaRPr>
          </a:p>
        </p:txBody>
      </p:sp>
    </p:spTree>
    <p:extLst>
      <p:ext uri="{BB962C8B-B14F-4D97-AF65-F5344CB8AC3E}">
        <p14:creationId xmlns:p14="http://schemas.microsoft.com/office/powerpoint/2010/main" val="260313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65472" y="611294"/>
            <a:ext cx="10692836" cy="5847090"/>
          </a:xfrm>
          <a:prstGeom prst="rect">
            <a:avLst/>
          </a:prstGeom>
        </p:spPr>
        <p:txBody>
          <a:bodyPr vert="horz" wrap="square" lIns="0" tIns="12042" rIns="0" bIns="0" rtlCol="0">
            <a:spAutoFit/>
          </a:bodyPr>
          <a:lstStyle/>
          <a:p>
            <a:pPr algn="just"/>
            <a:r>
              <a:rPr lang="en-IN" sz="1896" b="1" dirty="0">
                <a:latin typeface="Cambria" pitchFamily="18" charset="0"/>
                <a:ea typeface="Cambria" pitchFamily="18" charset="0"/>
              </a:rPr>
              <a:t>5. Session Layer (Layer 5) :</a:t>
            </a:r>
          </a:p>
          <a:p>
            <a:pPr algn="just"/>
            <a:endParaRPr lang="en-IN" sz="1896" b="1" dirty="0">
              <a:latin typeface="Cambria" pitchFamily="18" charset="0"/>
              <a:ea typeface="Cambria" pitchFamily="18" charset="0"/>
            </a:endParaRPr>
          </a:p>
          <a:p>
            <a:pPr lvl="0" algn="just"/>
            <a:r>
              <a:rPr lang="en-SG" sz="1896" dirty="0"/>
              <a:t>Figure illustrates the relationship of the session layer to the transport and presentation layers.</a:t>
            </a:r>
            <a:endParaRPr lang="en-IN" sz="1896" dirty="0"/>
          </a:p>
          <a:p>
            <a:pPr algn="just"/>
            <a:endParaRPr lang="en-SG" sz="1896" b="1" dirty="0"/>
          </a:p>
          <a:p>
            <a:pPr algn="just"/>
            <a:endParaRPr lang="en-SG" sz="1896" b="1" dirty="0"/>
          </a:p>
          <a:p>
            <a:pPr algn="just"/>
            <a:endParaRPr lang="en-SG" sz="1896" b="1" dirty="0"/>
          </a:p>
          <a:p>
            <a:pPr algn="just"/>
            <a:endParaRPr lang="en-SG" sz="1896" b="1" dirty="0"/>
          </a:p>
          <a:p>
            <a:pPr algn="just"/>
            <a:endParaRPr lang="en-SG" sz="1896" b="1" dirty="0"/>
          </a:p>
          <a:p>
            <a:pPr algn="just"/>
            <a:endParaRPr lang="en-SG" sz="1896" b="1" dirty="0"/>
          </a:p>
          <a:p>
            <a:pPr algn="just"/>
            <a:endParaRPr lang="en-SG" sz="1896" b="1" dirty="0"/>
          </a:p>
          <a:p>
            <a:pPr algn="just"/>
            <a:endParaRPr lang="en-SG" sz="1896" b="1" dirty="0"/>
          </a:p>
          <a:p>
            <a:pPr algn="just"/>
            <a:endParaRPr lang="en-SG" sz="1896" b="1" dirty="0"/>
          </a:p>
          <a:p>
            <a:pPr algn="just"/>
            <a:endParaRPr lang="en-SG" sz="1896" b="1" dirty="0"/>
          </a:p>
          <a:p>
            <a:pPr algn="just"/>
            <a:endParaRPr lang="en-SG" sz="1896" b="1" dirty="0"/>
          </a:p>
          <a:p>
            <a:pPr algn="just"/>
            <a:endParaRPr lang="en-SG" sz="1896" b="1" dirty="0"/>
          </a:p>
          <a:p>
            <a:pPr algn="just"/>
            <a:endParaRPr lang="en-SG" sz="1896" b="1" dirty="0"/>
          </a:p>
          <a:p>
            <a:pPr algn="just"/>
            <a:endParaRPr lang="en-SG" sz="1896" b="1" dirty="0"/>
          </a:p>
          <a:p>
            <a:pPr algn="just"/>
            <a:endParaRPr lang="en-SG" sz="1896" b="1" dirty="0"/>
          </a:p>
          <a:p>
            <a:pPr algn="just"/>
            <a:endParaRPr lang="en-SG" sz="1896" b="1" dirty="0"/>
          </a:p>
          <a:p>
            <a:pPr algn="just"/>
            <a:r>
              <a:rPr lang="en-SG" sz="1896" b="1" dirty="0"/>
              <a:t>					Figure:  Session layer</a:t>
            </a:r>
            <a:endParaRPr lang="en-IN" sz="1896" dirty="0"/>
          </a:p>
        </p:txBody>
      </p:sp>
      <p:pic>
        <p:nvPicPr>
          <p:cNvPr id="5" name="Picture 4"/>
          <p:cNvPicPr/>
          <p:nvPr/>
        </p:nvPicPr>
        <p:blipFill>
          <a:blip r:embed="rId2" cstate="print">
            <a:grayscl/>
          </a:blip>
          <a:srcRect/>
          <a:stretch>
            <a:fillRect/>
          </a:stretch>
        </p:blipFill>
        <p:spPr bwMode="auto">
          <a:xfrm>
            <a:off x="2844800" y="1695027"/>
            <a:ext cx="6719147" cy="4262684"/>
          </a:xfrm>
          <a:prstGeom prst="rect">
            <a:avLst/>
          </a:prstGeom>
          <a:noFill/>
          <a:ln w="9525">
            <a:noFill/>
            <a:miter lim="800000"/>
            <a:headEnd/>
            <a:tailEnd/>
          </a:ln>
          <a:effectLst/>
        </p:spPr>
      </p:pic>
      <p:grpSp>
        <p:nvGrpSpPr>
          <p:cNvPr id="2" name="Group 1">
            <a:extLst>
              <a:ext uri="{FF2B5EF4-FFF2-40B4-BE49-F238E27FC236}">
                <a16:creationId xmlns:a16="http://schemas.microsoft.com/office/drawing/2014/main" id="{00666ACF-B9C2-A53C-981A-48D0A59B6B86}"/>
              </a:ext>
            </a:extLst>
          </p:cNvPr>
          <p:cNvGrpSpPr/>
          <p:nvPr/>
        </p:nvGrpSpPr>
        <p:grpSpPr>
          <a:xfrm>
            <a:off x="372235" y="213494"/>
            <a:ext cx="10620588" cy="423692"/>
            <a:chOff x="0" y="0"/>
            <a:chExt cx="12192000" cy="1066800"/>
          </a:xfrm>
        </p:grpSpPr>
        <p:sp>
          <p:nvSpPr>
            <p:cNvPr id="4" name="Rectangle 3">
              <a:extLst>
                <a:ext uri="{FF2B5EF4-FFF2-40B4-BE49-F238E27FC236}">
                  <a16:creationId xmlns:a16="http://schemas.microsoft.com/office/drawing/2014/main" id="{05A1A822-F65D-D1C5-AEF5-DA84EE8D52E1}"/>
                </a:ext>
              </a:extLst>
            </p:cNvPr>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Rectangle 5">
              <a:extLst>
                <a:ext uri="{FF2B5EF4-FFF2-40B4-BE49-F238E27FC236}">
                  <a16:creationId xmlns:a16="http://schemas.microsoft.com/office/drawing/2014/main" id="{485A6AF0-8BA9-65D7-2590-699CBEA43037}"/>
                </a:ext>
              </a:extLst>
            </p:cNvPr>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a:extLst>
                <a:ext uri="{FF2B5EF4-FFF2-40B4-BE49-F238E27FC236}">
                  <a16:creationId xmlns:a16="http://schemas.microsoft.com/office/drawing/2014/main" id="{E6A79C07-5FC0-8F11-8B49-6CACBBE2528A}"/>
                </a:ext>
              </a:extLst>
            </p:cNvPr>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8" name="Flowchart: Data 7">
              <a:extLst>
                <a:ext uri="{FF2B5EF4-FFF2-40B4-BE49-F238E27FC236}">
                  <a16:creationId xmlns:a16="http://schemas.microsoft.com/office/drawing/2014/main" id="{AE80171F-657C-CF43-4EF3-9D0543BFB8B2}"/>
                </a:ext>
              </a:extLst>
            </p:cNvPr>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9" name="TextBox 8">
            <a:extLst>
              <a:ext uri="{FF2B5EF4-FFF2-40B4-BE49-F238E27FC236}">
                <a16:creationId xmlns:a16="http://schemas.microsoft.com/office/drawing/2014/main" id="{35B37252-9FD9-5167-63CF-5CC10783A2E9}"/>
              </a:ext>
            </a:extLst>
          </p:cNvPr>
          <p:cNvSpPr txBox="1"/>
          <p:nvPr/>
        </p:nvSpPr>
        <p:spPr>
          <a:xfrm>
            <a:off x="515876" y="216988"/>
            <a:ext cx="6614497" cy="461665"/>
          </a:xfrm>
          <a:prstGeom prst="rect">
            <a:avLst/>
          </a:prstGeom>
          <a:noFill/>
        </p:spPr>
        <p:txBody>
          <a:bodyPr wrap="square">
            <a:spAutoFit/>
          </a:bodyPr>
          <a:lstStyle/>
          <a:p>
            <a:r>
              <a:rPr lang="en-IN" sz="2400" b="1" dirty="0">
                <a:solidFill>
                  <a:srgbClr val="002060"/>
                </a:solidFill>
                <a:latin typeface="Cambria" pitchFamily="18" charset="0"/>
                <a:ea typeface="Cambria" pitchFamily="18" charset="0"/>
              </a:rPr>
              <a:t>2.1 ISO – OSI NETWORK MODEL</a:t>
            </a:r>
            <a:endParaRPr lang="en-IN" sz="2400" b="1" dirty="0">
              <a:solidFill>
                <a:schemeClr val="tx1">
                  <a:lumMod val="75000"/>
                  <a:lumOff val="25000"/>
                </a:schemeClr>
              </a:solidFill>
              <a:latin typeface="Cambria" pitchFamily="18" charset="0"/>
              <a:ea typeface="Cambria" pitchFamily="18" charset="0"/>
            </a:endParaRPr>
          </a:p>
        </p:txBody>
      </p:sp>
    </p:spTree>
    <p:extLst>
      <p:ext uri="{BB962C8B-B14F-4D97-AF65-F5344CB8AC3E}">
        <p14:creationId xmlns:p14="http://schemas.microsoft.com/office/powerpoint/2010/main" val="3060676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3">
                                            <p:txEl>
                                              <p:pRg st="19" end="19"/>
                                            </p:txEl>
                                          </p:spTgt>
                                        </p:tgtEl>
                                        <p:attrNameLst>
                                          <p:attrName>style.visibility</p:attrName>
                                        </p:attrNameLst>
                                      </p:cBhvr>
                                      <p:to>
                                        <p:strVal val="visible"/>
                                      </p:to>
                                    </p:set>
                                    <p:animEffect transition="in" filter="fade">
                                      <p:cBhvr>
                                        <p:cTn id="23" dur="1000"/>
                                        <p:tgtEl>
                                          <p:spTgt spid="3">
                                            <p:txEl>
                                              <p:pRg st="19" end="19"/>
                                            </p:txEl>
                                          </p:spTgt>
                                        </p:tgtEl>
                                      </p:cBhvr>
                                    </p:animEffect>
                                    <p:anim calcmode="lin" valueType="num">
                                      <p:cBhvr>
                                        <p:cTn id="24" dur="1000" fill="hold"/>
                                        <p:tgtEl>
                                          <p:spTgt spid="3">
                                            <p:txEl>
                                              <p:pRg st="19" end="19"/>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19" end="19"/>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1000"/>
                                        <p:tgtEl>
                                          <p:spTgt spid="5"/>
                                        </p:tgtEl>
                                      </p:cBhvr>
                                    </p:animEffect>
                                    <p:anim calcmode="lin" valueType="num">
                                      <p:cBhvr>
                                        <p:cTn id="31" dur="1000" fill="hold"/>
                                        <p:tgtEl>
                                          <p:spTgt spid="5"/>
                                        </p:tgtEl>
                                        <p:attrNameLst>
                                          <p:attrName>ppt_x</p:attrName>
                                        </p:attrNameLst>
                                      </p:cBhvr>
                                      <p:tavLst>
                                        <p:tav tm="0">
                                          <p:val>
                                            <p:strVal val="#ppt_x"/>
                                          </p:val>
                                        </p:tav>
                                        <p:tav tm="100000">
                                          <p:val>
                                            <p:strVal val="#ppt_x"/>
                                          </p:val>
                                        </p:tav>
                                      </p:tavLst>
                                    </p:anim>
                                    <p:anim calcmode="lin" valueType="num">
                                      <p:cBhvr>
                                        <p:cTn id="3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68436" y="702996"/>
            <a:ext cx="10692836" cy="5295209"/>
          </a:xfrm>
          <a:prstGeom prst="rect">
            <a:avLst/>
          </a:prstGeom>
        </p:spPr>
        <p:txBody>
          <a:bodyPr vert="horz" wrap="square" lIns="0" tIns="12042" rIns="0" bIns="0" rtlCol="0">
            <a:spAutoFit/>
          </a:bodyPr>
          <a:lstStyle/>
          <a:p>
            <a:pPr algn="just" fontAlgn="base"/>
            <a:r>
              <a:rPr lang="en-IN" sz="1896" b="1" dirty="0">
                <a:latin typeface="Cambria" pitchFamily="18" charset="0"/>
                <a:ea typeface="Cambria" pitchFamily="18" charset="0"/>
              </a:rPr>
              <a:t>4. Transport Layer (Layer 4) : </a:t>
            </a:r>
            <a:r>
              <a:rPr lang="en-SG" sz="1707" dirty="0">
                <a:latin typeface="Cambria" pitchFamily="18" charset="0"/>
                <a:ea typeface="Cambria" pitchFamily="18" charset="0"/>
              </a:rPr>
              <a:t>The transport layer is responsible for process-to-process delivery of the entire message. The transport layer is responsible for the delivery of a message from one process to another. A process is an application program running on a host. Whereas the network layer oversees source-to-destination delivery of individual packets, it does not recognize any relationship between those packets. It treats each one independently, as though each piece belonged to a separate message, whether or not it does. The transport layer, on the other hand, ensures that the whole message arrives intact and in order, overseeing both error control and flow control at the source-to-destination level. </a:t>
            </a:r>
          </a:p>
          <a:p>
            <a:pPr algn="just" fontAlgn="base"/>
            <a:endParaRPr lang="en-SG" sz="1707" b="1" dirty="0">
              <a:latin typeface="Cambria" pitchFamily="18" charset="0"/>
              <a:ea typeface="Cambria" pitchFamily="18" charset="0"/>
            </a:endParaRPr>
          </a:p>
          <a:p>
            <a:pPr algn="just" fontAlgn="base"/>
            <a:endParaRPr lang="en-SG" sz="1707" b="1" dirty="0">
              <a:latin typeface="Cambria" pitchFamily="18" charset="0"/>
              <a:ea typeface="Cambria" pitchFamily="18" charset="0"/>
            </a:endParaRPr>
          </a:p>
          <a:p>
            <a:pPr algn="just" fontAlgn="base"/>
            <a:endParaRPr lang="en-SG" sz="1707" b="1" dirty="0">
              <a:latin typeface="Cambria" pitchFamily="18" charset="0"/>
              <a:ea typeface="Cambria" pitchFamily="18" charset="0"/>
            </a:endParaRPr>
          </a:p>
          <a:p>
            <a:pPr algn="just" fontAlgn="base"/>
            <a:endParaRPr lang="en-SG" sz="1707" b="1" dirty="0">
              <a:latin typeface="Cambria" pitchFamily="18" charset="0"/>
              <a:ea typeface="Cambria" pitchFamily="18" charset="0"/>
            </a:endParaRPr>
          </a:p>
          <a:p>
            <a:pPr algn="just" fontAlgn="base"/>
            <a:endParaRPr lang="en-SG" sz="1707" b="1" dirty="0">
              <a:latin typeface="Cambria" pitchFamily="18" charset="0"/>
              <a:ea typeface="Cambria" pitchFamily="18" charset="0"/>
            </a:endParaRPr>
          </a:p>
          <a:p>
            <a:pPr algn="just" fontAlgn="base"/>
            <a:endParaRPr lang="en-SG" sz="1707" b="1" dirty="0">
              <a:latin typeface="Cambria" pitchFamily="18" charset="0"/>
              <a:ea typeface="Cambria" pitchFamily="18" charset="0"/>
            </a:endParaRPr>
          </a:p>
          <a:p>
            <a:pPr algn="just" fontAlgn="base"/>
            <a:endParaRPr lang="en-SG" sz="1707" b="1" dirty="0">
              <a:latin typeface="Cambria" pitchFamily="18" charset="0"/>
              <a:ea typeface="Cambria" pitchFamily="18" charset="0"/>
            </a:endParaRPr>
          </a:p>
          <a:p>
            <a:pPr algn="just" fontAlgn="base"/>
            <a:endParaRPr lang="en-SG" sz="1707" b="1" dirty="0">
              <a:latin typeface="Cambria" pitchFamily="18" charset="0"/>
              <a:ea typeface="Cambria" pitchFamily="18" charset="0"/>
            </a:endParaRPr>
          </a:p>
          <a:p>
            <a:pPr algn="just" fontAlgn="base"/>
            <a:endParaRPr lang="en-SG" sz="1707" b="1" dirty="0">
              <a:latin typeface="Cambria" pitchFamily="18" charset="0"/>
              <a:ea typeface="Cambria" pitchFamily="18" charset="0"/>
            </a:endParaRPr>
          </a:p>
          <a:p>
            <a:pPr algn="just" fontAlgn="base"/>
            <a:endParaRPr lang="en-SG" sz="1707" b="1" dirty="0">
              <a:latin typeface="Cambria" pitchFamily="18" charset="0"/>
              <a:ea typeface="Cambria" pitchFamily="18" charset="0"/>
            </a:endParaRPr>
          </a:p>
          <a:p>
            <a:pPr algn="just" fontAlgn="base"/>
            <a:endParaRPr lang="en-SG" sz="1707" b="1" dirty="0">
              <a:latin typeface="Cambria" pitchFamily="18" charset="0"/>
              <a:ea typeface="Cambria" pitchFamily="18" charset="0"/>
            </a:endParaRPr>
          </a:p>
          <a:p>
            <a:pPr algn="just" fontAlgn="base"/>
            <a:endParaRPr lang="en-SG" sz="1707" b="1" dirty="0">
              <a:latin typeface="Cambria" pitchFamily="18" charset="0"/>
              <a:ea typeface="Cambria" pitchFamily="18" charset="0"/>
            </a:endParaRPr>
          </a:p>
          <a:p>
            <a:pPr fontAlgn="base"/>
            <a:r>
              <a:rPr lang="en-SG" sz="1707" b="1" dirty="0">
                <a:latin typeface="Cambria" pitchFamily="18" charset="0"/>
                <a:ea typeface="Cambria" pitchFamily="18" charset="0"/>
              </a:rPr>
              <a:t>	Figure: Transport Layer				Figure: Process-to-Process Delivery</a:t>
            </a:r>
            <a:endParaRPr lang="en-IN" sz="1896" b="1" dirty="0">
              <a:latin typeface="Cambria" pitchFamily="18" charset="0"/>
              <a:ea typeface="Cambria" pitchFamily="18" charset="0"/>
            </a:endParaRPr>
          </a:p>
        </p:txBody>
      </p:sp>
      <p:pic>
        <p:nvPicPr>
          <p:cNvPr id="10" name="Picture 9"/>
          <p:cNvPicPr/>
          <p:nvPr/>
        </p:nvPicPr>
        <p:blipFill>
          <a:blip r:embed="rId2" cstate="print">
            <a:grayscl/>
          </a:blip>
          <a:srcRect/>
          <a:stretch>
            <a:fillRect/>
          </a:stretch>
        </p:blipFill>
        <p:spPr bwMode="auto">
          <a:xfrm>
            <a:off x="5699171" y="2706511"/>
            <a:ext cx="5418667" cy="2846822"/>
          </a:xfrm>
          <a:prstGeom prst="rect">
            <a:avLst/>
          </a:prstGeom>
          <a:noFill/>
          <a:ln w="9525">
            <a:noFill/>
            <a:miter lim="800000"/>
            <a:headEnd/>
            <a:tailEnd/>
          </a:ln>
          <a:effectLst/>
        </p:spPr>
      </p:pic>
      <p:pic>
        <p:nvPicPr>
          <p:cNvPr id="12" name="Picture 11"/>
          <p:cNvPicPr/>
          <p:nvPr/>
        </p:nvPicPr>
        <p:blipFill>
          <a:blip r:embed="rId3" cstate="print">
            <a:grayscl/>
          </a:blip>
          <a:srcRect/>
          <a:stretch>
            <a:fillRect/>
          </a:stretch>
        </p:blipFill>
        <p:spPr bwMode="auto">
          <a:xfrm>
            <a:off x="774383" y="2706511"/>
            <a:ext cx="4768428" cy="2745458"/>
          </a:xfrm>
          <a:prstGeom prst="rect">
            <a:avLst/>
          </a:prstGeom>
          <a:noFill/>
          <a:ln w="9525">
            <a:noFill/>
            <a:miter lim="800000"/>
            <a:headEnd/>
            <a:tailEnd/>
          </a:ln>
          <a:effectLst/>
        </p:spPr>
      </p:pic>
      <p:grpSp>
        <p:nvGrpSpPr>
          <p:cNvPr id="2" name="Group 1">
            <a:extLst>
              <a:ext uri="{FF2B5EF4-FFF2-40B4-BE49-F238E27FC236}">
                <a16:creationId xmlns:a16="http://schemas.microsoft.com/office/drawing/2014/main" id="{9AB7E08B-A8AE-CA26-9D6A-B04880282CEB}"/>
              </a:ext>
            </a:extLst>
          </p:cNvPr>
          <p:cNvGrpSpPr/>
          <p:nvPr/>
        </p:nvGrpSpPr>
        <p:grpSpPr>
          <a:xfrm>
            <a:off x="372235" y="213494"/>
            <a:ext cx="10620588" cy="423692"/>
            <a:chOff x="0" y="0"/>
            <a:chExt cx="12192000" cy="1066800"/>
          </a:xfrm>
        </p:grpSpPr>
        <p:sp>
          <p:nvSpPr>
            <p:cNvPr id="4" name="Rectangle 3">
              <a:extLst>
                <a:ext uri="{FF2B5EF4-FFF2-40B4-BE49-F238E27FC236}">
                  <a16:creationId xmlns:a16="http://schemas.microsoft.com/office/drawing/2014/main" id="{939B20AC-0EE9-E757-AEEE-633E62CCF03A}"/>
                </a:ext>
              </a:extLst>
            </p:cNvPr>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5" name="Rectangle 4">
              <a:extLst>
                <a:ext uri="{FF2B5EF4-FFF2-40B4-BE49-F238E27FC236}">
                  <a16:creationId xmlns:a16="http://schemas.microsoft.com/office/drawing/2014/main" id="{308F2224-E525-E93B-803F-5FB2954AF305}"/>
                </a:ext>
              </a:extLst>
            </p:cNvPr>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Flowchart: Data 5">
              <a:extLst>
                <a:ext uri="{FF2B5EF4-FFF2-40B4-BE49-F238E27FC236}">
                  <a16:creationId xmlns:a16="http://schemas.microsoft.com/office/drawing/2014/main" id="{DCD1DC8E-D470-3AAC-9A41-568E112B4ECF}"/>
                </a:ext>
              </a:extLst>
            </p:cNvPr>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a:extLst>
                <a:ext uri="{FF2B5EF4-FFF2-40B4-BE49-F238E27FC236}">
                  <a16:creationId xmlns:a16="http://schemas.microsoft.com/office/drawing/2014/main" id="{21CB2277-7D49-45C4-02A8-2621C46E727C}"/>
                </a:ext>
              </a:extLst>
            </p:cNvPr>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8" name="TextBox 7">
            <a:extLst>
              <a:ext uri="{FF2B5EF4-FFF2-40B4-BE49-F238E27FC236}">
                <a16:creationId xmlns:a16="http://schemas.microsoft.com/office/drawing/2014/main" id="{92085026-D04C-99D3-A830-F30CB44EA993}"/>
              </a:ext>
            </a:extLst>
          </p:cNvPr>
          <p:cNvSpPr txBox="1"/>
          <p:nvPr/>
        </p:nvSpPr>
        <p:spPr>
          <a:xfrm>
            <a:off x="515876" y="216988"/>
            <a:ext cx="6614497" cy="461665"/>
          </a:xfrm>
          <a:prstGeom prst="rect">
            <a:avLst/>
          </a:prstGeom>
          <a:noFill/>
        </p:spPr>
        <p:txBody>
          <a:bodyPr wrap="square">
            <a:spAutoFit/>
          </a:bodyPr>
          <a:lstStyle/>
          <a:p>
            <a:r>
              <a:rPr lang="en-IN" sz="2400" b="1" dirty="0">
                <a:solidFill>
                  <a:srgbClr val="002060"/>
                </a:solidFill>
                <a:latin typeface="Cambria" pitchFamily="18" charset="0"/>
                <a:ea typeface="Cambria" pitchFamily="18" charset="0"/>
              </a:rPr>
              <a:t>2.1 ISO – OSI NETWORK MODEL</a:t>
            </a:r>
            <a:endParaRPr lang="en-IN" sz="2400" b="1" dirty="0">
              <a:solidFill>
                <a:schemeClr val="tx1">
                  <a:lumMod val="75000"/>
                  <a:lumOff val="25000"/>
                </a:schemeClr>
              </a:solidFill>
              <a:latin typeface="Cambria" pitchFamily="18" charset="0"/>
              <a:ea typeface="Cambria" pitchFamily="18" charset="0"/>
            </a:endParaRPr>
          </a:p>
        </p:txBody>
      </p:sp>
    </p:spTree>
    <p:extLst>
      <p:ext uri="{BB962C8B-B14F-4D97-AF65-F5344CB8AC3E}">
        <p14:creationId xmlns:p14="http://schemas.microsoft.com/office/powerpoint/2010/main" val="1576230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ppt_x"/>
                                          </p:val>
                                        </p:tav>
                                        <p:tav tm="100000">
                                          <p:val>
                                            <p:strVal val="#ppt_x"/>
                                          </p:val>
                                        </p:tav>
                                      </p:tavLst>
                                    </p:anim>
                                    <p:anim calcmode="lin" valueType="num">
                                      <p:cBhvr additive="base">
                                        <p:cTn id="1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13" end="13"/>
                                            </p:txEl>
                                          </p:spTgt>
                                        </p:tgtEl>
                                        <p:attrNameLst>
                                          <p:attrName>style.visibility</p:attrName>
                                        </p:attrNameLst>
                                      </p:cBhvr>
                                      <p:to>
                                        <p:strVal val="visible"/>
                                      </p:to>
                                    </p:set>
                                    <p:animEffect transition="in" filter="circle(in)">
                                      <p:cBhvr>
                                        <p:cTn id="22" dur="2000"/>
                                        <p:tgtEl>
                                          <p:spTgt spid="3">
                                            <p:txEl>
                                              <p:pRg st="13" end="1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68436" y="712724"/>
            <a:ext cx="10692836" cy="5295209"/>
          </a:xfrm>
          <a:prstGeom prst="rect">
            <a:avLst/>
          </a:prstGeom>
        </p:spPr>
        <p:txBody>
          <a:bodyPr vert="horz" wrap="square" lIns="0" tIns="12042" rIns="0" bIns="0" rtlCol="0">
            <a:spAutoFit/>
          </a:bodyPr>
          <a:lstStyle/>
          <a:p>
            <a:pPr lvl="0" algn="just"/>
            <a:r>
              <a:rPr lang="en-IN" sz="1896" b="1" dirty="0">
                <a:latin typeface="Cambria" pitchFamily="18" charset="0"/>
                <a:ea typeface="Cambria" pitchFamily="18" charset="0"/>
              </a:rPr>
              <a:t>4. Transport Layer (Layer 4) : </a:t>
            </a:r>
            <a:r>
              <a:rPr lang="en-SG" sz="1707" dirty="0">
                <a:latin typeface="Cambria" pitchFamily="18" charset="0"/>
                <a:ea typeface="Cambria" pitchFamily="18" charset="0"/>
              </a:rPr>
              <a:t>Other responsibilities of the transport layer include the following:</a:t>
            </a:r>
          </a:p>
          <a:p>
            <a:pPr lvl="0" algn="just"/>
            <a:r>
              <a:rPr lang="en-SG" sz="1707" b="1" dirty="0">
                <a:latin typeface="Cambria" pitchFamily="18" charset="0"/>
                <a:ea typeface="Cambria" pitchFamily="18" charset="0"/>
              </a:rPr>
              <a:t>Service-point addressing:</a:t>
            </a:r>
            <a:r>
              <a:rPr lang="en-SG" sz="1707" dirty="0">
                <a:latin typeface="Cambria" pitchFamily="18" charset="0"/>
                <a:ea typeface="Cambria" pitchFamily="18" charset="0"/>
              </a:rPr>
              <a:t> Computers often run several programs at the same time. For this reason, source-to-destination delivery means delivery not only from one computer to the next but also from a specific process  on one computer to a specific process on the other. The transport layer header must therefore include a type of address called a service-point address (or port address). The network layer gets each packet to the correct computer; the transport layer gets the entire message to the correct process on that computer.</a:t>
            </a:r>
            <a:endParaRPr lang="en-IN" sz="1707" dirty="0">
              <a:latin typeface="Cambria" pitchFamily="18" charset="0"/>
              <a:ea typeface="Cambria" pitchFamily="18" charset="0"/>
            </a:endParaRPr>
          </a:p>
          <a:p>
            <a:pPr lvl="0" algn="just"/>
            <a:r>
              <a:rPr lang="en-SG" sz="1707" b="1" dirty="0">
                <a:latin typeface="Cambria" pitchFamily="18" charset="0"/>
                <a:ea typeface="Cambria" pitchFamily="18" charset="0"/>
              </a:rPr>
              <a:t>Segmentation and reassembly:</a:t>
            </a:r>
            <a:r>
              <a:rPr lang="en-SG" sz="1707" dirty="0">
                <a:latin typeface="Cambria" pitchFamily="18" charset="0"/>
                <a:ea typeface="Cambria" pitchFamily="18" charset="0"/>
              </a:rPr>
              <a:t> A message is divided into transmittable segments, with each segment containing a sequence number. These numbers enable the transport layer to reassemble the message correctly upon arriving at the destination and to identify and replace packets that were lost in transmission.</a:t>
            </a:r>
            <a:endParaRPr lang="en-IN" sz="1707" dirty="0">
              <a:latin typeface="Cambria" pitchFamily="18" charset="0"/>
              <a:ea typeface="Cambria" pitchFamily="18" charset="0"/>
            </a:endParaRPr>
          </a:p>
          <a:p>
            <a:pPr lvl="0" algn="just"/>
            <a:r>
              <a:rPr lang="en-SG" sz="1707" b="1" dirty="0">
                <a:latin typeface="Cambria" pitchFamily="18" charset="0"/>
                <a:ea typeface="Cambria" pitchFamily="18" charset="0"/>
              </a:rPr>
              <a:t>Connection control:</a:t>
            </a:r>
            <a:r>
              <a:rPr lang="en-SG" sz="1707" dirty="0">
                <a:latin typeface="Cambria" pitchFamily="18" charset="0"/>
                <a:ea typeface="Cambria" pitchFamily="18" charset="0"/>
              </a:rPr>
              <a:t> The transport layer can be either connectionless or connection-oriented. A connectionless transport layer treats each segment as an independent packet and delivers it to the transport layer at the destination machine. A connection-oriented transport layer makes a connection with the transport layer at the destination machine first before delivering the packets. After all the data are transferred, the connection is terminated.</a:t>
            </a:r>
            <a:endParaRPr lang="en-IN" sz="1707" dirty="0">
              <a:latin typeface="Cambria" pitchFamily="18" charset="0"/>
              <a:ea typeface="Cambria" pitchFamily="18" charset="0"/>
            </a:endParaRPr>
          </a:p>
          <a:p>
            <a:pPr lvl="0" algn="just"/>
            <a:r>
              <a:rPr lang="en-SG" sz="1707" b="1" dirty="0">
                <a:latin typeface="Cambria" pitchFamily="18" charset="0"/>
                <a:ea typeface="Cambria" pitchFamily="18" charset="0"/>
              </a:rPr>
              <a:t>Flow control: </a:t>
            </a:r>
            <a:r>
              <a:rPr lang="en-SG" sz="1707" dirty="0">
                <a:latin typeface="Cambria" pitchFamily="18" charset="0"/>
                <a:ea typeface="Cambria" pitchFamily="18" charset="0"/>
              </a:rPr>
              <a:t>Like the data link layer, the transport layer is responsible for flow control. However, flow control at this layer is performed end to end rather than across a single link.</a:t>
            </a:r>
            <a:endParaRPr lang="en-IN" sz="1707" dirty="0">
              <a:latin typeface="Cambria" pitchFamily="18" charset="0"/>
              <a:ea typeface="Cambria" pitchFamily="18" charset="0"/>
            </a:endParaRPr>
          </a:p>
          <a:p>
            <a:pPr lvl="0" algn="just"/>
            <a:r>
              <a:rPr lang="en-SG" sz="1707" b="1" dirty="0">
                <a:latin typeface="Cambria" pitchFamily="18" charset="0"/>
                <a:ea typeface="Cambria" pitchFamily="18" charset="0"/>
              </a:rPr>
              <a:t>Error control:</a:t>
            </a:r>
            <a:r>
              <a:rPr lang="en-SG" sz="1707" dirty="0">
                <a:latin typeface="Cambria" pitchFamily="18" charset="0"/>
                <a:ea typeface="Cambria" pitchFamily="18" charset="0"/>
              </a:rPr>
              <a:t> Like the data link layer, the transport layer is responsible for error control. However, error control at this layer is performed process-to-process rather than across a single link. The sending transport layer makes sure that the entire message arrives at the receiving transport layer without error (damage, loss, or duplication). Error correction is usually achieved through retransmission.</a:t>
            </a:r>
            <a:endParaRPr lang="en-SG" sz="1707" b="1" dirty="0">
              <a:latin typeface="Cambria" pitchFamily="18" charset="0"/>
              <a:ea typeface="Cambria" pitchFamily="18" charset="0"/>
            </a:endParaRPr>
          </a:p>
        </p:txBody>
      </p:sp>
      <p:grpSp>
        <p:nvGrpSpPr>
          <p:cNvPr id="2" name="Group 1">
            <a:extLst>
              <a:ext uri="{FF2B5EF4-FFF2-40B4-BE49-F238E27FC236}">
                <a16:creationId xmlns:a16="http://schemas.microsoft.com/office/drawing/2014/main" id="{03BA9935-73F7-9196-AE41-00E4D0FC959B}"/>
              </a:ext>
            </a:extLst>
          </p:cNvPr>
          <p:cNvGrpSpPr/>
          <p:nvPr/>
        </p:nvGrpSpPr>
        <p:grpSpPr>
          <a:xfrm>
            <a:off x="372235" y="213494"/>
            <a:ext cx="10620588" cy="423692"/>
            <a:chOff x="0" y="0"/>
            <a:chExt cx="12192000" cy="1066800"/>
          </a:xfrm>
        </p:grpSpPr>
        <p:sp>
          <p:nvSpPr>
            <p:cNvPr id="4" name="Rectangle 3">
              <a:extLst>
                <a:ext uri="{FF2B5EF4-FFF2-40B4-BE49-F238E27FC236}">
                  <a16:creationId xmlns:a16="http://schemas.microsoft.com/office/drawing/2014/main" id="{B9AF73B0-49CA-73B6-B6EE-D3EB39BFAD06}"/>
                </a:ext>
              </a:extLst>
            </p:cNvPr>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5" name="Rectangle 4">
              <a:extLst>
                <a:ext uri="{FF2B5EF4-FFF2-40B4-BE49-F238E27FC236}">
                  <a16:creationId xmlns:a16="http://schemas.microsoft.com/office/drawing/2014/main" id="{142D8B12-92B8-EE05-822A-CC6F8D32AF52}"/>
                </a:ext>
              </a:extLst>
            </p:cNvPr>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Flowchart: Data 5">
              <a:extLst>
                <a:ext uri="{FF2B5EF4-FFF2-40B4-BE49-F238E27FC236}">
                  <a16:creationId xmlns:a16="http://schemas.microsoft.com/office/drawing/2014/main" id="{26E00E94-852A-03E0-3C20-CC44028B2548}"/>
                </a:ext>
              </a:extLst>
            </p:cNvPr>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a:extLst>
                <a:ext uri="{FF2B5EF4-FFF2-40B4-BE49-F238E27FC236}">
                  <a16:creationId xmlns:a16="http://schemas.microsoft.com/office/drawing/2014/main" id="{CDF60CCE-A21A-C5A0-868D-4237106153C8}"/>
                </a:ext>
              </a:extLst>
            </p:cNvPr>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8" name="TextBox 7">
            <a:extLst>
              <a:ext uri="{FF2B5EF4-FFF2-40B4-BE49-F238E27FC236}">
                <a16:creationId xmlns:a16="http://schemas.microsoft.com/office/drawing/2014/main" id="{78C45960-37EC-76D8-99D4-DB9FEFF17871}"/>
              </a:ext>
            </a:extLst>
          </p:cNvPr>
          <p:cNvSpPr txBox="1"/>
          <p:nvPr/>
        </p:nvSpPr>
        <p:spPr>
          <a:xfrm>
            <a:off x="515876" y="216988"/>
            <a:ext cx="6614497" cy="461665"/>
          </a:xfrm>
          <a:prstGeom prst="rect">
            <a:avLst/>
          </a:prstGeom>
          <a:noFill/>
        </p:spPr>
        <p:txBody>
          <a:bodyPr wrap="square">
            <a:spAutoFit/>
          </a:bodyPr>
          <a:lstStyle/>
          <a:p>
            <a:r>
              <a:rPr lang="en-IN" sz="2400" b="1" dirty="0">
                <a:solidFill>
                  <a:srgbClr val="002060"/>
                </a:solidFill>
                <a:latin typeface="Cambria" pitchFamily="18" charset="0"/>
                <a:ea typeface="Cambria" pitchFamily="18" charset="0"/>
              </a:rPr>
              <a:t>2.1 ISO – OSI NETWORK MODEL</a:t>
            </a:r>
            <a:endParaRPr lang="en-IN" sz="2400" b="1" dirty="0">
              <a:solidFill>
                <a:schemeClr val="tx1">
                  <a:lumMod val="75000"/>
                  <a:lumOff val="25000"/>
                </a:schemeClr>
              </a:solidFill>
              <a:latin typeface="Cambria" pitchFamily="18" charset="0"/>
              <a:ea typeface="Cambria" pitchFamily="18" charset="0"/>
            </a:endParaRPr>
          </a:p>
        </p:txBody>
      </p:sp>
    </p:spTree>
    <p:extLst>
      <p:ext uri="{BB962C8B-B14F-4D97-AF65-F5344CB8AC3E}">
        <p14:creationId xmlns:p14="http://schemas.microsoft.com/office/powerpoint/2010/main" val="3421566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barn(inVertical)">
                                      <p:cBhvr>
                                        <p:cTn id="35" dur="500"/>
                                        <p:tgtEl>
                                          <p:spTgt spid="3">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wipe(down)">
                                      <p:cBhvr>
                                        <p:cTn id="4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65472" y="466796"/>
            <a:ext cx="10692836" cy="5849655"/>
          </a:xfrm>
          <a:prstGeom prst="rect">
            <a:avLst/>
          </a:prstGeom>
        </p:spPr>
        <p:txBody>
          <a:bodyPr vert="horz" wrap="square" lIns="0" tIns="12042" rIns="0" bIns="0" rtlCol="0">
            <a:spAutoFit/>
          </a:bodyPr>
          <a:lstStyle/>
          <a:p>
            <a:pPr algn="just" fontAlgn="base"/>
            <a:endParaRPr lang="en-IN" sz="1896" b="1" dirty="0">
              <a:latin typeface="Cambria" pitchFamily="18" charset="0"/>
              <a:ea typeface="Cambria" pitchFamily="18" charset="0"/>
            </a:endParaRPr>
          </a:p>
          <a:p>
            <a:pPr algn="just" fontAlgn="base"/>
            <a:r>
              <a:rPr lang="en-IN" sz="1896" b="1" dirty="0">
                <a:latin typeface="Cambria" pitchFamily="18" charset="0"/>
                <a:ea typeface="Cambria" pitchFamily="18" charset="0"/>
              </a:rPr>
              <a:t>3. Network Layer (Layer 3) : </a:t>
            </a:r>
            <a:r>
              <a:rPr lang="en-SG" sz="1707" dirty="0">
                <a:latin typeface="Cambria" pitchFamily="18" charset="0"/>
                <a:ea typeface="Cambria" pitchFamily="18" charset="0"/>
              </a:rPr>
              <a:t>The network layer is responsible for The Source-To-Destination Delivery of a packet, possibly across multiple networks (links). Whereas the data link layer oversees the delivery of the packet between two systems on the same network (links).</a:t>
            </a:r>
            <a:r>
              <a:rPr lang="en-IN" sz="1707" dirty="0">
                <a:latin typeface="Cambria" pitchFamily="18" charset="0"/>
                <a:ea typeface="Cambria" pitchFamily="18" charset="0"/>
              </a:rPr>
              <a:t> N.L also takes care of packet routing i.e. selection of the shortest path to transmit the packet, from the number of routes available. The sender &amp; receiver’s IP address are placed in the header by the network layer. </a:t>
            </a:r>
          </a:p>
          <a:p>
            <a:pPr algn="just" fontAlgn="base"/>
            <a:endParaRPr lang="en-IN" sz="1707" dirty="0">
              <a:latin typeface="Cambria" pitchFamily="18" charset="0"/>
              <a:ea typeface="Cambria" pitchFamily="18" charset="0"/>
            </a:endParaRPr>
          </a:p>
          <a:p>
            <a:pPr algn="just" fontAlgn="base"/>
            <a:endParaRPr lang="en-IN" sz="1707" dirty="0">
              <a:latin typeface="Cambria" pitchFamily="18" charset="0"/>
              <a:ea typeface="Cambria" pitchFamily="18" charset="0"/>
            </a:endParaRPr>
          </a:p>
          <a:p>
            <a:pPr algn="just" fontAlgn="base"/>
            <a:endParaRPr lang="en-IN" sz="1707" dirty="0">
              <a:latin typeface="Cambria" pitchFamily="18" charset="0"/>
              <a:ea typeface="Cambria" pitchFamily="18" charset="0"/>
            </a:endParaRPr>
          </a:p>
          <a:p>
            <a:pPr algn="just" fontAlgn="base"/>
            <a:endParaRPr lang="en-IN" sz="1707" b="1" dirty="0">
              <a:latin typeface="Cambria" pitchFamily="18" charset="0"/>
              <a:ea typeface="Cambria" pitchFamily="18" charset="0"/>
            </a:endParaRPr>
          </a:p>
          <a:p>
            <a:pPr algn="just" fontAlgn="base"/>
            <a:endParaRPr lang="en-IN" sz="1707" b="1" dirty="0">
              <a:latin typeface="Cambria" pitchFamily="18" charset="0"/>
              <a:ea typeface="Cambria" pitchFamily="18" charset="0"/>
            </a:endParaRPr>
          </a:p>
          <a:p>
            <a:pPr algn="just" fontAlgn="base"/>
            <a:endParaRPr lang="en-IN" sz="1707" b="1" dirty="0">
              <a:latin typeface="Cambria" pitchFamily="18" charset="0"/>
              <a:ea typeface="Cambria" pitchFamily="18" charset="0"/>
            </a:endParaRPr>
          </a:p>
          <a:p>
            <a:pPr algn="just" fontAlgn="base"/>
            <a:endParaRPr lang="en-IN" sz="1707" b="1" dirty="0">
              <a:latin typeface="Cambria" pitchFamily="18" charset="0"/>
              <a:ea typeface="Cambria" pitchFamily="18" charset="0"/>
            </a:endParaRPr>
          </a:p>
          <a:p>
            <a:pPr algn="just" fontAlgn="base"/>
            <a:endParaRPr lang="en-IN" sz="1707" b="1" dirty="0">
              <a:latin typeface="Cambria" pitchFamily="18" charset="0"/>
              <a:ea typeface="Cambria" pitchFamily="18" charset="0"/>
            </a:endParaRPr>
          </a:p>
          <a:p>
            <a:pPr algn="just" fontAlgn="base"/>
            <a:endParaRPr lang="en-IN" sz="1707" b="1" dirty="0">
              <a:latin typeface="Cambria" pitchFamily="18" charset="0"/>
              <a:ea typeface="Cambria" pitchFamily="18" charset="0"/>
            </a:endParaRPr>
          </a:p>
          <a:p>
            <a:pPr algn="just" fontAlgn="base"/>
            <a:endParaRPr lang="en-IN" sz="1707" b="1" dirty="0">
              <a:latin typeface="Cambria" pitchFamily="18" charset="0"/>
              <a:ea typeface="Cambria" pitchFamily="18" charset="0"/>
            </a:endParaRPr>
          </a:p>
          <a:p>
            <a:pPr algn="just" fontAlgn="base"/>
            <a:endParaRPr lang="en-IN" sz="1707" b="1" dirty="0">
              <a:latin typeface="Cambria" pitchFamily="18" charset="0"/>
              <a:ea typeface="Cambria" pitchFamily="18" charset="0"/>
            </a:endParaRPr>
          </a:p>
          <a:p>
            <a:pPr algn="just" fontAlgn="base"/>
            <a:endParaRPr lang="en-IN" sz="1707" b="1" dirty="0">
              <a:latin typeface="Cambria" pitchFamily="18" charset="0"/>
              <a:ea typeface="Cambria" pitchFamily="18" charset="0"/>
            </a:endParaRPr>
          </a:p>
          <a:p>
            <a:pPr algn="just" fontAlgn="base"/>
            <a:r>
              <a:rPr lang="en-SG" sz="1707" b="1" dirty="0"/>
              <a:t>	    </a:t>
            </a:r>
          </a:p>
          <a:p>
            <a:pPr algn="just" fontAlgn="base"/>
            <a:r>
              <a:rPr lang="en-SG" sz="1707" b="1" dirty="0"/>
              <a:t>	 </a:t>
            </a:r>
          </a:p>
          <a:p>
            <a:pPr algn="ctr" fontAlgn="base"/>
            <a:r>
              <a:rPr lang="en-SG" sz="1707" b="1" dirty="0">
                <a:latin typeface="Cambria" pitchFamily="18" charset="0"/>
                <a:ea typeface="Cambria" pitchFamily="18" charset="0"/>
              </a:rPr>
              <a:t>		</a:t>
            </a:r>
          </a:p>
          <a:p>
            <a:pPr algn="ctr" fontAlgn="base"/>
            <a:r>
              <a:rPr lang="en-SG" sz="1707" b="1" dirty="0">
                <a:latin typeface="Cambria" pitchFamily="18" charset="0"/>
                <a:ea typeface="Cambria" pitchFamily="18" charset="0"/>
              </a:rPr>
              <a:t>                                    Figure: Source-to-Destination Delivery</a:t>
            </a:r>
            <a:endParaRPr lang="en-IN" sz="1707" b="1" dirty="0">
              <a:latin typeface="Cambria" pitchFamily="18" charset="0"/>
              <a:ea typeface="Cambria" pitchFamily="18" charset="0"/>
            </a:endParaRPr>
          </a:p>
        </p:txBody>
      </p:sp>
      <p:sp>
        <p:nvSpPr>
          <p:cNvPr id="9" name="Title 5"/>
          <p:cNvSpPr txBox="1">
            <a:spLocks/>
          </p:cNvSpPr>
          <p:nvPr/>
        </p:nvSpPr>
        <p:spPr>
          <a:xfrm>
            <a:off x="894080" y="466796"/>
            <a:ext cx="10259342" cy="361244"/>
          </a:xfrm>
          <a:prstGeom prst="rect">
            <a:avLst/>
          </a:prstGeom>
        </p:spPr>
        <p:txBody>
          <a:bodyPr vert="horz" lIns="86699" tIns="43349" rIns="86699" bIns="43349" rtlCol="0" anchor="ctr">
            <a:noAutofit/>
          </a:bodyPr>
          <a:lstStyle/>
          <a:p>
            <a:pPr>
              <a:lnSpc>
                <a:spcPct val="250000"/>
              </a:lnSpc>
            </a:pPr>
            <a:endParaRPr lang="en-IN" sz="2655" b="1" dirty="0">
              <a:solidFill>
                <a:schemeClr val="tx1">
                  <a:lumMod val="75000"/>
                  <a:lumOff val="25000"/>
                </a:schemeClr>
              </a:solidFill>
              <a:latin typeface="Cambria" pitchFamily="18" charset="0"/>
              <a:ea typeface="Cambria" pitchFamily="18" charset="0"/>
            </a:endParaRPr>
          </a:p>
        </p:txBody>
      </p:sp>
      <p:pic>
        <p:nvPicPr>
          <p:cNvPr id="12" name="Picture 11"/>
          <p:cNvPicPr/>
          <p:nvPr/>
        </p:nvPicPr>
        <p:blipFill>
          <a:blip r:embed="rId2" cstate="print">
            <a:grayscl/>
          </a:blip>
          <a:srcRect/>
          <a:stretch>
            <a:fillRect/>
          </a:stretch>
        </p:blipFill>
        <p:spPr bwMode="auto">
          <a:xfrm>
            <a:off x="3823124" y="2062264"/>
            <a:ext cx="5890542" cy="3916270"/>
          </a:xfrm>
          <a:prstGeom prst="rect">
            <a:avLst/>
          </a:prstGeom>
          <a:noFill/>
          <a:ln w="9525">
            <a:noFill/>
            <a:miter lim="800000"/>
            <a:headEnd/>
            <a:tailEnd/>
          </a:ln>
          <a:effectLst/>
        </p:spPr>
      </p:pic>
      <p:grpSp>
        <p:nvGrpSpPr>
          <p:cNvPr id="2" name="Group 1">
            <a:extLst>
              <a:ext uri="{FF2B5EF4-FFF2-40B4-BE49-F238E27FC236}">
                <a16:creationId xmlns:a16="http://schemas.microsoft.com/office/drawing/2014/main" id="{4CFC56FD-E64B-6DA7-1BD1-9D938F74D191}"/>
              </a:ext>
            </a:extLst>
          </p:cNvPr>
          <p:cNvGrpSpPr/>
          <p:nvPr/>
        </p:nvGrpSpPr>
        <p:grpSpPr>
          <a:xfrm>
            <a:off x="372235" y="213494"/>
            <a:ext cx="10620588" cy="423692"/>
            <a:chOff x="0" y="0"/>
            <a:chExt cx="12192000" cy="1066800"/>
          </a:xfrm>
        </p:grpSpPr>
        <p:sp>
          <p:nvSpPr>
            <p:cNvPr id="4" name="Rectangle 3">
              <a:extLst>
                <a:ext uri="{FF2B5EF4-FFF2-40B4-BE49-F238E27FC236}">
                  <a16:creationId xmlns:a16="http://schemas.microsoft.com/office/drawing/2014/main" id="{44D9DD52-3B55-B322-1F47-E84C3F12FDEB}"/>
                </a:ext>
              </a:extLst>
            </p:cNvPr>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5" name="Rectangle 4">
              <a:extLst>
                <a:ext uri="{FF2B5EF4-FFF2-40B4-BE49-F238E27FC236}">
                  <a16:creationId xmlns:a16="http://schemas.microsoft.com/office/drawing/2014/main" id="{064A7495-E354-4B1F-F60B-535B951435EF}"/>
                </a:ext>
              </a:extLst>
            </p:cNvPr>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Flowchart: Data 5">
              <a:extLst>
                <a:ext uri="{FF2B5EF4-FFF2-40B4-BE49-F238E27FC236}">
                  <a16:creationId xmlns:a16="http://schemas.microsoft.com/office/drawing/2014/main" id="{DE6BC6CC-2FC2-0349-6392-A0E682F2693C}"/>
                </a:ext>
              </a:extLst>
            </p:cNvPr>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a:extLst>
                <a:ext uri="{FF2B5EF4-FFF2-40B4-BE49-F238E27FC236}">
                  <a16:creationId xmlns:a16="http://schemas.microsoft.com/office/drawing/2014/main" id="{D98DA461-DA35-96FF-3310-6C27F538720B}"/>
                </a:ext>
              </a:extLst>
            </p:cNvPr>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8" name="TextBox 7">
            <a:extLst>
              <a:ext uri="{FF2B5EF4-FFF2-40B4-BE49-F238E27FC236}">
                <a16:creationId xmlns:a16="http://schemas.microsoft.com/office/drawing/2014/main" id="{A37D5D9E-C902-51A8-2C35-2622674F879E}"/>
              </a:ext>
            </a:extLst>
          </p:cNvPr>
          <p:cNvSpPr txBox="1"/>
          <p:nvPr/>
        </p:nvSpPr>
        <p:spPr>
          <a:xfrm>
            <a:off x="515876" y="216988"/>
            <a:ext cx="6614497" cy="461665"/>
          </a:xfrm>
          <a:prstGeom prst="rect">
            <a:avLst/>
          </a:prstGeom>
          <a:noFill/>
        </p:spPr>
        <p:txBody>
          <a:bodyPr wrap="square">
            <a:spAutoFit/>
          </a:bodyPr>
          <a:lstStyle/>
          <a:p>
            <a:r>
              <a:rPr lang="en-IN" sz="2400" b="1" dirty="0">
                <a:solidFill>
                  <a:srgbClr val="002060"/>
                </a:solidFill>
                <a:latin typeface="Cambria" pitchFamily="18" charset="0"/>
                <a:ea typeface="Cambria" pitchFamily="18" charset="0"/>
              </a:rPr>
              <a:t>2.1 ISO – OSI NETWORK MODEL</a:t>
            </a:r>
            <a:endParaRPr lang="en-IN" sz="2400" b="1" dirty="0">
              <a:solidFill>
                <a:schemeClr val="tx1">
                  <a:lumMod val="75000"/>
                  <a:lumOff val="25000"/>
                </a:schemeClr>
              </a:solidFill>
              <a:latin typeface="Cambria" pitchFamily="18" charset="0"/>
              <a:ea typeface="Cambria" pitchFamily="18" charset="0"/>
            </a:endParaRPr>
          </a:p>
        </p:txBody>
      </p:sp>
    </p:spTree>
    <p:extLst>
      <p:ext uri="{BB962C8B-B14F-4D97-AF65-F5344CB8AC3E}">
        <p14:creationId xmlns:p14="http://schemas.microsoft.com/office/powerpoint/2010/main" val="3870775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inVertic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17" end="17"/>
                                            </p:txEl>
                                          </p:spTgt>
                                        </p:tgtEl>
                                        <p:attrNameLst>
                                          <p:attrName>style.visibility</p:attrName>
                                        </p:attrNameLst>
                                      </p:cBhvr>
                                      <p:to>
                                        <p:strVal val="visible"/>
                                      </p:to>
                                    </p:set>
                                    <p:animEffect transition="in" filter="barn(inVertical)">
                                      <p:cBhvr>
                                        <p:cTn id="22" dur="500"/>
                                        <p:tgtEl>
                                          <p:spTgt spid="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68436" y="913419"/>
            <a:ext cx="10692836" cy="5031162"/>
          </a:xfrm>
          <a:prstGeom prst="rect">
            <a:avLst/>
          </a:prstGeom>
        </p:spPr>
        <p:txBody>
          <a:bodyPr vert="horz" wrap="square" lIns="0" tIns="12042" rIns="0" bIns="0" rtlCol="0">
            <a:spAutoFit/>
          </a:bodyPr>
          <a:lstStyle/>
          <a:p>
            <a:pPr algn="just" fontAlgn="base"/>
            <a:r>
              <a:rPr lang="en-IN" sz="1896" b="1" dirty="0">
                <a:latin typeface="Cambria" pitchFamily="18" charset="0"/>
                <a:ea typeface="Cambria" pitchFamily="18" charset="0"/>
              </a:rPr>
              <a:t>3. Network Layer (Layer 3) :</a:t>
            </a:r>
          </a:p>
          <a:p>
            <a:pPr algn="just" fontAlgn="base"/>
            <a:endParaRPr lang="en-IN" sz="1896" b="1" dirty="0">
              <a:latin typeface="Cambria" pitchFamily="18" charset="0"/>
              <a:ea typeface="Cambria" pitchFamily="18" charset="0"/>
            </a:endParaRPr>
          </a:p>
          <a:p>
            <a:pPr lvl="0" algn="just"/>
            <a:r>
              <a:rPr lang="en-SG" sz="2086" dirty="0">
                <a:latin typeface="Cambria" pitchFamily="18" charset="0"/>
                <a:ea typeface="Cambria" pitchFamily="18" charset="0"/>
              </a:rPr>
              <a:t>Other responsibilities of the network layer include the following:</a:t>
            </a:r>
            <a:endParaRPr lang="en-IN" sz="2086" dirty="0">
              <a:latin typeface="Cambria" pitchFamily="18" charset="0"/>
              <a:ea typeface="Cambria" pitchFamily="18" charset="0"/>
            </a:endParaRPr>
          </a:p>
          <a:p>
            <a:pPr algn="just"/>
            <a:r>
              <a:rPr lang="en-SG" sz="2086" dirty="0">
                <a:latin typeface="Cambria" pitchFamily="18" charset="0"/>
                <a:ea typeface="Cambria" pitchFamily="18" charset="0"/>
              </a:rPr>
              <a:t> </a:t>
            </a:r>
            <a:endParaRPr lang="en-IN" sz="2086" dirty="0">
              <a:latin typeface="Cambria" pitchFamily="18" charset="0"/>
              <a:ea typeface="Cambria" pitchFamily="18" charset="0"/>
            </a:endParaRPr>
          </a:p>
          <a:p>
            <a:pPr lvl="0" algn="just"/>
            <a:r>
              <a:rPr lang="en-SG" sz="2086" b="1" dirty="0">
                <a:latin typeface="Cambria" pitchFamily="18" charset="0"/>
                <a:ea typeface="Cambria" pitchFamily="18" charset="0"/>
              </a:rPr>
              <a:t>Logical addressing:</a:t>
            </a:r>
            <a:r>
              <a:rPr lang="en-SG" sz="2086" dirty="0">
                <a:latin typeface="Cambria" pitchFamily="18" charset="0"/>
                <a:ea typeface="Cambria" pitchFamily="18" charset="0"/>
              </a:rPr>
              <a:t> The physical addressing implemented by the data link layer handles the addressing problem locally. If a packet passes the network boundary, we need another addressing system to help distinguish the source and destination systems. The network layer adds a header to the packet coming from the upper layer that, among other things, includes the logical addresses of the sender and receiver.</a:t>
            </a:r>
          </a:p>
          <a:p>
            <a:pPr lvl="0" algn="just"/>
            <a:endParaRPr lang="en-IN" sz="2086" dirty="0">
              <a:latin typeface="Cambria" pitchFamily="18" charset="0"/>
              <a:ea typeface="Cambria" pitchFamily="18" charset="0"/>
            </a:endParaRPr>
          </a:p>
          <a:p>
            <a:pPr lvl="0" algn="just"/>
            <a:r>
              <a:rPr lang="en-SG" sz="2086" b="1" dirty="0">
                <a:latin typeface="Cambria" pitchFamily="18" charset="0"/>
                <a:ea typeface="Cambria" pitchFamily="18" charset="0"/>
              </a:rPr>
              <a:t>Routing: </a:t>
            </a:r>
            <a:r>
              <a:rPr lang="en-SG" sz="2086" dirty="0">
                <a:latin typeface="Cambria" pitchFamily="18" charset="0"/>
                <a:ea typeface="Cambria" pitchFamily="18" charset="0"/>
              </a:rPr>
              <a:t>When independent networks or links are connected to create internetworks (network of networks) or a large network, the connecting devices (called routers or switches) route or switch the packets to their final destination. </a:t>
            </a:r>
            <a:r>
              <a:rPr lang="en-IN" sz="2086" dirty="0">
                <a:latin typeface="Cambria" pitchFamily="18" charset="0"/>
                <a:ea typeface="Cambria" pitchFamily="18" charset="0"/>
              </a:rPr>
              <a:t>The network layer protocols determine which route is suitable from source to destination. This function of network layer is known as routing.</a:t>
            </a:r>
          </a:p>
          <a:p>
            <a:pPr algn="just" fontAlgn="base"/>
            <a:endParaRPr lang="en-IN" sz="1707" b="1" dirty="0">
              <a:latin typeface="Cambria" pitchFamily="18" charset="0"/>
              <a:ea typeface="Cambria" pitchFamily="18" charset="0"/>
            </a:endParaRPr>
          </a:p>
        </p:txBody>
      </p:sp>
      <p:grpSp>
        <p:nvGrpSpPr>
          <p:cNvPr id="2" name="Group 1">
            <a:extLst>
              <a:ext uri="{FF2B5EF4-FFF2-40B4-BE49-F238E27FC236}">
                <a16:creationId xmlns:a16="http://schemas.microsoft.com/office/drawing/2014/main" id="{09BC1B8B-D5C6-AFC7-734D-209E406A3925}"/>
              </a:ext>
            </a:extLst>
          </p:cNvPr>
          <p:cNvGrpSpPr/>
          <p:nvPr/>
        </p:nvGrpSpPr>
        <p:grpSpPr>
          <a:xfrm>
            <a:off x="372235" y="213494"/>
            <a:ext cx="10620588" cy="423692"/>
            <a:chOff x="0" y="0"/>
            <a:chExt cx="12192000" cy="1066800"/>
          </a:xfrm>
        </p:grpSpPr>
        <p:sp>
          <p:nvSpPr>
            <p:cNvPr id="4" name="Rectangle 3">
              <a:extLst>
                <a:ext uri="{FF2B5EF4-FFF2-40B4-BE49-F238E27FC236}">
                  <a16:creationId xmlns:a16="http://schemas.microsoft.com/office/drawing/2014/main" id="{FCF2AEE4-D7FF-F1BF-2E3D-5C3747200473}"/>
                </a:ext>
              </a:extLst>
            </p:cNvPr>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5" name="Rectangle 4">
              <a:extLst>
                <a:ext uri="{FF2B5EF4-FFF2-40B4-BE49-F238E27FC236}">
                  <a16:creationId xmlns:a16="http://schemas.microsoft.com/office/drawing/2014/main" id="{75E5FED9-4BD7-4793-2850-29AA6282703D}"/>
                </a:ext>
              </a:extLst>
            </p:cNvPr>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Flowchart: Data 5">
              <a:extLst>
                <a:ext uri="{FF2B5EF4-FFF2-40B4-BE49-F238E27FC236}">
                  <a16:creationId xmlns:a16="http://schemas.microsoft.com/office/drawing/2014/main" id="{41B6EABE-4217-E3BB-BDE0-F47AB3A11C7B}"/>
                </a:ext>
              </a:extLst>
            </p:cNvPr>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a:extLst>
                <a:ext uri="{FF2B5EF4-FFF2-40B4-BE49-F238E27FC236}">
                  <a16:creationId xmlns:a16="http://schemas.microsoft.com/office/drawing/2014/main" id="{41483B19-6A6F-B16F-7AD8-8A0632A5DFA6}"/>
                </a:ext>
              </a:extLst>
            </p:cNvPr>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8" name="TextBox 7">
            <a:extLst>
              <a:ext uri="{FF2B5EF4-FFF2-40B4-BE49-F238E27FC236}">
                <a16:creationId xmlns:a16="http://schemas.microsoft.com/office/drawing/2014/main" id="{09ABBF18-C19B-DC4B-8821-4B07D3FC9B55}"/>
              </a:ext>
            </a:extLst>
          </p:cNvPr>
          <p:cNvSpPr txBox="1"/>
          <p:nvPr/>
        </p:nvSpPr>
        <p:spPr>
          <a:xfrm>
            <a:off x="515876" y="216988"/>
            <a:ext cx="6614497" cy="461665"/>
          </a:xfrm>
          <a:prstGeom prst="rect">
            <a:avLst/>
          </a:prstGeom>
          <a:noFill/>
        </p:spPr>
        <p:txBody>
          <a:bodyPr wrap="square">
            <a:spAutoFit/>
          </a:bodyPr>
          <a:lstStyle/>
          <a:p>
            <a:r>
              <a:rPr lang="en-IN" sz="2400" b="1" dirty="0">
                <a:solidFill>
                  <a:srgbClr val="002060"/>
                </a:solidFill>
                <a:latin typeface="Cambria" pitchFamily="18" charset="0"/>
                <a:ea typeface="Cambria" pitchFamily="18" charset="0"/>
              </a:rPr>
              <a:t>2.1 ISO – OSI NETWORK MODEL</a:t>
            </a:r>
            <a:endParaRPr lang="en-IN" sz="2400" b="1" dirty="0">
              <a:solidFill>
                <a:schemeClr val="tx1">
                  <a:lumMod val="75000"/>
                  <a:lumOff val="25000"/>
                </a:schemeClr>
              </a:solidFill>
              <a:latin typeface="Cambria" pitchFamily="18" charset="0"/>
              <a:ea typeface="Cambria" pitchFamily="18" charset="0"/>
            </a:endParaRPr>
          </a:p>
        </p:txBody>
      </p:sp>
    </p:spTree>
    <p:extLst>
      <p:ext uri="{BB962C8B-B14F-4D97-AF65-F5344CB8AC3E}">
        <p14:creationId xmlns:p14="http://schemas.microsoft.com/office/powerpoint/2010/main" val="1850657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heel(1)">
                                      <p:cBhvr>
                                        <p:cTn id="11" dur="2000"/>
                                        <p:tgtEl>
                                          <p:spTgt spid="3">
                                            <p:txEl>
                                              <p:pRg st="0" end="0"/>
                                            </p:txEl>
                                          </p:spTgt>
                                        </p:tgtEl>
                                      </p:cBhvr>
                                    </p:animEffect>
                                  </p:childTnLst>
                                </p:cTn>
                              </p:par>
                              <p:par>
                                <p:cTn id="12" presetID="21" presetClass="entr" presetSubtype="1"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wheel(1)">
                                      <p:cBhvr>
                                        <p:cTn id="14" dur="20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arn(inVertical)">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77333" y="797201"/>
            <a:ext cx="10692836" cy="5263597"/>
          </a:xfrm>
          <a:prstGeom prst="rect">
            <a:avLst/>
          </a:prstGeom>
        </p:spPr>
        <p:txBody>
          <a:bodyPr vert="horz" wrap="square" lIns="0" tIns="12042" rIns="0" bIns="0" rtlCol="0">
            <a:spAutoFit/>
          </a:bodyPr>
          <a:lstStyle/>
          <a:p>
            <a:pPr algn="just" fontAlgn="base"/>
            <a:r>
              <a:rPr lang="en-IN" sz="1896" b="1" dirty="0">
                <a:latin typeface="Cambria" pitchFamily="18" charset="0"/>
                <a:ea typeface="Cambria" pitchFamily="18" charset="0"/>
              </a:rPr>
              <a:t>2. Data Link Layer (DLL) (Layer 2) : </a:t>
            </a:r>
            <a:r>
              <a:rPr lang="en-IN" sz="1896" dirty="0">
                <a:latin typeface="Cambria" pitchFamily="18" charset="0"/>
                <a:ea typeface="Cambria" pitchFamily="18" charset="0"/>
              </a:rPr>
              <a:t>The data link layer transforms the physical layer, a raw transmission facility, to a reliable link. It makes the physical layer appear error-free to the upper layer (network layer). Data Link Layer is divided into two sub layers : </a:t>
            </a:r>
            <a:r>
              <a:rPr lang="en-IN" sz="1896" b="1" dirty="0">
                <a:latin typeface="Cambria" pitchFamily="18" charset="0"/>
                <a:ea typeface="Cambria" pitchFamily="18" charset="0"/>
              </a:rPr>
              <a:t>Logical Link Control (LLC) and Media Access Control (MAC)</a:t>
            </a:r>
          </a:p>
          <a:p>
            <a:pPr fontAlgn="base"/>
            <a:endParaRPr lang="en-IN" sz="1896" dirty="0">
              <a:latin typeface="Cambria" pitchFamily="18" charset="0"/>
              <a:ea typeface="Cambria" pitchFamily="18" charset="0"/>
            </a:endParaRPr>
          </a:p>
          <a:p>
            <a:pPr fontAlgn="base"/>
            <a:endParaRPr lang="en-SG" sz="1896" dirty="0">
              <a:latin typeface="Cambria" pitchFamily="18" charset="0"/>
              <a:ea typeface="Cambria" pitchFamily="18" charset="0"/>
            </a:endParaRPr>
          </a:p>
          <a:p>
            <a:pPr fontAlgn="base"/>
            <a:endParaRPr lang="en-SG" sz="1896" dirty="0">
              <a:latin typeface="Cambria" pitchFamily="18" charset="0"/>
              <a:ea typeface="Cambria" pitchFamily="18" charset="0"/>
            </a:endParaRPr>
          </a:p>
          <a:p>
            <a:pPr fontAlgn="base"/>
            <a:endParaRPr lang="en-SG" sz="1896" dirty="0">
              <a:latin typeface="Cambria" pitchFamily="18" charset="0"/>
              <a:ea typeface="Cambria" pitchFamily="18" charset="0"/>
            </a:endParaRPr>
          </a:p>
          <a:p>
            <a:pPr fontAlgn="base"/>
            <a:endParaRPr lang="en-SG" sz="1896" dirty="0">
              <a:latin typeface="Cambria" pitchFamily="18" charset="0"/>
              <a:ea typeface="Cambria" pitchFamily="18" charset="0"/>
            </a:endParaRPr>
          </a:p>
          <a:p>
            <a:pPr fontAlgn="base"/>
            <a:endParaRPr lang="en-SG" sz="1896" dirty="0">
              <a:latin typeface="Cambria" pitchFamily="18" charset="0"/>
              <a:ea typeface="Cambria" pitchFamily="18" charset="0"/>
            </a:endParaRPr>
          </a:p>
          <a:p>
            <a:pPr fontAlgn="base"/>
            <a:endParaRPr lang="en-SG" sz="1896" dirty="0">
              <a:latin typeface="Cambria" pitchFamily="18" charset="0"/>
              <a:ea typeface="Cambria" pitchFamily="18" charset="0"/>
            </a:endParaRPr>
          </a:p>
          <a:p>
            <a:pPr fontAlgn="base"/>
            <a:endParaRPr lang="en-SG" sz="1896" dirty="0">
              <a:latin typeface="Cambria" pitchFamily="18" charset="0"/>
              <a:ea typeface="Cambria" pitchFamily="18" charset="0"/>
            </a:endParaRPr>
          </a:p>
          <a:p>
            <a:pPr fontAlgn="base"/>
            <a:endParaRPr lang="en-SG" sz="1896" dirty="0">
              <a:latin typeface="Cambria" pitchFamily="18" charset="0"/>
              <a:ea typeface="Cambria" pitchFamily="18" charset="0"/>
            </a:endParaRPr>
          </a:p>
          <a:p>
            <a:pPr fontAlgn="base"/>
            <a:endParaRPr lang="en-SG" sz="1896" dirty="0">
              <a:latin typeface="Cambria" pitchFamily="18" charset="0"/>
              <a:ea typeface="Cambria" pitchFamily="18" charset="0"/>
            </a:endParaRPr>
          </a:p>
          <a:p>
            <a:pPr algn="ctr" fontAlgn="base"/>
            <a:endParaRPr lang="en-SG" sz="1896" b="1" dirty="0">
              <a:latin typeface="Cambria" pitchFamily="18" charset="0"/>
              <a:ea typeface="Cambria" pitchFamily="18" charset="0"/>
            </a:endParaRPr>
          </a:p>
          <a:p>
            <a:pPr algn="ctr" fontAlgn="base"/>
            <a:endParaRPr lang="en-SG" sz="1896" b="1" dirty="0">
              <a:latin typeface="Cambria" pitchFamily="18" charset="0"/>
              <a:ea typeface="Cambria" pitchFamily="18" charset="0"/>
            </a:endParaRPr>
          </a:p>
          <a:p>
            <a:pPr algn="ctr" fontAlgn="base"/>
            <a:endParaRPr lang="en-SG" sz="1896" b="1" dirty="0">
              <a:latin typeface="Cambria" pitchFamily="18" charset="0"/>
              <a:ea typeface="Cambria" pitchFamily="18" charset="0"/>
            </a:endParaRPr>
          </a:p>
          <a:p>
            <a:pPr algn="ctr" fontAlgn="base"/>
            <a:r>
              <a:rPr lang="en-SG" sz="1896" b="1" dirty="0">
                <a:latin typeface="Cambria" pitchFamily="18" charset="0"/>
                <a:ea typeface="Cambria" pitchFamily="18" charset="0"/>
              </a:rPr>
              <a:t>Figure: Data Link Layer</a:t>
            </a:r>
            <a:endParaRPr lang="en-IN" sz="1896" dirty="0"/>
          </a:p>
        </p:txBody>
      </p:sp>
      <p:sp>
        <p:nvSpPr>
          <p:cNvPr id="9" name="Title 5"/>
          <p:cNvSpPr txBox="1">
            <a:spLocks/>
          </p:cNvSpPr>
          <p:nvPr/>
        </p:nvSpPr>
        <p:spPr>
          <a:xfrm>
            <a:off x="894080" y="466796"/>
            <a:ext cx="10259342" cy="361244"/>
          </a:xfrm>
          <a:prstGeom prst="rect">
            <a:avLst/>
          </a:prstGeom>
        </p:spPr>
        <p:txBody>
          <a:bodyPr vert="horz" lIns="86699" tIns="43349" rIns="86699" bIns="43349" rtlCol="0" anchor="ctr">
            <a:noAutofit/>
          </a:bodyPr>
          <a:lstStyle/>
          <a:p>
            <a:pPr>
              <a:lnSpc>
                <a:spcPct val="250000"/>
              </a:lnSpc>
            </a:pPr>
            <a:endParaRPr lang="en-IN" sz="2655" b="1" dirty="0">
              <a:solidFill>
                <a:schemeClr val="tx1">
                  <a:lumMod val="75000"/>
                  <a:lumOff val="25000"/>
                </a:schemeClr>
              </a:solidFill>
              <a:latin typeface="Cambria" pitchFamily="18" charset="0"/>
              <a:ea typeface="Cambria" pitchFamily="18" charset="0"/>
            </a:endParaRPr>
          </a:p>
        </p:txBody>
      </p:sp>
      <p:pic>
        <p:nvPicPr>
          <p:cNvPr id="10" name="Picture 9"/>
          <p:cNvPicPr/>
          <p:nvPr/>
        </p:nvPicPr>
        <p:blipFill>
          <a:blip r:embed="rId2" cstate="print">
            <a:grayscl/>
          </a:blip>
          <a:srcRect/>
          <a:stretch>
            <a:fillRect/>
          </a:stretch>
        </p:blipFill>
        <p:spPr bwMode="auto">
          <a:xfrm>
            <a:off x="3137110" y="2383276"/>
            <a:ext cx="6285653" cy="2999085"/>
          </a:xfrm>
          <a:prstGeom prst="rect">
            <a:avLst/>
          </a:prstGeom>
          <a:noFill/>
          <a:ln w="9525">
            <a:noFill/>
            <a:miter lim="800000"/>
            <a:headEnd/>
            <a:tailEnd/>
          </a:ln>
          <a:effectLst/>
        </p:spPr>
      </p:pic>
      <p:grpSp>
        <p:nvGrpSpPr>
          <p:cNvPr id="2" name="Group 1">
            <a:extLst>
              <a:ext uri="{FF2B5EF4-FFF2-40B4-BE49-F238E27FC236}">
                <a16:creationId xmlns:a16="http://schemas.microsoft.com/office/drawing/2014/main" id="{55FF2BEA-5E5E-EAE0-C560-EA9D7B01F6DF}"/>
              </a:ext>
            </a:extLst>
          </p:cNvPr>
          <p:cNvGrpSpPr/>
          <p:nvPr/>
        </p:nvGrpSpPr>
        <p:grpSpPr>
          <a:xfrm>
            <a:off x="372235" y="213494"/>
            <a:ext cx="10620588" cy="423692"/>
            <a:chOff x="0" y="0"/>
            <a:chExt cx="12192000" cy="1066800"/>
          </a:xfrm>
        </p:grpSpPr>
        <p:sp>
          <p:nvSpPr>
            <p:cNvPr id="4" name="Rectangle 3">
              <a:extLst>
                <a:ext uri="{FF2B5EF4-FFF2-40B4-BE49-F238E27FC236}">
                  <a16:creationId xmlns:a16="http://schemas.microsoft.com/office/drawing/2014/main" id="{2FF22E6F-6C35-8E89-58DC-58B7B740623F}"/>
                </a:ext>
              </a:extLst>
            </p:cNvPr>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5" name="Rectangle 4">
              <a:extLst>
                <a:ext uri="{FF2B5EF4-FFF2-40B4-BE49-F238E27FC236}">
                  <a16:creationId xmlns:a16="http://schemas.microsoft.com/office/drawing/2014/main" id="{CDEFF0EE-D067-4944-CF41-4C246807D39F}"/>
                </a:ext>
              </a:extLst>
            </p:cNvPr>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Flowchart: Data 5">
              <a:extLst>
                <a:ext uri="{FF2B5EF4-FFF2-40B4-BE49-F238E27FC236}">
                  <a16:creationId xmlns:a16="http://schemas.microsoft.com/office/drawing/2014/main" id="{6C7A8070-B131-DBA5-3E08-910D345D980C}"/>
                </a:ext>
              </a:extLst>
            </p:cNvPr>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a:extLst>
                <a:ext uri="{FF2B5EF4-FFF2-40B4-BE49-F238E27FC236}">
                  <a16:creationId xmlns:a16="http://schemas.microsoft.com/office/drawing/2014/main" id="{E1846BE8-ACFC-099A-ECCA-BD7AF61FF9A1}"/>
                </a:ext>
              </a:extLst>
            </p:cNvPr>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8" name="TextBox 7">
            <a:extLst>
              <a:ext uri="{FF2B5EF4-FFF2-40B4-BE49-F238E27FC236}">
                <a16:creationId xmlns:a16="http://schemas.microsoft.com/office/drawing/2014/main" id="{81556772-D452-9AA1-C535-D1066D171D03}"/>
              </a:ext>
            </a:extLst>
          </p:cNvPr>
          <p:cNvSpPr txBox="1"/>
          <p:nvPr/>
        </p:nvSpPr>
        <p:spPr>
          <a:xfrm>
            <a:off x="515876" y="216988"/>
            <a:ext cx="6614497" cy="461665"/>
          </a:xfrm>
          <a:prstGeom prst="rect">
            <a:avLst/>
          </a:prstGeom>
          <a:noFill/>
        </p:spPr>
        <p:txBody>
          <a:bodyPr wrap="square">
            <a:spAutoFit/>
          </a:bodyPr>
          <a:lstStyle/>
          <a:p>
            <a:r>
              <a:rPr lang="en-IN" sz="2400" b="1" dirty="0">
                <a:solidFill>
                  <a:srgbClr val="002060"/>
                </a:solidFill>
                <a:latin typeface="Cambria" pitchFamily="18" charset="0"/>
                <a:ea typeface="Cambria" pitchFamily="18" charset="0"/>
              </a:rPr>
              <a:t>2.1 ISO – OSI NETWORK MODEL</a:t>
            </a:r>
            <a:endParaRPr lang="en-IN" sz="2400" b="1" dirty="0">
              <a:solidFill>
                <a:schemeClr val="tx1">
                  <a:lumMod val="75000"/>
                  <a:lumOff val="25000"/>
                </a:schemeClr>
              </a:solidFill>
              <a:latin typeface="Cambria" pitchFamily="18" charset="0"/>
              <a:ea typeface="Cambria" pitchFamily="18" charset="0"/>
            </a:endParaRPr>
          </a:p>
        </p:txBody>
      </p:sp>
    </p:spTree>
    <p:extLst>
      <p:ext uri="{BB962C8B-B14F-4D97-AF65-F5344CB8AC3E}">
        <p14:creationId xmlns:p14="http://schemas.microsoft.com/office/powerpoint/2010/main" val="227848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circle(in)">
                                      <p:cBhvr>
                                        <p:cTn id="17" dur="2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14" end="14"/>
                                            </p:txEl>
                                          </p:spTgt>
                                        </p:tgtEl>
                                        <p:attrNameLst>
                                          <p:attrName>style.visibility</p:attrName>
                                        </p:attrNameLst>
                                      </p:cBhvr>
                                      <p:to>
                                        <p:strVal val="visible"/>
                                      </p:to>
                                    </p:set>
                                    <p:animEffect transition="in" filter="circle(in)">
                                      <p:cBhvr>
                                        <p:cTn id="22" dur="20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68436" y="780951"/>
            <a:ext cx="10692836" cy="5829137"/>
          </a:xfrm>
          <a:prstGeom prst="rect">
            <a:avLst/>
          </a:prstGeom>
        </p:spPr>
        <p:txBody>
          <a:bodyPr vert="horz" wrap="square" lIns="0" tIns="12042" rIns="0" bIns="0" rtlCol="0">
            <a:spAutoFit/>
          </a:bodyPr>
          <a:lstStyle/>
          <a:p>
            <a:pPr lvl="0" algn="just" fontAlgn="base"/>
            <a:r>
              <a:rPr lang="en-IN" b="1" dirty="0">
                <a:latin typeface="Cambria" pitchFamily="18" charset="0"/>
                <a:ea typeface="Cambria" pitchFamily="18" charset="0"/>
              </a:rPr>
              <a:t>2. Data Link Layer (DLL) (Layer 2) :</a:t>
            </a:r>
            <a:r>
              <a:rPr lang="en-SG" dirty="0">
                <a:latin typeface="Cambria" pitchFamily="18" charset="0"/>
                <a:ea typeface="Cambria" pitchFamily="18" charset="0"/>
              </a:rPr>
              <a:t>The data link layer is responsible for moving frames from one hop (node) to the next. This is called </a:t>
            </a:r>
            <a:r>
              <a:rPr lang="en-SG" b="1" i="1" dirty="0">
                <a:latin typeface="Cambria" pitchFamily="18" charset="0"/>
                <a:ea typeface="Cambria" pitchFamily="18" charset="0"/>
              </a:rPr>
              <a:t>“Hop-To-Hop Delivery"</a:t>
            </a:r>
            <a:r>
              <a:rPr lang="en-SG" dirty="0">
                <a:latin typeface="Cambria" pitchFamily="18" charset="0"/>
                <a:ea typeface="Cambria" pitchFamily="18" charset="0"/>
              </a:rPr>
              <a:t> or </a:t>
            </a:r>
            <a:r>
              <a:rPr lang="en-SG" b="1" i="1" dirty="0">
                <a:latin typeface="Cambria" pitchFamily="18" charset="0"/>
                <a:ea typeface="Cambria" pitchFamily="18" charset="0"/>
              </a:rPr>
              <a:t>"Node-to-Node Delivery"</a:t>
            </a:r>
            <a:r>
              <a:rPr lang="en-SG" dirty="0">
                <a:latin typeface="Cambria" pitchFamily="18" charset="0"/>
                <a:ea typeface="Cambria" pitchFamily="18" charset="0"/>
              </a:rPr>
              <a:t>. </a:t>
            </a:r>
            <a:r>
              <a:rPr lang="en-IN" dirty="0">
                <a:latin typeface="Cambria" pitchFamily="18" charset="0"/>
                <a:ea typeface="Cambria" pitchFamily="18" charset="0"/>
              </a:rPr>
              <a:t>Packet in Data Link layer is referred as </a:t>
            </a:r>
            <a:r>
              <a:rPr lang="en-IN" b="1" dirty="0">
                <a:latin typeface="Cambria" pitchFamily="18" charset="0"/>
                <a:ea typeface="Cambria" pitchFamily="18" charset="0"/>
              </a:rPr>
              <a:t>Frame</a:t>
            </a:r>
            <a:r>
              <a:rPr lang="en-IN" dirty="0">
                <a:latin typeface="Cambria" pitchFamily="18" charset="0"/>
                <a:ea typeface="Cambria" pitchFamily="18" charset="0"/>
              </a:rPr>
              <a:t>. Data Link layer is handled by the NIC (Network Interface Card) and device drivers of host machines. Switch &amp; Bridge are Data Link Layer devices.</a:t>
            </a:r>
          </a:p>
          <a:p>
            <a:pPr lvl="0" fontAlgn="base"/>
            <a:endParaRPr lang="en-SG" dirty="0">
              <a:latin typeface="Cambria" pitchFamily="18" charset="0"/>
              <a:ea typeface="Cambria" pitchFamily="18" charset="0"/>
            </a:endParaRPr>
          </a:p>
          <a:p>
            <a:pPr fontAlgn="base"/>
            <a:endParaRPr lang="en-IN" b="1" dirty="0">
              <a:latin typeface="Cambria" pitchFamily="18" charset="0"/>
              <a:ea typeface="Cambria" pitchFamily="18" charset="0"/>
            </a:endParaRPr>
          </a:p>
          <a:p>
            <a:pPr fontAlgn="base"/>
            <a:endParaRPr lang="en-IN" b="1" dirty="0">
              <a:latin typeface="Cambria" pitchFamily="18" charset="0"/>
              <a:ea typeface="Cambria" pitchFamily="18" charset="0"/>
            </a:endParaRPr>
          </a:p>
          <a:p>
            <a:pPr fontAlgn="base"/>
            <a:endParaRPr lang="en-IN" b="1" dirty="0">
              <a:latin typeface="Cambria" pitchFamily="18" charset="0"/>
              <a:ea typeface="Cambria" pitchFamily="18" charset="0"/>
            </a:endParaRPr>
          </a:p>
          <a:p>
            <a:pPr fontAlgn="base"/>
            <a:endParaRPr lang="en-IN" b="1" dirty="0">
              <a:latin typeface="Cambria" pitchFamily="18" charset="0"/>
              <a:ea typeface="Cambria" pitchFamily="18" charset="0"/>
            </a:endParaRPr>
          </a:p>
          <a:p>
            <a:pPr fontAlgn="base"/>
            <a:endParaRPr lang="en-IN" b="1" dirty="0">
              <a:latin typeface="Cambria" pitchFamily="18" charset="0"/>
              <a:ea typeface="Cambria" pitchFamily="18" charset="0"/>
            </a:endParaRPr>
          </a:p>
          <a:p>
            <a:pPr fontAlgn="base"/>
            <a:endParaRPr lang="en-IN" b="1" dirty="0">
              <a:latin typeface="Cambria" pitchFamily="18" charset="0"/>
              <a:ea typeface="Cambria" pitchFamily="18" charset="0"/>
            </a:endParaRPr>
          </a:p>
          <a:p>
            <a:pPr fontAlgn="base"/>
            <a:endParaRPr lang="en-IN" b="1" dirty="0">
              <a:latin typeface="Cambria" pitchFamily="18" charset="0"/>
              <a:ea typeface="Cambria" pitchFamily="18" charset="0"/>
            </a:endParaRPr>
          </a:p>
          <a:p>
            <a:pPr fontAlgn="base"/>
            <a:endParaRPr lang="en-IN" b="1" dirty="0">
              <a:latin typeface="Cambria" pitchFamily="18" charset="0"/>
              <a:ea typeface="Cambria" pitchFamily="18" charset="0"/>
            </a:endParaRPr>
          </a:p>
          <a:p>
            <a:pPr fontAlgn="base"/>
            <a:endParaRPr lang="en-IN" b="1" dirty="0">
              <a:latin typeface="Cambria" pitchFamily="18" charset="0"/>
              <a:ea typeface="Cambria" pitchFamily="18" charset="0"/>
            </a:endParaRPr>
          </a:p>
          <a:p>
            <a:pPr fontAlgn="base"/>
            <a:endParaRPr lang="en-IN" b="1" dirty="0">
              <a:latin typeface="Cambria" pitchFamily="18" charset="0"/>
              <a:ea typeface="Cambria" pitchFamily="18" charset="0"/>
            </a:endParaRPr>
          </a:p>
          <a:p>
            <a:pPr fontAlgn="base"/>
            <a:endParaRPr lang="en-IN" b="1" dirty="0">
              <a:latin typeface="Cambria" pitchFamily="18" charset="0"/>
              <a:ea typeface="Cambria" pitchFamily="18" charset="0"/>
            </a:endParaRPr>
          </a:p>
          <a:p>
            <a:pPr fontAlgn="base"/>
            <a:endParaRPr lang="en-IN" b="1" dirty="0">
              <a:latin typeface="Cambria" pitchFamily="18" charset="0"/>
              <a:ea typeface="Cambria" pitchFamily="18" charset="0"/>
            </a:endParaRPr>
          </a:p>
          <a:p>
            <a:pPr fontAlgn="base"/>
            <a:endParaRPr lang="en-IN" b="1" dirty="0">
              <a:latin typeface="Cambria" pitchFamily="18" charset="0"/>
              <a:ea typeface="Cambria" pitchFamily="18" charset="0"/>
            </a:endParaRPr>
          </a:p>
          <a:p>
            <a:pPr algn="ctr" fontAlgn="base"/>
            <a:r>
              <a:rPr lang="en-SG" b="1" dirty="0">
                <a:latin typeface="Cambria" pitchFamily="18" charset="0"/>
                <a:ea typeface="Cambria" pitchFamily="18" charset="0"/>
              </a:rPr>
              <a:t>	</a:t>
            </a:r>
          </a:p>
          <a:p>
            <a:pPr algn="ctr" fontAlgn="base"/>
            <a:r>
              <a:rPr lang="en-SG" b="1" dirty="0">
                <a:latin typeface="Cambria" pitchFamily="18" charset="0"/>
                <a:ea typeface="Cambria" pitchFamily="18" charset="0"/>
              </a:rPr>
              <a:t>	</a:t>
            </a:r>
          </a:p>
          <a:p>
            <a:pPr algn="ctr" fontAlgn="base"/>
            <a:r>
              <a:rPr lang="en-SG" b="1" dirty="0">
                <a:latin typeface="Cambria" pitchFamily="18" charset="0"/>
                <a:ea typeface="Cambria" pitchFamily="18" charset="0"/>
              </a:rPr>
              <a:t>	Figure: Hop-to-Hop Delivery</a:t>
            </a:r>
            <a:endParaRPr lang="en-IN" dirty="0"/>
          </a:p>
        </p:txBody>
      </p:sp>
      <p:sp>
        <p:nvSpPr>
          <p:cNvPr id="9" name="Title 5"/>
          <p:cNvSpPr txBox="1">
            <a:spLocks/>
          </p:cNvSpPr>
          <p:nvPr/>
        </p:nvSpPr>
        <p:spPr>
          <a:xfrm>
            <a:off x="894080" y="466796"/>
            <a:ext cx="10259342" cy="361244"/>
          </a:xfrm>
          <a:prstGeom prst="rect">
            <a:avLst/>
          </a:prstGeom>
        </p:spPr>
        <p:txBody>
          <a:bodyPr vert="horz" lIns="86699" tIns="43349" rIns="86699" bIns="43349" rtlCol="0" anchor="ctr">
            <a:noAutofit/>
          </a:bodyPr>
          <a:lstStyle/>
          <a:p>
            <a:pPr>
              <a:lnSpc>
                <a:spcPct val="250000"/>
              </a:lnSpc>
            </a:pPr>
            <a:endParaRPr lang="en-IN" sz="2655" b="1" dirty="0">
              <a:solidFill>
                <a:schemeClr val="tx1">
                  <a:lumMod val="75000"/>
                  <a:lumOff val="25000"/>
                </a:schemeClr>
              </a:solidFill>
              <a:latin typeface="Cambria" pitchFamily="18" charset="0"/>
              <a:ea typeface="Cambria" pitchFamily="18" charset="0"/>
            </a:endParaRPr>
          </a:p>
        </p:txBody>
      </p:sp>
      <p:pic>
        <p:nvPicPr>
          <p:cNvPr id="12" name="Picture 11"/>
          <p:cNvPicPr/>
          <p:nvPr/>
        </p:nvPicPr>
        <p:blipFill>
          <a:blip r:embed="rId2" cstate="print">
            <a:grayscl/>
          </a:blip>
          <a:srcRect/>
          <a:stretch>
            <a:fillRect/>
          </a:stretch>
        </p:blipFill>
        <p:spPr bwMode="auto">
          <a:xfrm>
            <a:off x="2731867" y="1994170"/>
            <a:ext cx="6365973" cy="4005058"/>
          </a:xfrm>
          <a:prstGeom prst="rect">
            <a:avLst/>
          </a:prstGeom>
          <a:noFill/>
          <a:ln w="9525">
            <a:noFill/>
            <a:miter lim="800000"/>
            <a:headEnd/>
            <a:tailEnd/>
          </a:ln>
          <a:effectLst/>
        </p:spPr>
      </p:pic>
      <p:grpSp>
        <p:nvGrpSpPr>
          <p:cNvPr id="2" name="Group 1">
            <a:extLst>
              <a:ext uri="{FF2B5EF4-FFF2-40B4-BE49-F238E27FC236}">
                <a16:creationId xmlns:a16="http://schemas.microsoft.com/office/drawing/2014/main" id="{9503FF28-E879-3EC9-A8F7-5F88A67B7262}"/>
              </a:ext>
            </a:extLst>
          </p:cNvPr>
          <p:cNvGrpSpPr/>
          <p:nvPr/>
        </p:nvGrpSpPr>
        <p:grpSpPr>
          <a:xfrm>
            <a:off x="372235" y="213494"/>
            <a:ext cx="10620588" cy="423692"/>
            <a:chOff x="0" y="0"/>
            <a:chExt cx="12192000" cy="1066800"/>
          </a:xfrm>
        </p:grpSpPr>
        <p:sp>
          <p:nvSpPr>
            <p:cNvPr id="4" name="Rectangle 3">
              <a:extLst>
                <a:ext uri="{FF2B5EF4-FFF2-40B4-BE49-F238E27FC236}">
                  <a16:creationId xmlns:a16="http://schemas.microsoft.com/office/drawing/2014/main" id="{DEF6D6D7-1240-6C10-E8C6-D869F588582F}"/>
                </a:ext>
              </a:extLst>
            </p:cNvPr>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5" name="Rectangle 4">
              <a:extLst>
                <a:ext uri="{FF2B5EF4-FFF2-40B4-BE49-F238E27FC236}">
                  <a16:creationId xmlns:a16="http://schemas.microsoft.com/office/drawing/2014/main" id="{0C966AFA-E472-5132-1D41-F8563E47C635}"/>
                </a:ext>
              </a:extLst>
            </p:cNvPr>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Flowchart: Data 5">
              <a:extLst>
                <a:ext uri="{FF2B5EF4-FFF2-40B4-BE49-F238E27FC236}">
                  <a16:creationId xmlns:a16="http://schemas.microsoft.com/office/drawing/2014/main" id="{E2AE01DE-0CAB-CEEF-75CC-D141CCECA7A8}"/>
                </a:ext>
              </a:extLst>
            </p:cNvPr>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a:extLst>
                <a:ext uri="{FF2B5EF4-FFF2-40B4-BE49-F238E27FC236}">
                  <a16:creationId xmlns:a16="http://schemas.microsoft.com/office/drawing/2014/main" id="{814785FD-D64E-87E6-D112-4F9F326DE3F7}"/>
                </a:ext>
              </a:extLst>
            </p:cNvPr>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8" name="TextBox 7">
            <a:extLst>
              <a:ext uri="{FF2B5EF4-FFF2-40B4-BE49-F238E27FC236}">
                <a16:creationId xmlns:a16="http://schemas.microsoft.com/office/drawing/2014/main" id="{83158B2A-D32F-A943-2E6C-072405FCA7D8}"/>
              </a:ext>
            </a:extLst>
          </p:cNvPr>
          <p:cNvSpPr txBox="1"/>
          <p:nvPr/>
        </p:nvSpPr>
        <p:spPr>
          <a:xfrm>
            <a:off x="515876" y="216988"/>
            <a:ext cx="6614497" cy="461665"/>
          </a:xfrm>
          <a:prstGeom prst="rect">
            <a:avLst/>
          </a:prstGeom>
          <a:noFill/>
        </p:spPr>
        <p:txBody>
          <a:bodyPr wrap="square">
            <a:spAutoFit/>
          </a:bodyPr>
          <a:lstStyle/>
          <a:p>
            <a:r>
              <a:rPr lang="en-IN" sz="2400" b="1" dirty="0">
                <a:solidFill>
                  <a:srgbClr val="002060"/>
                </a:solidFill>
                <a:latin typeface="Cambria" pitchFamily="18" charset="0"/>
                <a:ea typeface="Cambria" pitchFamily="18" charset="0"/>
              </a:rPr>
              <a:t>2.1 ISO – OSI NETWORK MODEL</a:t>
            </a:r>
            <a:endParaRPr lang="en-IN" sz="2400" b="1" dirty="0">
              <a:solidFill>
                <a:schemeClr val="tx1">
                  <a:lumMod val="75000"/>
                  <a:lumOff val="25000"/>
                </a:schemeClr>
              </a:solidFill>
              <a:latin typeface="Cambria" pitchFamily="18" charset="0"/>
              <a:ea typeface="Cambria" pitchFamily="18" charset="0"/>
            </a:endParaRPr>
          </a:p>
        </p:txBody>
      </p:sp>
    </p:spTree>
    <p:extLst>
      <p:ext uri="{BB962C8B-B14F-4D97-AF65-F5344CB8AC3E}">
        <p14:creationId xmlns:p14="http://schemas.microsoft.com/office/powerpoint/2010/main" val="284981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1000"/>
                                        <p:tgtEl>
                                          <p:spTgt spid="12"/>
                                        </p:tgtEl>
                                      </p:cBhvr>
                                    </p:animEffect>
                                    <p:anim calcmode="lin" valueType="num">
                                      <p:cBhvr>
                                        <p:cTn id="19" dur="1000" fill="hold"/>
                                        <p:tgtEl>
                                          <p:spTgt spid="12"/>
                                        </p:tgtEl>
                                        <p:attrNameLst>
                                          <p:attrName>ppt_x</p:attrName>
                                        </p:attrNameLst>
                                      </p:cBhvr>
                                      <p:tavLst>
                                        <p:tav tm="0">
                                          <p:val>
                                            <p:strVal val="#ppt_x"/>
                                          </p:val>
                                        </p:tav>
                                        <p:tav tm="100000">
                                          <p:val>
                                            <p:strVal val="#ppt_x"/>
                                          </p:val>
                                        </p:tav>
                                      </p:tavLst>
                                    </p:anim>
                                    <p:anim calcmode="lin" valueType="num">
                                      <p:cBhvr>
                                        <p:cTn id="2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15" end="15"/>
                                            </p:txEl>
                                          </p:spTgt>
                                        </p:tgtEl>
                                        <p:attrNameLst>
                                          <p:attrName>style.visibility</p:attrName>
                                        </p:attrNameLst>
                                      </p:cBhvr>
                                      <p:to>
                                        <p:strVal val="visible"/>
                                      </p:to>
                                    </p:set>
                                    <p:animEffect transition="in" filter="fade">
                                      <p:cBhvr>
                                        <p:cTn id="25" dur="1000"/>
                                        <p:tgtEl>
                                          <p:spTgt spid="3">
                                            <p:txEl>
                                              <p:pRg st="15" end="15"/>
                                            </p:txEl>
                                          </p:spTgt>
                                        </p:tgtEl>
                                      </p:cBhvr>
                                    </p:animEffect>
                                    <p:anim calcmode="lin" valueType="num">
                                      <p:cBhvr>
                                        <p:cTn id="26"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16" end="16"/>
                                            </p:txEl>
                                          </p:spTgt>
                                        </p:tgtEl>
                                        <p:attrNameLst>
                                          <p:attrName>style.visibility</p:attrName>
                                        </p:attrNameLst>
                                      </p:cBhvr>
                                      <p:to>
                                        <p:strVal val="visible"/>
                                      </p:to>
                                    </p:set>
                                    <p:animEffect transition="in" filter="fade">
                                      <p:cBhvr>
                                        <p:cTn id="32" dur="1000"/>
                                        <p:tgtEl>
                                          <p:spTgt spid="3">
                                            <p:txEl>
                                              <p:pRg st="16" end="16"/>
                                            </p:txEl>
                                          </p:spTgt>
                                        </p:tgtEl>
                                      </p:cBhvr>
                                    </p:animEffect>
                                    <p:anim calcmode="lin" valueType="num">
                                      <p:cBhvr>
                                        <p:cTn id="33"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xEl>
                                              <p:pRg st="17" end="17"/>
                                            </p:txEl>
                                          </p:spTgt>
                                        </p:tgtEl>
                                        <p:attrNameLst>
                                          <p:attrName>style.visibility</p:attrName>
                                        </p:attrNameLst>
                                      </p:cBhvr>
                                      <p:to>
                                        <p:strVal val="visible"/>
                                      </p:to>
                                    </p:set>
                                    <p:animEffect transition="in" filter="fade">
                                      <p:cBhvr>
                                        <p:cTn id="39" dur="1000"/>
                                        <p:tgtEl>
                                          <p:spTgt spid="3">
                                            <p:txEl>
                                              <p:pRg st="17" end="17"/>
                                            </p:txEl>
                                          </p:spTgt>
                                        </p:tgtEl>
                                      </p:cBhvr>
                                    </p:animEffect>
                                    <p:anim calcmode="lin" valueType="num">
                                      <p:cBhvr>
                                        <p:cTn id="40" dur="1000" fill="hold"/>
                                        <p:tgtEl>
                                          <p:spTgt spid="3">
                                            <p:txEl>
                                              <p:pRg st="17" end="17"/>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17" end="1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77333" y="1261533"/>
            <a:ext cx="10692836" cy="3950930"/>
          </a:xfrm>
          <a:prstGeom prst="rect">
            <a:avLst/>
          </a:prstGeom>
        </p:spPr>
        <p:txBody>
          <a:bodyPr vert="horz" wrap="square" lIns="0" tIns="12042" rIns="0" bIns="0" rtlCol="0">
            <a:spAutoFit/>
          </a:bodyPr>
          <a:lstStyle/>
          <a:p>
            <a:r>
              <a:rPr lang="en-US" sz="2133" dirty="0">
                <a:latin typeface="Cambria" pitchFamily="18" charset="0"/>
                <a:ea typeface="Cambria" pitchFamily="18" charset="0"/>
              </a:rPr>
              <a:t>During the first part of this discussion, we will begin by relating networks to several already established situations and ideas. </a:t>
            </a:r>
          </a:p>
          <a:p>
            <a:endParaRPr lang="en-US" sz="2133" dirty="0">
              <a:latin typeface="Cambria" pitchFamily="18" charset="0"/>
              <a:ea typeface="Cambria" pitchFamily="18" charset="0"/>
            </a:endParaRPr>
          </a:p>
          <a:p>
            <a:r>
              <a:rPr lang="en-US" sz="2133" dirty="0">
                <a:latin typeface="Cambria" pitchFamily="18" charset="0"/>
                <a:ea typeface="Cambria" pitchFamily="18" charset="0"/>
              </a:rPr>
              <a:t>It is helpful to be able to actually begin working with networks once you have gained an understanding of what networks are and what they are capable of doing. </a:t>
            </a:r>
          </a:p>
          <a:p>
            <a:endParaRPr lang="en-US" sz="2133" dirty="0">
              <a:latin typeface="Cambria" pitchFamily="18" charset="0"/>
              <a:ea typeface="Cambria" pitchFamily="18" charset="0"/>
            </a:endParaRPr>
          </a:p>
          <a:p>
            <a:r>
              <a:rPr lang="en-US" sz="2133" dirty="0">
                <a:latin typeface="Cambria" pitchFamily="18" charset="0"/>
                <a:ea typeface="Cambria" pitchFamily="18" charset="0"/>
              </a:rPr>
              <a:t>In point of fact, because it is so beneficial to learn the ins and outs of networking through a hands-on guided practice, that is exactly what is going to be prepared for you here. </a:t>
            </a:r>
          </a:p>
          <a:p>
            <a:endParaRPr lang="en-US" sz="2133" dirty="0">
              <a:latin typeface="Cambria" pitchFamily="18" charset="0"/>
              <a:ea typeface="Cambria" pitchFamily="18" charset="0"/>
            </a:endParaRPr>
          </a:p>
          <a:p>
            <a:r>
              <a:rPr lang="en-US" sz="2133" dirty="0">
                <a:latin typeface="Cambria" pitchFamily="18" charset="0"/>
                <a:ea typeface="Cambria" pitchFamily="18" charset="0"/>
              </a:rPr>
              <a:t>You are going to put yourself in the shoes of a worker at a made-up corporation, and you are going to have to learn on the job. The more you develop as a person, the more you will understand the function of computer networks as well as the necessity of their existence.</a:t>
            </a:r>
          </a:p>
        </p:txBody>
      </p:sp>
      <p:grpSp>
        <p:nvGrpSpPr>
          <p:cNvPr id="4" name="Group 3"/>
          <p:cNvGrpSpPr/>
          <p:nvPr/>
        </p:nvGrpSpPr>
        <p:grpSpPr>
          <a:xfrm>
            <a:off x="460587" y="129162"/>
            <a:ext cx="11054080" cy="619055"/>
            <a:chOff x="0" y="0"/>
            <a:chExt cx="12192000" cy="1066800"/>
          </a:xfrm>
        </p:grpSpPr>
        <p:sp>
          <p:nvSpPr>
            <p:cNvPr id="5" name="Rectangle 4"/>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Rectangle 5"/>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8" name="Flowchart: Data 7"/>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9" name="Title 5"/>
          <p:cNvSpPr txBox="1">
            <a:spLocks/>
          </p:cNvSpPr>
          <p:nvPr/>
        </p:nvSpPr>
        <p:spPr>
          <a:xfrm>
            <a:off x="460587" y="213877"/>
            <a:ext cx="10692836" cy="534340"/>
          </a:xfrm>
          <a:prstGeom prst="rect">
            <a:avLst/>
          </a:prstGeom>
        </p:spPr>
        <p:txBody>
          <a:bodyPr vert="horz" lIns="86699" tIns="43349" rIns="86699" bIns="43349" rtlCol="0" anchor="ctr">
            <a:normAutofit fontScale="90000" lnSpcReduction="10000"/>
          </a:bodyPr>
          <a:lstStyle/>
          <a:p>
            <a:pPr lvl="0">
              <a:spcBef>
                <a:spcPct val="0"/>
              </a:spcBef>
              <a:defRPr/>
            </a:pPr>
            <a:r>
              <a:rPr lang="en-IN" sz="3413" b="1" dirty="0">
                <a:solidFill>
                  <a:srgbClr val="002060"/>
                </a:solidFill>
                <a:latin typeface="Cambria" pitchFamily="18" charset="0"/>
                <a:ea typeface="Cambria" pitchFamily="18" charset="0"/>
              </a:rPr>
              <a:t>0. Introduction to TEACHING REAL-LIFE NETWORKING </a:t>
            </a:r>
          </a:p>
        </p:txBody>
      </p:sp>
    </p:spTree>
    <p:extLst>
      <p:ext uri="{BB962C8B-B14F-4D97-AF65-F5344CB8AC3E}">
        <p14:creationId xmlns:p14="http://schemas.microsoft.com/office/powerpoint/2010/main" val="2283139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68436" y="733966"/>
            <a:ext cx="10692836" cy="4936585"/>
          </a:xfrm>
          <a:prstGeom prst="rect">
            <a:avLst/>
          </a:prstGeom>
        </p:spPr>
        <p:txBody>
          <a:bodyPr vert="horz" wrap="square" lIns="0" tIns="12042" rIns="0" bIns="0" rtlCol="0">
            <a:spAutoFit/>
          </a:bodyPr>
          <a:lstStyle/>
          <a:p>
            <a:pPr lvl="0" algn="just" fontAlgn="base">
              <a:spcBef>
                <a:spcPts val="600"/>
              </a:spcBef>
              <a:spcAft>
                <a:spcPts val="600"/>
              </a:spcAft>
            </a:pPr>
            <a:r>
              <a:rPr lang="en-IN" b="1" dirty="0">
                <a:latin typeface="Cambria" pitchFamily="18" charset="0"/>
                <a:ea typeface="Cambria" pitchFamily="18" charset="0"/>
              </a:rPr>
              <a:t>2. Data Link Layer (DLL) (Layer 2) : </a:t>
            </a:r>
            <a:r>
              <a:rPr lang="en-SG" dirty="0">
                <a:latin typeface="Cambria" pitchFamily="18" charset="0"/>
                <a:ea typeface="Cambria" pitchFamily="18" charset="0"/>
              </a:rPr>
              <a:t>Other responsibilities of the data link layer include the following:</a:t>
            </a:r>
            <a:endParaRPr lang="en-IN" dirty="0">
              <a:latin typeface="Cambria" pitchFamily="18" charset="0"/>
              <a:ea typeface="Cambria" pitchFamily="18" charset="0"/>
            </a:endParaRPr>
          </a:p>
          <a:p>
            <a:pPr algn="just">
              <a:spcBef>
                <a:spcPts val="600"/>
              </a:spcBef>
              <a:spcAft>
                <a:spcPts val="600"/>
              </a:spcAft>
            </a:pPr>
            <a:r>
              <a:rPr lang="en-SG" dirty="0">
                <a:latin typeface="Cambria" pitchFamily="18" charset="0"/>
                <a:ea typeface="Cambria" pitchFamily="18" charset="0"/>
              </a:rPr>
              <a:t> </a:t>
            </a:r>
            <a:r>
              <a:rPr lang="en-SG" b="1" dirty="0">
                <a:latin typeface="Cambria" pitchFamily="18" charset="0"/>
                <a:ea typeface="Cambria" pitchFamily="18" charset="0"/>
              </a:rPr>
              <a:t>Framing:</a:t>
            </a:r>
            <a:r>
              <a:rPr lang="en-SG" dirty="0">
                <a:latin typeface="Cambria" pitchFamily="18" charset="0"/>
                <a:ea typeface="Cambria" pitchFamily="18" charset="0"/>
              </a:rPr>
              <a:t> The data link layer divides the stream of bits received from the network layer into manageable data units called frames.</a:t>
            </a:r>
          </a:p>
          <a:p>
            <a:pPr lvl="0" algn="just">
              <a:spcBef>
                <a:spcPts val="600"/>
              </a:spcBef>
              <a:spcAft>
                <a:spcPts val="600"/>
              </a:spcAft>
            </a:pPr>
            <a:r>
              <a:rPr lang="en-SG" b="1" dirty="0">
                <a:latin typeface="Cambria" pitchFamily="18" charset="0"/>
                <a:ea typeface="Cambria" pitchFamily="18" charset="0"/>
              </a:rPr>
              <a:t>Physical addressing:</a:t>
            </a:r>
            <a:r>
              <a:rPr lang="en-SG" dirty="0">
                <a:latin typeface="Cambria" pitchFamily="18" charset="0"/>
                <a:ea typeface="Cambria" pitchFamily="18" charset="0"/>
              </a:rPr>
              <a:t>  If frames are to be distributed to different systems on the network, the data link layer adds a header to the frame to define the sender and/or receiver of the frame</a:t>
            </a:r>
            <a:r>
              <a:rPr lang="en-SG" b="1" dirty="0">
                <a:latin typeface="Cambria" pitchFamily="18" charset="0"/>
                <a:ea typeface="Cambria" pitchFamily="18" charset="0"/>
              </a:rPr>
              <a:t>(using MAC address)</a:t>
            </a:r>
            <a:r>
              <a:rPr lang="en-SG" dirty="0">
                <a:latin typeface="Cambria" pitchFamily="18" charset="0"/>
                <a:ea typeface="Cambria" pitchFamily="18" charset="0"/>
              </a:rPr>
              <a:t>. If the frame is intended for a system outside the sender's network, the receiver address is the address of the device that connects the network to the next one.</a:t>
            </a:r>
          </a:p>
          <a:p>
            <a:pPr algn="just">
              <a:spcBef>
                <a:spcPts val="600"/>
              </a:spcBef>
              <a:spcAft>
                <a:spcPts val="600"/>
              </a:spcAft>
            </a:pPr>
            <a:r>
              <a:rPr lang="en-SG" b="1" dirty="0">
                <a:latin typeface="Cambria" pitchFamily="18" charset="0"/>
                <a:ea typeface="Cambria" pitchFamily="18" charset="0"/>
              </a:rPr>
              <a:t> Flow control:</a:t>
            </a:r>
            <a:r>
              <a:rPr lang="en-SG" dirty="0">
                <a:latin typeface="Cambria" pitchFamily="18" charset="0"/>
                <a:ea typeface="Cambria" pitchFamily="18" charset="0"/>
              </a:rPr>
              <a:t> If the rate at which the data are absorbed by the receiver is less than the rate at which data are produced in the sender, the data link layer imposes a flow control mechanism to avoid overwhelming the receiver.</a:t>
            </a:r>
          </a:p>
          <a:p>
            <a:pPr lvl="0" algn="just">
              <a:spcBef>
                <a:spcPts val="600"/>
              </a:spcBef>
              <a:spcAft>
                <a:spcPts val="600"/>
              </a:spcAft>
            </a:pPr>
            <a:r>
              <a:rPr lang="en-SG" b="1" dirty="0">
                <a:latin typeface="Cambria" pitchFamily="18" charset="0"/>
                <a:ea typeface="Cambria" pitchFamily="18" charset="0"/>
              </a:rPr>
              <a:t>Error control:</a:t>
            </a:r>
            <a:r>
              <a:rPr lang="en-SG" dirty="0">
                <a:latin typeface="Cambria" pitchFamily="18" charset="0"/>
                <a:ea typeface="Cambria" pitchFamily="18" charset="0"/>
              </a:rPr>
              <a:t> The data link layer adds reliability to the physical layer by adding mechanisms to detect and retransmit damaged or lost frames. It also uses a mechanism to recognize duplicate frames. Error control is normally achieved through a trailer added to the end of the frame.</a:t>
            </a:r>
          </a:p>
          <a:p>
            <a:pPr lvl="0" algn="just">
              <a:spcBef>
                <a:spcPts val="600"/>
              </a:spcBef>
              <a:spcAft>
                <a:spcPts val="600"/>
              </a:spcAft>
            </a:pPr>
            <a:r>
              <a:rPr lang="en-SG" b="1" dirty="0">
                <a:latin typeface="Cambria" pitchFamily="18" charset="0"/>
                <a:ea typeface="Cambria" pitchFamily="18" charset="0"/>
              </a:rPr>
              <a:t>Access control:</a:t>
            </a:r>
            <a:r>
              <a:rPr lang="en-SG" dirty="0">
                <a:latin typeface="Cambria" pitchFamily="18" charset="0"/>
                <a:ea typeface="Cambria" pitchFamily="18" charset="0"/>
              </a:rPr>
              <a:t> When two or more devices are connected to the same link, data link layer protocols are necessary to determine which device has control over the link at any given time.</a:t>
            </a:r>
            <a:r>
              <a:rPr lang="en-SG" b="1" dirty="0">
                <a:latin typeface="Cambria" pitchFamily="18" charset="0"/>
                <a:ea typeface="Cambria" pitchFamily="18" charset="0"/>
              </a:rPr>
              <a:t>(using LLC)</a:t>
            </a:r>
            <a:endParaRPr lang="en-IN" dirty="0"/>
          </a:p>
        </p:txBody>
      </p:sp>
      <p:sp>
        <p:nvSpPr>
          <p:cNvPr id="9" name="Title 5"/>
          <p:cNvSpPr txBox="1">
            <a:spLocks/>
          </p:cNvSpPr>
          <p:nvPr/>
        </p:nvSpPr>
        <p:spPr>
          <a:xfrm>
            <a:off x="894080" y="466796"/>
            <a:ext cx="10259342" cy="534340"/>
          </a:xfrm>
          <a:prstGeom prst="rect">
            <a:avLst/>
          </a:prstGeom>
        </p:spPr>
        <p:txBody>
          <a:bodyPr vert="horz" lIns="86699" tIns="43349" rIns="86699" bIns="43349" rtlCol="0" anchor="ctr">
            <a:noAutofit/>
          </a:bodyPr>
          <a:lstStyle/>
          <a:p>
            <a:pPr>
              <a:lnSpc>
                <a:spcPct val="250000"/>
              </a:lnSpc>
            </a:pPr>
            <a:endParaRPr lang="en-IN" sz="2655" b="1" dirty="0">
              <a:solidFill>
                <a:schemeClr val="tx1">
                  <a:lumMod val="75000"/>
                  <a:lumOff val="25000"/>
                </a:schemeClr>
              </a:solidFill>
              <a:latin typeface="Cambria" pitchFamily="18" charset="0"/>
              <a:ea typeface="Cambria" pitchFamily="18" charset="0"/>
            </a:endParaRPr>
          </a:p>
        </p:txBody>
      </p:sp>
      <p:grpSp>
        <p:nvGrpSpPr>
          <p:cNvPr id="2" name="Group 1">
            <a:extLst>
              <a:ext uri="{FF2B5EF4-FFF2-40B4-BE49-F238E27FC236}">
                <a16:creationId xmlns:a16="http://schemas.microsoft.com/office/drawing/2014/main" id="{0EB2E72F-4926-51E0-024E-35BBA7DFE43C}"/>
              </a:ext>
            </a:extLst>
          </p:cNvPr>
          <p:cNvGrpSpPr/>
          <p:nvPr/>
        </p:nvGrpSpPr>
        <p:grpSpPr>
          <a:xfrm>
            <a:off x="372235" y="213494"/>
            <a:ext cx="10620588" cy="423692"/>
            <a:chOff x="0" y="0"/>
            <a:chExt cx="12192000" cy="1066800"/>
          </a:xfrm>
        </p:grpSpPr>
        <p:sp>
          <p:nvSpPr>
            <p:cNvPr id="4" name="Rectangle 3">
              <a:extLst>
                <a:ext uri="{FF2B5EF4-FFF2-40B4-BE49-F238E27FC236}">
                  <a16:creationId xmlns:a16="http://schemas.microsoft.com/office/drawing/2014/main" id="{370595DC-43C0-22AC-2A4F-FB54D62830ED}"/>
                </a:ext>
              </a:extLst>
            </p:cNvPr>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5" name="Rectangle 4">
              <a:extLst>
                <a:ext uri="{FF2B5EF4-FFF2-40B4-BE49-F238E27FC236}">
                  <a16:creationId xmlns:a16="http://schemas.microsoft.com/office/drawing/2014/main" id="{7D8CB207-B970-9D75-B444-D767749D9A01}"/>
                </a:ext>
              </a:extLst>
            </p:cNvPr>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Flowchart: Data 5">
              <a:extLst>
                <a:ext uri="{FF2B5EF4-FFF2-40B4-BE49-F238E27FC236}">
                  <a16:creationId xmlns:a16="http://schemas.microsoft.com/office/drawing/2014/main" id="{74F07799-7982-25DB-9B20-FA365754408F}"/>
                </a:ext>
              </a:extLst>
            </p:cNvPr>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a:extLst>
                <a:ext uri="{FF2B5EF4-FFF2-40B4-BE49-F238E27FC236}">
                  <a16:creationId xmlns:a16="http://schemas.microsoft.com/office/drawing/2014/main" id="{55CB8EA8-2FDF-1441-EE3B-0A7D2B3A093D}"/>
                </a:ext>
              </a:extLst>
            </p:cNvPr>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8" name="TextBox 7">
            <a:extLst>
              <a:ext uri="{FF2B5EF4-FFF2-40B4-BE49-F238E27FC236}">
                <a16:creationId xmlns:a16="http://schemas.microsoft.com/office/drawing/2014/main" id="{66E0FB82-8A8F-5E55-F839-15FEDD384116}"/>
              </a:ext>
            </a:extLst>
          </p:cNvPr>
          <p:cNvSpPr txBox="1"/>
          <p:nvPr/>
        </p:nvSpPr>
        <p:spPr>
          <a:xfrm>
            <a:off x="515876" y="216988"/>
            <a:ext cx="6614497" cy="461665"/>
          </a:xfrm>
          <a:prstGeom prst="rect">
            <a:avLst/>
          </a:prstGeom>
          <a:noFill/>
        </p:spPr>
        <p:txBody>
          <a:bodyPr wrap="square">
            <a:spAutoFit/>
          </a:bodyPr>
          <a:lstStyle/>
          <a:p>
            <a:r>
              <a:rPr lang="en-IN" sz="2400" b="1" dirty="0">
                <a:solidFill>
                  <a:srgbClr val="002060"/>
                </a:solidFill>
                <a:latin typeface="Cambria" pitchFamily="18" charset="0"/>
                <a:ea typeface="Cambria" pitchFamily="18" charset="0"/>
              </a:rPr>
              <a:t>2.1 ISO – OSI NETWORK MODEL</a:t>
            </a:r>
            <a:endParaRPr lang="en-IN" sz="2400" b="1" dirty="0">
              <a:solidFill>
                <a:schemeClr val="tx1">
                  <a:lumMod val="75000"/>
                  <a:lumOff val="25000"/>
                </a:schemeClr>
              </a:solidFill>
              <a:latin typeface="Cambria" pitchFamily="18" charset="0"/>
              <a:ea typeface="Cambria" pitchFamily="18" charset="0"/>
            </a:endParaRPr>
          </a:p>
        </p:txBody>
      </p:sp>
    </p:spTree>
    <p:extLst>
      <p:ext uri="{BB962C8B-B14F-4D97-AF65-F5344CB8AC3E}">
        <p14:creationId xmlns:p14="http://schemas.microsoft.com/office/powerpoint/2010/main" val="527181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arn(inVertic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1000"/>
                                        <p:tgtEl>
                                          <p:spTgt spid="3">
                                            <p:txEl>
                                              <p:pRg st="2" end="2"/>
                                            </p:txEl>
                                          </p:spTgt>
                                        </p:tgtEl>
                                      </p:cBhvr>
                                    </p:animEffect>
                                    <p:anim calcmode="lin" valueType="num">
                                      <p:cBhvr>
                                        <p:cTn id="1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1000"/>
                                        <p:tgtEl>
                                          <p:spTgt spid="3">
                                            <p:txEl>
                                              <p:pRg st="3" end="3"/>
                                            </p:txEl>
                                          </p:spTgt>
                                        </p:tgtEl>
                                      </p:cBhvr>
                                    </p:animEffect>
                                    <p:anim calcmode="lin" valueType="num">
                                      <p:cBhvr>
                                        <p:cTn id="2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barn(inVertical)">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wipe(down)">
                                      <p:cBhvr>
                                        <p:cTn id="3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77333" y="672624"/>
            <a:ext cx="10692836" cy="5263597"/>
          </a:xfrm>
          <a:prstGeom prst="rect">
            <a:avLst/>
          </a:prstGeom>
        </p:spPr>
        <p:txBody>
          <a:bodyPr vert="horz" wrap="square" lIns="0" tIns="12042" rIns="0" bIns="0" rtlCol="0">
            <a:spAutoFit/>
          </a:bodyPr>
          <a:lstStyle/>
          <a:p>
            <a:pPr marL="433512" indent="-433512" fontAlgn="base">
              <a:buAutoNum type="arabicPeriod"/>
            </a:pPr>
            <a:r>
              <a:rPr lang="en-IN" sz="1896" b="1" dirty="0">
                <a:latin typeface="Cambria" pitchFamily="18" charset="0"/>
                <a:ea typeface="Cambria" pitchFamily="18" charset="0"/>
              </a:rPr>
              <a:t>Physical Layer (Layer 1) :</a:t>
            </a:r>
          </a:p>
          <a:p>
            <a:pPr marL="433512" indent="-433512" fontAlgn="base">
              <a:buAutoNum type="arabicPeriod"/>
            </a:pPr>
            <a:endParaRPr lang="en-IN" sz="1896" dirty="0">
              <a:latin typeface="Cambria" pitchFamily="18" charset="0"/>
              <a:ea typeface="Cambria" pitchFamily="18" charset="0"/>
            </a:endParaRPr>
          </a:p>
          <a:p>
            <a:pPr algn="just" fontAlgn="base"/>
            <a:r>
              <a:rPr lang="en-IN" sz="1896" dirty="0">
                <a:latin typeface="Cambria" pitchFamily="18" charset="0"/>
                <a:ea typeface="Cambria" pitchFamily="18" charset="0"/>
              </a:rPr>
              <a:t>The lowest layer of the OSI reference model is the physical layer. It is responsible for the actual physical connection between the devices. The physical layer contains information in the form of bits. It is responsible for transmitting individual bits from one node to the next. When receiving data, this layer will get the signal received and convert it into 0s and 1s and send them to the Data Link layer, which will put the frame back together</a:t>
            </a:r>
            <a:r>
              <a:rPr lang="en-IN" sz="1896" dirty="0"/>
              <a:t>.</a:t>
            </a:r>
          </a:p>
          <a:p>
            <a:pPr fontAlgn="base"/>
            <a:endParaRPr lang="en-US" sz="1896" b="1" dirty="0"/>
          </a:p>
          <a:p>
            <a:pPr fontAlgn="base"/>
            <a:endParaRPr lang="en-US" sz="1896" b="1" dirty="0"/>
          </a:p>
          <a:p>
            <a:pPr fontAlgn="base"/>
            <a:endParaRPr lang="en-US" sz="1896" b="1" dirty="0"/>
          </a:p>
          <a:p>
            <a:pPr fontAlgn="base"/>
            <a:endParaRPr lang="en-US" sz="1896" b="1" dirty="0"/>
          </a:p>
          <a:p>
            <a:pPr fontAlgn="base"/>
            <a:endParaRPr lang="en-US" sz="1896" b="1" dirty="0"/>
          </a:p>
          <a:p>
            <a:pPr fontAlgn="base"/>
            <a:endParaRPr lang="en-US" sz="1896" b="1" dirty="0"/>
          </a:p>
          <a:p>
            <a:pPr fontAlgn="base"/>
            <a:endParaRPr lang="en-US" sz="1896" b="1" dirty="0"/>
          </a:p>
          <a:p>
            <a:pPr fontAlgn="base"/>
            <a:endParaRPr lang="en-US" sz="1896" b="1" dirty="0"/>
          </a:p>
          <a:p>
            <a:pPr fontAlgn="base"/>
            <a:endParaRPr lang="en-US" sz="1896" b="1" dirty="0"/>
          </a:p>
          <a:p>
            <a:pPr algn="ctr" fontAlgn="base"/>
            <a:endParaRPr lang="en-US" sz="1896" b="1" dirty="0"/>
          </a:p>
          <a:p>
            <a:pPr algn="ctr" fontAlgn="base"/>
            <a:r>
              <a:rPr lang="en-US" sz="1896" b="1" dirty="0"/>
              <a:t>Figure: Physical Layer</a:t>
            </a:r>
            <a:endParaRPr lang="en-IN" sz="1896" b="1" dirty="0">
              <a:latin typeface="Cambria" pitchFamily="18" charset="0"/>
              <a:ea typeface="Cambria" pitchFamily="18" charset="0"/>
            </a:endParaRPr>
          </a:p>
        </p:txBody>
      </p:sp>
      <p:sp>
        <p:nvSpPr>
          <p:cNvPr id="9" name="Title 5"/>
          <p:cNvSpPr txBox="1">
            <a:spLocks/>
          </p:cNvSpPr>
          <p:nvPr/>
        </p:nvSpPr>
        <p:spPr>
          <a:xfrm>
            <a:off x="894080" y="466796"/>
            <a:ext cx="10259342" cy="534340"/>
          </a:xfrm>
          <a:prstGeom prst="rect">
            <a:avLst/>
          </a:prstGeom>
        </p:spPr>
        <p:txBody>
          <a:bodyPr vert="horz" lIns="86699" tIns="43349" rIns="86699" bIns="43349" rtlCol="0" anchor="ctr">
            <a:noAutofit/>
          </a:bodyPr>
          <a:lstStyle/>
          <a:p>
            <a:pPr>
              <a:lnSpc>
                <a:spcPct val="250000"/>
              </a:lnSpc>
            </a:pPr>
            <a:endParaRPr lang="en-IN" sz="2655" b="1" dirty="0">
              <a:solidFill>
                <a:schemeClr val="tx1">
                  <a:lumMod val="75000"/>
                  <a:lumOff val="25000"/>
                </a:schemeClr>
              </a:solidFill>
              <a:latin typeface="Cambria" pitchFamily="18" charset="0"/>
              <a:ea typeface="Cambria" pitchFamily="18" charset="0"/>
            </a:endParaRPr>
          </a:p>
        </p:txBody>
      </p:sp>
      <p:pic>
        <p:nvPicPr>
          <p:cNvPr id="10" name="Picture 9"/>
          <p:cNvPicPr/>
          <p:nvPr/>
        </p:nvPicPr>
        <p:blipFill>
          <a:blip r:embed="rId2" cstate="print">
            <a:grayscl/>
          </a:blip>
          <a:srcRect/>
          <a:stretch>
            <a:fillRect/>
          </a:stretch>
        </p:blipFill>
        <p:spPr bwMode="auto">
          <a:xfrm>
            <a:off x="2979592" y="2741018"/>
            <a:ext cx="6502399" cy="2783200"/>
          </a:xfrm>
          <a:prstGeom prst="rect">
            <a:avLst/>
          </a:prstGeom>
          <a:noFill/>
          <a:ln w="9525">
            <a:noFill/>
            <a:miter lim="800000"/>
            <a:headEnd/>
            <a:tailEnd/>
          </a:ln>
          <a:effectLst/>
        </p:spPr>
      </p:pic>
      <p:grpSp>
        <p:nvGrpSpPr>
          <p:cNvPr id="2" name="Group 1">
            <a:extLst>
              <a:ext uri="{FF2B5EF4-FFF2-40B4-BE49-F238E27FC236}">
                <a16:creationId xmlns:a16="http://schemas.microsoft.com/office/drawing/2014/main" id="{4A552976-9759-09B1-58B5-1DF552873468}"/>
              </a:ext>
            </a:extLst>
          </p:cNvPr>
          <p:cNvGrpSpPr/>
          <p:nvPr/>
        </p:nvGrpSpPr>
        <p:grpSpPr>
          <a:xfrm>
            <a:off x="372235" y="213494"/>
            <a:ext cx="10620588" cy="423692"/>
            <a:chOff x="0" y="0"/>
            <a:chExt cx="12192000" cy="1066800"/>
          </a:xfrm>
        </p:grpSpPr>
        <p:sp>
          <p:nvSpPr>
            <p:cNvPr id="4" name="Rectangle 3">
              <a:extLst>
                <a:ext uri="{FF2B5EF4-FFF2-40B4-BE49-F238E27FC236}">
                  <a16:creationId xmlns:a16="http://schemas.microsoft.com/office/drawing/2014/main" id="{4BF51458-3F5F-6DEF-C1D7-09A896F096E1}"/>
                </a:ext>
              </a:extLst>
            </p:cNvPr>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5" name="Rectangle 4">
              <a:extLst>
                <a:ext uri="{FF2B5EF4-FFF2-40B4-BE49-F238E27FC236}">
                  <a16:creationId xmlns:a16="http://schemas.microsoft.com/office/drawing/2014/main" id="{B391A357-0EBB-4811-808D-E2535BA6D5EC}"/>
                </a:ext>
              </a:extLst>
            </p:cNvPr>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Flowchart: Data 5">
              <a:extLst>
                <a:ext uri="{FF2B5EF4-FFF2-40B4-BE49-F238E27FC236}">
                  <a16:creationId xmlns:a16="http://schemas.microsoft.com/office/drawing/2014/main" id="{C323619E-9878-84EC-CF08-2DBA59BBDC85}"/>
                </a:ext>
              </a:extLst>
            </p:cNvPr>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a:extLst>
                <a:ext uri="{FF2B5EF4-FFF2-40B4-BE49-F238E27FC236}">
                  <a16:creationId xmlns:a16="http://schemas.microsoft.com/office/drawing/2014/main" id="{F234368D-A249-8A93-13B0-A6048665A3D8}"/>
                </a:ext>
              </a:extLst>
            </p:cNvPr>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8" name="TextBox 7">
            <a:extLst>
              <a:ext uri="{FF2B5EF4-FFF2-40B4-BE49-F238E27FC236}">
                <a16:creationId xmlns:a16="http://schemas.microsoft.com/office/drawing/2014/main" id="{3EB2CAF5-2917-6A0E-E986-74E5E2AF1BD9}"/>
              </a:ext>
            </a:extLst>
          </p:cNvPr>
          <p:cNvSpPr txBox="1"/>
          <p:nvPr/>
        </p:nvSpPr>
        <p:spPr>
          <a:xfrm>
            <a:off x="515876" y="216988"/>
            <a:ext cx="6614497" cy="461665"/>
          </a:xfrm>
          <a:prstGeom prst="rect">
            <a:avLst/>
          </a:prstGeom>
          <a:noFill/>
        </p:spPr>
        <p:txBody>
          <a:bodyPr wrap="square">
            <a:spAutoFit/>
          </a:bodyPr>
          <a:lstStyle/>
          <a:p>
            <a:r>
              <a:rPr lang="en-IN" sz="2400" b="1" dirty="0">
                <a:solidFill>
                  <a:srgbClr val="002060"/>
                </a:solidFill>
                <a:latin typeface="Cambria" pitchFamily="18" charset="0"/>
                <a:ea typeface="Cambria" pitchFamily="18" charset="0"/>
              </a:rPr>
              <a:t>2.1 ISO – OSI NETWORK MODEL</a:t>
            </a:r>
            <a:endParaRPr lang="en-IN" sz="2400" b="1" dirty="0">
              <a:solidFill>
                <a:schemeClr val="tx1">
                  <a:lumMod val="75000"/>
                  <a:lumOff val="25000"/>
                </a:schemeClr>
              </a:solidFill>
              <a:latin typeface="Cambria" pitchFamily="18" charset="0"/>
              <a:ea typeface="Cambria" pitchFamily="18" charset="0"/>
            </a:endParaRPr>
          </a:p>
        </p:txBody>
      </p:sp>
    </p:spTree>
    <p:extLst>
      <p:ext uri="{BB962C8B-B14F-4D97-AF65-F5344CB8AC3E}">
        <p14:creationId xmlns:p14="http://schemas.microsoft.com/office/powerpoint/2010/main" val="3491900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1000"/>
                                        <p:tgtEl>
                                          <p:spTgt spid="10"/>
                                        </p:tgtEl>
                                      </p:cBhvr>
                                    </p:animEffect>
                                    <p:anim calcmode="lin" valueType="num">
                                      <p:cBhvr>
                                        <p:cTn id="24" dur="1000" fill="hold"/>
                                        <p:tgtEl>
                                          <p:spTgt spid="10"/>
                                        </p:tgtEl>
                                        <p:attrNameLst>
                                          <p:attrName>ppt_x</p:attrName>
                                        </p:attrNameLst>
                                      </p:cBhvr>
                                      <p:tavLst>
                                        <p:tav tm="0">
                                          <p:val>
                                            <p:strVal val="#ppt_x"/>
                                          </p:val>
                                        </p:tav>
                                        <p:tav tm="100000">
                                          <p:val>
                                            <p:strVal val="#ppt_x"/>
                                          </p:val>
                                        </p:tav>
                                      </p:tavLst>
                                    </p:anim>
                                    <p:anim calcmode="lin" valueType="num">
                                      <p:cBhvr>
                                        <p:cTn id="2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3">
                                            <p:txEl>
                                              <p:pRg st="13" end="13"/>
                                            </p:txEl>
                                          </p:spTgt>
                                        </p:tgtEl>
                                        <p:attrNameLst>
                                          <p:attrName>style.visibility</p:attrName>
                                        </p:attrNameLst>
                                      </p:cBhvr>
                                      <p:to>
                                        <p:strVal val="visible"/>
                                      </p:to>
                                    </p:set>
                                    <p:animEffect transition="in" filter="fade">
                                      <p:cBhvr>
                                        <p:cTn id="30" dur="1000"/>
                                        <p:tgtEl>
                                          <p:spTgt spid="3">
                                            <p:txEl>
                                              <p:pRg st="13" end="13"/>
                                            </p:txEl>
                                          </p:spTgt>
                                        </p:tgtEl>
                                      </p:cBhvr>
                                    </p:animEffect>
                                    <p:anim calcmode="lin" valueType="num">
                                      <p:cBhvr>
                                        <p:cTn id="31"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68436" y="714486"/>
            <a:ext cx="10692836" cy="5429027"/>
          </a:xfrm>
          <a:prstGeom prst="rect">
            <a:avLst/>
          </a:prstGeom>
        </p:spPr>
        <p:txBody>
          <a:bodyPr vert="horz" wrap="square" lIns="0" tIns="12042" rIns="0" bIns="0" rtlCol="0">
            <a:spAutoFit/>
          </a:bodyPr>
          <a:lstStyle/>
          <a:p>
            <a:pPr fontAlgn="base"/>
            <a:r>
              <a:rPr lang="en-IN" sz="1600" b="1" dirty="0">
                <a:latin typeface="Cambria" pitchFamily="18" charset="0"/>
                <a:ea typeface="Cambria" pitchFamily="18" charset="0"/>
              </a:rPr>
              <a:t>1. Physical Layer (Layer 1) : The functions of the physical layer are :</a:t>
            </a:r>
          </a:p>
          <a:p>
            <a:pPr marL="433512" indent="-433512" fontAlgn="base">
              <a:buAutoNum type="arabicPeriod"/>
            </a:pPr>
            <a:endParaRPr lang="en-IN" sz="1600" b="1" dirty="0">
              <a:latin typeface="Cambria" pitchFamily="18" charset="0"/>
              <a:ea typeface="Cambria" pitchFamily="18" charset="0"/>
            </a:endParaRPr>
          </a:p>
          <a:p>
            <a:pPr lvl="0" algn="just"/>
            <a:r>
              <a:rPr lang="en-IN" sz="1600" b="1" dirty="0">
                <a:latin typeface="Cambria" pitchFamily="18" charset="0"/>
                <a:ea typeface="Cambria" pitchFamily="18" charset="0"/>
              </a:rPr>
              <a:t>Physical characteristics of interfaces and medium:</a:t>
            </a:r>
            <a:r>
              <a:rPr lang="en-IN" sz="1600" dirty="0">
                <a:latin typeface="Cambria" pitchFamily="18" charset="0"/>
                <a:ea typeface="Cambria" pitchFamily="18" charset="0"/>
              </a:rPr>
              <a:t> The physical layer defines the characteristics of the interface between the devices and the transmission medium. It also defines the type of transmission medium. </a:t>
            </a:r>
          </a:p>
          <a:p>
            <a:pPr lvl="0" algn="just"/>
            <a:r>
              <a:rPr lang="en-IN" sz="1600" b="1" dirty="0">
                <a:latin typeface="Cambria" pitchFamily="18" charset="0"/>
                <a:ea typeface="Cambria" pitchFamily="18" charset="0"/>
              </a:rPr>
              <a:t>Representation of bits:</a:t>
            </a:r>
            <a:r>
              <a:rPr lang="en-IN" sz="1600" dirty="0">
                <a:latin typeface="Cambria" pitchFamily="18" charset="0"/>
                <a:ea typeface="Cambria" pitchFamily="18" charset="0"/>
              </a:rPr>
              <a:t> The physical layer data consists of a stream of bits (sequence of 0’s or 1’s) with no interpretation. To be transmitted, bits must be encoded into signals--electrical or optical. The physical layer defines the type of encoding (how 0’s and 1’s are changed to signals). </a:t>
            </a:r>
          </a:p>
          <a:p>
            <a:pPr lvl="0" algn="just"/>
            <a:r>
              <a:rPr lang="en-IN" sz="1600" b="1" dirty="0">
                <a:latin typeface="Cambria" pitchFamily="18" charset="0"/>
                <a:ea typeface="Cambria" pitchFamily="18" charset="0"/>
              </a:rPr>
              <a:t>Data rate or Transmission rate:</a:t>
            </a:r>
            <a:r>
              <a:rPr lang="en-IN" sz="1600" dirty="0">
                <a:latin typeface="Cambria" pitchFamily="18" charset="0"/>
                <a:ea typeface="Cambria" pitchFamily="18" charset="0"/>
              </a:rPr>
              <a:t> The number of bits sent each second is also defined by the physical layer. In other words, the physical layer defines the duration of a bit, which is how long it lasts. </a:t>
            </a:r>
          </a:p>
          <a:p>
            <a:pPr lvl="0" algn="just"/>
            <a:r>
              <a:rPr lang="en-IN" sz="1600" b="1" dirty="0">
                <a:latin typeface="Cambria" pitchFamily="18" charset="0"/>
                <a:ea typeface="Cambria" pitchFamily="18" charset="0"/>
              </a:rPr>
              <a:t>Synchronization of bits:</a:t>
            </a:r>
            <a:r>
              <a:rPr lang="en-IN" sz="1600" dirty="0">
                <a:latin typeface="Cambria" pitchFamily="18" charset="0"/>
                <a:ea typeface="Cambria" pitchFamily="18" charset="0"/>
              </a:rPr>
              <a:t> The sender and receiver not only must use the same bit rate but also must be synchronized at the bit level. In other words, the sender and the receiver clocks must be synchronized. </a:t>
            </a:r>
          </a:p>
          <a:p>
            <a:pPr lvl="0" algn="just"/>
            <a:r>
              <a:rPr lang="en-IN" sz="1600" b="1" dirty="0">
                <a:latin typeface="Cambria" pitchFamily="18" charset="0"/>
                <a:ea typeface="Cambria" pitchFamily="18" charset="0"/>
              </a:rPr>
              <a:t>Line configuration:</a:t>
            </a:r>
            <a:r>
              <a:rPr lang="en-IN" sz="1600" dirty="0">
                <a:latin typeface="Cambria" pitchFamily="18" charset="0"/>
                <a:ea typeface="Cambria" pitchFamily="18" charset="0"/>
              </a:rPr>
              <a:t> The physical layer is concerned with the connection of devices to the media. In a point-to-point configuration, two devices are connected through a dedicated link. In a multipoint configuration, a link is shared among several devices. </a:t>
            </a:r>
          </a:p>
          <a:p>
            <a:pPr lvl="0" algn="just"/>
            <a:r>
              <a:rPr lang="en-IN" sz="1600" b="1" dirty="0">
                <a:latin typeface="Cambria" pitchFamily="18" charset="0"/>
                <a:ea typeface="Cambria" pitchFamily="18" charset="0"/>
              </a:rPr>
              <a:t>Physical topology:</a:t>
            </a:r>
            <a:r>
              <a:rPr lang="en-IN" sz="1600" dirty="0">
                <a:latin typeface="Cambria" pitchFamily="18" charset="0"/>
                <a:ea typeface="Cambria" pitchFamily="18" charset="0"/>
              </a:rPr>
              <a:t> The physical topology defines how devices are connected to make a network. Devices can be connected by using a mesh topology (every device is connected to every other device), a star topology (devices are connected through a central device), a ring topology (each device is connected to the next, forming a ring), a bus topology (every device is on a common link), or a hybrid topology (this is a combination of two or more topologies) </a:t>
            </a:r>
            <a:r>
              <a:rPr lang="en-IN" sz="1600" b="1" dirty="0">
                <a:latin typeface="Cambria" pitchFamily="18" charset="0"/>
                <a:ea typeface="Cambria" pitchFamily="18" charset="0"/>
              </a:rPr>
              <a:t>Transmission mode:</a:t>
            </a:r>
            <a:r>
              <a:rPr lang="en-IN" sz="1600" dirty="0">
                <a:latin typeface="Cambria" pitchFamily="18" charset="0"/>
                <a:ea typeface="Cambria" pitchFamily="18" charset="0"/>
              </a:rPr>
              <a:t> The physical layer also defines the direction of transmission between two devices: simplex, half-duplex, or full-duplex. In simplex mode, only one device can send; the other can only receive. The simplex mode is a one-way communication. In the half-duplex mode, two devices can send and receive, but not at the same time. In a full-duplex (or simply duplex) mode, two devices can send and receive at the same time.</a:t>
            </a:r>
          </a:p>
        </p:txBody>
      </p:sp>
      <p:sp>
        <p:nvSpPr>
          <p:cNvPr id="9" name="Title 5"/>
          <p:cNvSpPr txBox="1">
            <a:spLocks/>
          </p:cNvSpPr>
          <p:nvPr/>
        </p:nvSpPr>
        <p:spPr>
          <a:xfrm>
            <a:off x="894080" y="340910"/>
            <a:ext cx="10259342" cy="327956"/>
          </a:xfrm>
          <a:prstGeom prst="rect">
            <a:avLst/>
          </a:prstGeom>
        </p:spPr>
        <p:txBody>
          <a:bodyPr vert="horz" lIns="86699" tIns="43349" rIns="86699" bIns="43349" rtlCol="0" anchor="ctr">
            <a:noAutofit/>
          </a:bodyPr>
          <a:lstStyle/>
          <a:p>
            <a:pPr>
              <a:lnSpc>
                <a:spcPct val="250000"/>
              </a:lnSpc>
            </a:pPr>
            <a:endParaRPr lang="en-IN" sz="2655" b="1" dirty="0">
              <a:solidFill>
                <a:schemeClr val="tx1">
                  <a:lumMod val="75000"/>
                  <a:lumOff val="25000"/>
                </a:schemeClr>
              </a:solidFill>
              <a:latin typeface="Cambria" pitchFamily="18" charset="0"/>
              <a:ea typeface="Cambria" pitchFamily="18" charset="0"/>
            </a:endParaRPr>
          </a:p>
        </p:txBody>
      </p:sp>
      <p:grpSp>
        <p:nvGrpSpPr>
          <p:cNvPr id="2" name="Group 1">
            <a:extLst>
              <a:ext uri="{FF2B5EF4-FFF2-40B4-BE49-F238E27FC236}">
                <a16:creationId xmlns:a16="http://schemas.microsoft.com/office/drawing/2014/main" id="{997C29D6-0C38-6EFB-BCE8-CE0B4108AFA4}"/>
              </a:ext>
            </a:extLst>
          </p:cNvPr>
          <p:cNvGrpSpPr/>
          <p:nvPr/>
        </p:nvGrpSpPr>
        <p:grpSpPr>
          <a:xfrm>
            <a:off x="372235" y="213494"/>
            <a:ext cx="10620588" cy="423692"/>
            <a:chOff x="0" y="0"/>
            <a:chExt cx="12192000" cy="1066800"/>
          </a:xfrm>
        </p:grpSpPr>
        <p:sp>
          <p:nvSpPr>
            <p:cNvPr id="4" name="Rectangle 3">
              <a:extLst>
                <a:ext uri="{FF2B5EF4-FFF2-40B4-BE49-F238E27FC236}">
                  <a16:creationId xmlns:a16="http://schemas.microsoft.com/office/drawing/2014/main" id="{B6A36C01-7B6F-BCAB-7B31-5B0208C897CE}"/>
                </a:ext>
              </a:extLst>
            </p:cNvPr>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5" name="Rectangle 4">
              <a:extLst>
                <a:ext uri="{FF2B5EF4-FFF2-40B4-BE49-F238E27FC236}">
                  <a16:creationId xmlns:a16="http://schemas.microsoft.com/office/drawing/2014/main" id="{4E16E50B-74A5-D48C-853B-489B657F9B21}"/>
                </a:ext>
              </a:extLst>
            </p:cNvPr>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Flowchart: Data 5">
              <a:extLst>
                <a:ext uri="{FF2B5EF4-FFF2-40B4-BE49-F238E27FC236}">
                  <a16:creationId xmlns:a16="http://schemas.microsoft.com/office/drawing/2014/main" id="{02C99A66-9DB6-ADC5-5A96-C715CC599C40}"/>
                </a:ext>
              </a:extLst>
            </p:cNvPr>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a:extLst>
                <a:ext uri="{FF2B5EF4-FFF2-40B4-BE49-F238E27FC236}">
                  <a16:creationId xmlns:a16="http://schemas.microsoft.com/office/drawing/2014/main" id="{9685FA6A-3E3C-6F74-7DBF-B4D39CC9236C}"/>
                </a:ext>
              </a:extLst>
            </p:cNvPr>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8" name="TextBox 7">
            <a:extLst>
              <a:ext uri="{FF2B5EF4-FFF2-40B4-BE49-F238E27FC236}">
                <a16:creationId xmlns:a16="http://schemas.microsoft.com/office/drawing/2014/main" id="{6DBFADF1-D646-A704-9517-F8CF38C05135}"/>
              </a:ext>
            </a:extLst>
          </p:cNvPr>
          <p:cNvSpPr txBox="1"/>
          <p:nvPr/>
        </p:nvSpPr>
        <p:spPr>
          <a:xfrm>
            <a:off x="515876" y="216988"/>
            <a:ext cx="6614497" cy="461665"/>
          </a:xfrm>
          <a:prstGeom prst="rect">
            <a:avLst/>
          </a:prstGeom>
          <a:noFill/>
        </p:spPr>
        <p:txBody>
          <a:bodyPr wrap="square">
            <a:spAutoFit/>
          </a:bodyPr>
          <a:lstStyle/>
          <a:p>
            <a:r>
              <a:rPr lang="en-IN" sz="2400" b="1" dirty="0">
                <a:solidFill>
                  <a:srgbClr val="002060"/>
                </a:solidFill>
                <a:latin typeface="Cambria" pitchFamily="18" charset="0"/>
                <a:ea typeface="Cambria" pitchFamily="18" charset="0"/>
              </a:rPr>
              <a:t>2.1 ISO – OSI NETWORK MODEL</a:t>
            </a:r>
            <a:endParaRPr lang="en-IN" sz="2400" b="1" dirty="0">
              <a:solidFill>
                <a:schemeClr val="tx1">
                  <a:lumMod val="75000"/>
                  <a:lumOff val="25000"/>
                </a:schemeClr>
              </a:solidFill>
              <a:latin typeface="Cambria" pitchFamily="18" charset="0"/>
              <a:ea typeface="Cambria" pitchFamily="18" charset="0"/>
            </a:endParaRPr>
          </a:p>
        </p:txBody>
      </p:sp>
    </p:spTree>
    <p:extLst>
      <p:ext uri="{BB962C8B-B14F-4D97-AF65-F5344CB8AC3E}">
        <p14:creationId xmlns:p14="http://schemas.microsoft.com/office/powerpoint/2010/main" val="3934305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1000"/>
                                        <p:tgtEl>
                                          <p:spTgt spid="3">
                                            <p:txEl>
                                              <p:pRg st="6" end="6"/>
                                            </p:txEl>
                                          </p:spTgt>
                                        </p:tgtEl>
                                      </p:cBhvr>
                                    </p:animEffect>
                                    <p:anim calcmode="lin" valueType="num">
                                      <p:cBhvr>
                                        <p:cTn id="3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1000"/>
                                        <p:tgtEl>
                                          <p:spTgt spid="3">
                                            <p:txEl>
                                              <p:pRg st="7" end="7"/>
                                            </p:txEl>
                                          </p:spTgt>
                                        </p:tgtEl>
                                      </p:cBhvr>
                                    </p:animEffect>
                                    <p:anim calcmode="lin" valueType="num">
                                      <p:cBhvr>
                                        <p:cTn id="4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65472" y="611294"/>
            <a:ext cx="10692836" cy="5263597"/>
          </a:xfrm>
          <a:prstGeom prst="rect">
            <a:avLst/>
          </a:prstGeom>
        </p:spPr>
        <p:txBody>
          <a:bodyPr vert="horz" wrap="square" lIns="0" tIns="12042" rIns="0" bIns="0" rtlCol="0">
            <a:spAutoFit/>
          </a:bodyPr>
          <a:lstStyle/>
          <a:p>
            <a:pPr algn="just"/>
            <a:endParaRPr lang="en-IN" sz="1896" dirty="0"/>
          </a:p>
          <a:p>
            <a:pPr algn="just"/>
            <a:endParaRPr lang="en-IN" sz="1896" b="1" i="1" dirty="0"/>
          </a:p>
          <a:p>
            <a:pPr algn="just"/>
            <a:endParaRPr lang="en-IN" sz="1896" b="1" i="1" dirty="0"/>
          </a:p>
          <a:p>
            <a:pPr algn="just"/>
            <a:endParaRPr lang="en-IN" sz="1896" b="1" i="1" dirty="0"/>
          </a:p>
          <a:p>
            <a:pPr algn="just"/>
            <a:endParaRPr lang="en-IN" sz="1896" b="1" i="1" dirty="0"/>
          </a:p>
          <a:p>
            <a:pPr algn="just"/>
            <a:endParaRPr lang="en-IN" sz="1896" b="1" i="1" dirty="0"/>
          </a:p>
          <a:p>
            <a:pPr algn="just"/>
            <a:endParaRPr lang="en-IN" sz="1896" b="1" i="1" dirty="0"/>
          </a:p>
          <a:p>
            <a:pPr algn="just"/>
            <a:endParaRPr lang="en-IN" sz="1896" b="1" i="1" dirty="0"/>
          </a:p>
          <a:p>
            <a:pPr algn="just"/>
            <a:endParaRPr lang="en-IN" sz="1896" b="1" i="1" dirty="0"/>
          </a:p>
          <a:p>
            <a:pPr algn="just"/>
            <a:endParaRPr lang="en-IN" sz="1896" b="1" i="1" dirty="0"/>
          </a:p>
          <a:p>
            <a:pPr algn="just"/>
            <a:endParaRPr lang="en-IN" sz="1896" b="1" i="1" dirty="0"/>
          </a:p>
          <a:p>
            <a:pPr algn="just"/>
            <a:endParaRPr lang="en-IN" sz="1896" b="1" i="1" dirty="0"/>
          </a:p>
          <a:p>
            <a:pPr algn="just"/>
            <a:endParaRPr lang="en-IN" sz="1896" b="1" i="1" dirty="0"/>
          </a:p>
          <a:p>
            <a:pPr algn="just"/>
            <a:endParaRPr lang="en-IN" sz="1896" b="1" i="1" dirty="0"/>
          </a:p>
          <a:p>
            <a:pPr algn="just"/>
            <a:endParaRPr lang="en-IN" sz="1896" b="1" i="1" dirty="0"/>
          </a:p>
          <a:p>
            <a:pPr algn="just"/>
            <a:endParaRPr lang="en-IN" sz="1896" b="1" i="1" dirty="0"/>
          </a:p>
          <a:p>
            <a:pPr algn="just"/>
            <a:r>
              <a:rPr lang="en-IN" sz="1896" b="1" i="1" dirty="0"/>
              <a:t>				</a:t>
            </a:r>
            <a:r>
              <a:rPr lang="en-SG" sz="1896" b="1" dirty="0"/>
              <a:t>Figure: Summary of Layers</a:t>
            </a:r>
            <a:endParaRPr lang="en-IN" sz="1896" dirty="0"/>
          </a:p>
          <a:p>
            <a:pPr algn="just"/>
            <a:endParaRPr lang="en-IN" sz="1896" b="1" i="1" dirty="0">
              <a:latin typeface="Cambria" pitchFamily="18" charset="0"/>
              <a:ea typeface="Cambria" pitchFamily="18" charset="0"/>
            </a:endParaRPr>
          </a:p>
        </p:txBody>
      </p:sp>
      <p:pic>
        <p:nvPicPr>
          <p:cNvPr id="4" name="Picture 3"/>
          <p:cNvPicPr/>
          <p:nvPr/>
        </p:nvPicPr>
        <p:blipFill>
          <a:blip r:embed="rId2" cstate="print">
            <a:grayscl/>
          </a:blip>
          <a:srcRect/>
          <a:stretch>
            <a:fillRect/>
          </a:stretch>
        </p:blipFill>
        <p:spPr bwMode="auto">
          <a:xfrm>
            <a:off x="2062265" y="1044787"/>
            <a:ext cx="7140438" cy="4140056"/>
          </a:xfrm>
          <a:prstGeom prst="rect">
            <a:avLst/>
          </a:prstGeom>
          <a:noFill/>
          <a:ln w="9525">
            <a:noFill/>
            <a:miter lim="800000"/>
            <a:headEnd/>
            <a:tailEnd/>
          </a:ln>
          <a:effectLst/>
        </p:spPr>
      </p:pic>
      <p:grpSp>
        <p:nvGrpSpPr>
          <p:cNvPr id="2" name="Group 1">
            <a:extLst>
              <a:ext uri="{FF2B5EF4-FFF2-40B4-BE49-F238E27FC236}">
                <a16:creationId xmlns:a16="http://schemas.microsoft.com/office/drawing/2014/main" id="{E7DB3328-D0C1-2A5F-1A1E-B9A99189C408}"/>
              </a:ext>
            </a:extLst>
          </p:cNvPr>
          <p:cNvGrpSpPr/>
          <p:nvPr/>
        </p:nvGrpSpPr>
        <p:grpSpPr>
          <a:xfrm>
            <a:off x="372235" y="213494"/>
            <a:ext cx="10620588" cy="423692"/>
            <a:chOff x="0" y="0"/>
            <a:chExt cx="12192000" cy="1066800"/>
          </a:xfrm>
        </p:grpSpPr>
        <p:sp>
          <p:nvSpPr>
            <p:cNvPr id="5" name="Rectangle 4">
              <a:extLst>
                <a:ext uri="{FF2B5EF4-FFF2-40B4-BE49-F238E27FC236}">
                  <a16:creationId xmlns:a16="http://schemas.microsoft.com/office/drawing/2014/main" id="{05C79741-DB77-8882-2B01-54F1B2649187}"/>
                </a:ext>
              </a:extLst>
            </p:cNvPr>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Rectangle 5">
              <a:extLst>
                <a:ext uri="{FF2B5EF4-FFF2-40B4-BE49-F238E27FC236}">
                  <a16:creationId xmlns:a16="http://schemas.microsoft.com/office/drawing/2014/main" id="{AFD53C85-003D-F44E-36DC-12CC0D2EB779}"/>
                </a:ext>
              </a:extLst>
            </p:cNvPr>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a:extLst>
                <a:ext uri="{FF2B5EF4-FFF2-40B4-BE49-F238E27FC236}">
                  <a16:creationId xmlns:a16="http://schemas.microsoft.com/office/drawing/2014/main" id="{D27C5EC0-6AB8-9373-AF5F-FA2A5F0B8A55}"/>
                </a:ext>
              </a:extLst>
            </p:cNvPr>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8" name="Flowchart: Data 7">
              <a:extLst>
                <a:ext uri="{FF2B5EF4-FFF2-40B4-BE49-F238E27FC236}">
                  <a16:creationId xmlns:a16="http://schemas.microsoft.com/office/drawing/2014/main" id="{8E731D76-7C8D-F191-929C-F80C0E5110FC}"/>
                </a:ext>
              </a:extLst>
            </p:cNvPr>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9" name="TextBox 8">
            <a:extLst>
              <a:ext uri="{FF2B5EF4-FFF2-40B4-BE49-F238E27FC236}">
                <a16:creationId xmlns:a16="http://schemas.microsoft.com/office/drawing/2014/main" id="{B051CE07-259F-12E0-305C-312464347378}"/>
              </a:ext>
            </a:extLst>
          </p:cNvPr>
          <p:cNvSpPr txBox="1"/>
          <p:nvPr/>
        </p:nvSpPr>
        <p:spPr>
          <a:xfrm>
            <a:off x="515876" y="216988"/>
            <a:ext cx="6614497" cy="461665"/>
          </a:xfrm>
          <a:prstGeom prst="rect">
            <a:avLst/>
          </a:prstGeom>
          <a:noFill/>
        </p:spPr>
        <p:txBody>
          <a:bodyPr wrap="square">
            <a:spAutoFit/>
          </a:bodyPr>
          <a:lstStyle/>
          <a:p>
            <a:r>
              <a:rPr lang="en-IN" sz="2400" b="1" dirty="0">
                <a:solidFill>
                  <a:srgbClr val="002060"/>
                </a:solidFill>
                <a:latin typeface="Cambria" pitchFamily="18" charset="0"/>
                <a:ea typeface="Cambria" pitchFamily="18" charset="0"/>
              </a:rPr>
              <a:t>2.1 ISO – OSI NETWORK MODEL</a:t>
            </a:r>
            <a:endParaRPr lang="en-IN" sz="2400" b="1" dirty="0">
              <a:solidFill>
                <a:schemeClr val="tx1">
                  <a:lumMod val="75000"/>
                  <a:lumOff val="25000"/>
                </a:schemeClr>
              </a:solidFill>
              <a:latin typeface="Cambria" pitchFamily="18" charset="0"/>
              <a:ea typeface="Cambria" pitchFamily="18" charset="0"/>
            </a:endParaRPr>
          </a:p>
        </p:txBody>
      </p:sp>
    </p:spTree>
    <p:extLst>
      <p:ext uri="{BB962C8B-B14F-4D97-AF65-F5344CB8AC3E}">
        <p14:creationId xmlns:p14="http://schemas.microsoft.com/office/powerpoint/2010/main" val="1998572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nodeType="clickEffect">
                                  <p:stCondLst>
                                    <p:cond delay="0"/>
                                  </p:stCondLst>
                                  <p:childTnLst>
                                    <p:set>
                                      <p:cBhvr>
                                        <p:cTn id="10" dur="1" fill="hold">
                                          <p:stCondLst>
                                            <p:cond delay="0"/>
                                          </p:stCondLst>
                                        </p:cTn>
                                        <p:tgtEl>
                                          <p:spTgt spid="3">
                                            <p:txEl>
                                              <p:pRg st="16" end="16"/>
                                            </p:txEl>
                                          </p:spTgt>
                                        </p:tgtEl>
                                        <p:attrNameLst>
                                          <p:attrName>style.visibility</p:attrName>
                                        </p:attrNameLst>
                                      </p:cBhvr>
                                      <p:to>
                                        <p:strVal val="visible"/>
                                      </p:to>
                                    </p:set>
                                    <p:animEffect transition="in" filter="wipe(down)">
                                      <p:cBhvr>
                                        <p:cTn id="11" dur="580">
                                          <p:stCondLst>
                                            <p:cond delay="0"/>
                                          </p:stCondLst>
                                        </p:cTn>
                                        <p:tgtEl>
                                          <p:spTgt spid="3">
                                            <p:txEl>
                                              <p:pRg st="16" end="16"/>
                                            </p:txEl>
                                          </p:spTgt>
                                        </p:tgtEl>
                                      </p:cBhvr>
                                    </p:animEffect>
                                    <p:anim calcmode="lin" valueType="num">
                                      <p:cBhvr>
                                        <p:cTn id="12" dur="1822" tmFilter="0,0; 0.14,0.36; 0.43,0.73; 0.71,0.91; 1.0,1.0">
                                          <p:stCondLst>
                                            <p:cond delay="0"/>
                                          </p:stCondLst>
                                        </p:cTn>
                                        <p:tgtEl>
                                          <p:spTgt spid="3">
                                            <p:txEl>
                                              <p:pRg st="16" end="16"/>
                                            </p:txEl>
                                          </p:spTgt>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3">
                                            <p:txEl>
                                              <p:pRg st="16" end="16"/>
                                            </p:txEl>
                                          </p:spTgt>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3">
                                            <p:txEl>
                                              <p:pRg st="16" end="16"/>
                                            </p:txEl>
                                          </p:spTgt>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3">
                                            <p:txEl>
                                              <p:pRg st="16" end="16"/>
                                            </p:txEl>
                                          </p:spTgt>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3">
                                            <p:txEl>
                                              <p:pRg st="16" end="16"/>
                                            </p:txEl>
                                          </p:spTgt>
                                        </p:tgtEl>
                                        <p:attrNameLst>
                                          <p:attrName>ppt_y</p:attrName>
                                        </p:attrNameLst>
                                      </p:cBhvr>
                                      <p:tavLst>
                                        <p:tav tm="0" fmla="#ppt_y-sin(pi*$)/81">
                                          <p:val>
                                            <p:fltVal val="0"/>
                                          </p:val>
                                        </p:tav>
                                        <p:tav tm="100000">
                                          <p:val>
                                            <p:fltVal val="1"/>
                                          </p:val>
                                        </p:tav>
                                      </p:tavLst>
                                    </p:anim>
                                    <p:animScale>
                                      <p:cBhvr>
                                        <p:cTn id="17" dur="26">
                                          <p:stCondLst>
                                            <p:cond delay="650"/>
                                          </p:stCondLst>
                                        </p:cTn>
                                        <p:tgtEl>
                                          <p:spTgt spid="3">
                                            <p:txEl>
                                              <p:pRg st="16" end="16"/>
                                            </p:txEl>
                                          </p:spTgt>
                                        </p:tgtEl>
                                      </p:cBhvr>
                                      <p:to x="100000" y="60000"/>
                                    </p:animScale>
                                    <p:animScale>
                                      <p:cBhvr>
                                        <p:cTn id="18" dur="166" decel="50000">
                                          <p:stCondLst>
                                            <p:cond delay="676"/>
                                          </p:stCondLst>
                                        </p:cTn>
                                        <p:tgtEl>
                                          <p:spTgt spid="3">
                                            <p:txEl>
                                              <p:pRg st="16" end="16"/>
                                            </p:txEl>
                                          </p:spTgt>
                                        </p:tgtEl>
                                      </p:cBhvr>
                                      <p:to x="100000" y="100000"/>
                                    </p:animScale>
                                    <p:animScale>
                                      <p:cBhvr>
                                        <p:cTn id="19" dur="26">
                                          <p:stCondLst>
                                            <p:cond delay="1312"/>
                                          </p:stCondLst>
                                        </p:cTn>
                                        <p:tgtEl>
                                          <p:spTgt spid="3">
                                            <p:txEl>
                                              <p:pRg st="16" end="16"/>
                                            </p:txEl>
                                          </p:spTgt>
                                        </p:tgtEl>
                                      </p:cBhvr>
                                      <p:to x="100000" y="80000"/>
                                    </p:animScale>
                                    <p:animScale>
                                      <p:cBhvr>
                                        <p:cTn id="20" dur="166" decel="50000">
                                          <p:stCondLst>
                                            <p:cond delay="1338"/>
                                          </p:stCondLst>
                                        </p:cTn>
                                        <p:tgtEl>
                                          <p:spTgt spid="3">
                                            <p:txEl>
                                              <p:pRg st="16" end="16"/>
                                            </p:txEl>
                                          </p:spTgt>
                                        </p:tgtEl>
                                      </p:cBhvr>
                                      <p:to x="100000" y="100000"/>
                                    </p:animScale>
                                    <p:animScale>
                                      <p:cBhvr>
                                        <p:cTn id="21" dur="26">
                                          <p:stCondLst>
                                            <p:cond delay="1642"/>
                                          </p:stCondLst>
                                        </p:cTn>
                                        <p:tgtEl>
                                          <p:spTgt spid="3">
                                            <p:txEl>
                                              <p:pRg st="16" end="16"/>
                                            </p:txEl>
                                          </p:spTgt>
                                        </p:tgtEl>
                                      </p:cBhvr>
                                      <p:to x="100000" y="90000"/>
                                    </p:animScale>
                                    <p:animScale>
                                      <p:cBhvr>
                                        <p:cTn id="22" dur="166" decel="50000">
                                          <p:stCondLst>
                                            <p:cond delay="1668"/>
                                          </p:stCondLst>
                                        </p:cTn>
                                        <p:tgtEl>
                                          <p:spTgt spid="3">
                                            <p:txEl>
                                              <p:pRg st="16" end="16"/>
                                            </p:txEl>
                                          </p:spTgt>
                                        </p:tgtEl>
                                      </p:cBhvr>
                                      <p:to x="100000" y="100000"/>
                                    </p:animScale>
                                    <p:animScale>
                                      <p:cBhvr>
                                        <p:cTn id="23" dur="26">
                                          <p:stCondLst>
                                            <p:cond delay="1808"/>
                                          </p:stCondLst>
                                        </p:cTn>
                                        <p:tgtEl>
                                          <p:spTgt spid="3">
                                            <p:txEl>
                                              <p:pRg st="16" end="16"/>
                                            </p:txEl>
                                          </p:spTgt>
                                        </p:tgtEl>
                                      </p:cBhvr>
                                      <p:to x="100000" y="95000"/>
                                    </p:animScale>
                                    <p:animScale>
                                      <p:cBhvr>
                                        <p:cTn id="24" dur="166" decel="50000">
                                          <p:stCondLst>
                                            <p:cond delay="1834"/>
                                          </p:stCondLst>
                                        </p:cTn>
                                        <p:tgtEl>
                                          <p:spTgt spid="3">
                                            <p:txEl>
                                              <p:pRg st="16" end="1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77333" y="672624"/>
            <a:ext cx="10692836" cy="5555344"/>
          </a:xfrm>
          <a:prstGeom prst="rect">
            <a:avLst/>
          </a:prstGeom>
        </p:spPr>
        <p:txBody>
          <a:bodyPr vert="horz" wrap="square" lIns="0" tIns="12042" rIns="0" bIns="0" rtlCol="0">
            <a:spAutoFit/>
          </a:bodyPr>
          <a:lstStyle/>
          <a:p>
            <a:pPr marL="433512" indent="-433512" fontAlgn="base">
              <a:buFont typeface="Wingdings" panose="05000000000000000000" pitchFamily="2" charset="2"/>
              <a:buChar char="§"/>
            </a:pPr>
            <a:r>
              <a:rPr lang="en-US" sz="1896" dirty="0">
                <a:latin typeface="Cambria" pitchFamily="18" charset="0"/>
                <a:ea typeface="Cambria" pitchFamily="18" charset="0"/>
              </a:rPr>
              <a:t>The OSI Model that we have just examined is merely a reference/logical model. It was created to define the functions of the communication system by breaking down the communication process into smaller, more manageable components. </a:t>
            </a:r>
          </a:p>
          <a:p>
            <a:pPr marL="433512" indent="-433512" fontAlgn="base">
              <a:buFont typeface="Wingdings" panose="05000000000000000000" pitchFamily="2" charset="2"/>
              <a:buChar char="§"/>
            </a:pPr>
            <a:endParaRPr lang="en-US" sz="1896" dirty="0">
              <a:latin typeface="Cambria" pitchFamily="18" charset="0"/>
              <a:ea typeface="Cambria" pitchFamily="18" charset="0"/>
            </a:endParaRPr>
          </a:p>
          <a:p>
            <a:pPr marL="433512" indent="-433512" fontAlgn="base">
              <a:buFont typeface="Wingdings" panose="05000000000000000000" pitchFamily="2" charset="2"/>
              <a:buChar char="§"/>
            </a:pPr>
            <a:r>
              <a:rPr lang="en-US" sz="1896" dirty="0">
                <a:latin typeface="Cambria" pitchFamily="18" charset="0"/>
                <a:ea typeface="Cambria" pitchFamily="18" charset="0"/>
              </a:rPr>
              <a:t>In the 1960s, the Department of Defense (DoD) designed and developed TCP/IP, which is founded on standard protocols. Internet Protocol stands for Transmission Control Protocol. TCP/IP is an abbreviated version of the OSI model. Unlike the OSI model, which has seven layers, it has only four.</a:t>
            </a:r>
          </a:p>
          <a:p>
            <a:pPr marL="433512" indent="-433512" fontAlgn="base">
              <a:buFont typeface="Wingdings" panose="05000000000000000000" pitchFamily="2" charset="2"/>
              <a:buChar char="§"/>
            </a:pPr>
            <a:endParaRPr lang="en-US" sz="1896" dirty="0">
              <a:latin typeface="Cambria" pitchFamily="18" charset="0"/>
              <a:ea typeface="Cambria" pitchFamily="18" charset="0"/>
            </a:endParaRPr>
          </a:p>
          <a:p>
            <a:pPr marL="433512" indent="-433512" fontAlgn="base">
              <a:buFont typeface="Wingdings" panose="05000000000000000000" pitchFamily="2" charset="2"/>
              <a:buChar char="§"/>
            </a:pPr>
            <a:r>
              <a:rPr lang="en-US" sz="1896" dirty="0">
                <a:latin typeface="Cambria" pitchFamily="18" charset="0"/>
                <a:ea typeface="Cambria" pitchFamily="18" charset="0"/>
              </a:rPr>
              <a:t>Five or four layers are sometimes cited as the number of strata. Here This article will examine five strata. In the 4-layer reference, the Physical Layer and Data Link Layer are referred to as a single layer known as the 'Physical Layer' or 'Network Interface Layer’.</a:t>
            </a:r>
          </a:p>
          <a:p>
            <a:pPr marL="433512" indent="-433512" fontAlgn="base">
              <a:buFont typeface="Wingdings" panose="05000000000000000000" pitchFamily="2" charset="2"/>
              <a:buChar char="§"/>
            </a:pPr>
            <a:endParaRPr lang="en-US" sz="1896" dirty="0">
              <a:latin typeface="Cambria" pitchFamily="18" charset="0"/>
              <a:ea typeface="Cambria" pitchFamily="18" charset="0"/>
            </a:endParaRPr>
          </a:p>
          <a:p>
            <a:pPr fontAlgn="base"/>
            <a:r>
              <a:rPr lang="en-US" sz="1896" dirty="0">
                <a:latin typeface="Cambria" pitchFamily="18" charset="0"/>
                <a:ea typeface="Cambria" pitchFamily="18" charset="0"/>
              </a:rPr>
              <a:t>What is TCP/IP Used For?</a:t>
            </a:r>
          </a:p>
          <a:p>
            <a:pPr marL="342900" indent="-342900" fontAlgn="base">
              <a:buFont typeface="Wingdings" panose="05000000000000000000" pitchFamily="2" charset="2"/>
              <a:buChar char="§"/>
            </a:pPr>
            <a:r>
              <a:rPr lang="en-US" sz="1896" dirty="0">
                <a:latin typeface="Cambria" pitchFamily="18" charset="0"/>
                <a:ea typeface="Cambria" pitchFamily="18" charset="0"/>
              </a:rPr>
              <a:t>TCP/IP's primary function is to transmit computer data from one device to another. The primary requirement of this procedure is that data be reliable and accurate, so that the recipient receives the same information as the submitter. To ensure that each message reaches its final destination accurately, the TCP/IP model divides its data into packets, which are then recombined at the receiving end, thereby preserving the integrity of the data during transmission.</a:t>
            </a:r>
          </a:p>
          <a:p>
            <a:pPr marL="433512" indent="-433512" fontAlgn="base">
              <a:buAutoNum type="arabicPeriod"/>
            </a:pPr>
            <a:endParaRPr lang="en-US" sz="1896" dirty="0">
              <a:latin typeface="Cambria" pitchFamily="18" charset="0"/>
              <a:ea typeface="Cambria" pitchFamily="18" charset="0"/>
            </a:endParaRPr>
          </a:p>
        </p:txBody>
      </p:sp>
      <p:sp>
        <p:nvSpPr>
          <p:cNvPr id="9" name="Title 5"/>
          <p:cNvSpPr txBox="1">
            <a:spLocks/>
          </p:cNvSpPr>
          <p:nvPr/>
        </p:nvSpPr>
        <p:spPr>
          <a:xfrm>
            <a:off x="894080" y="466796"/>
            <a:ext cx="10259342" cy="534340"/>
          </a:xfrm>
          <a:prstGeom prst="rect">
            <a:avLst/>
          </a:prstGeom>
        </p:spPr>
        <p:txBody>
          <a:bodyPr vert="horz" lIns="86699" tIns="43349" rIns="86699" bIns="43349" rtlCol="0" anchor="ctr">
            <a:noAutofit/>
          </a:bodyPr>
          <a:lstStyle/>
          <a:p>
            <a:pPr>
              <a:lnSpc>
                <a:spcPct val="250000"/>
              </a:lnSpc>
            </a:pPr>
            <a:endParaRPr lang="en-IN" sz="2655" b="1" dirty="0">
              <a:solidFill>
                <a:schemeClr val="tx1">
                  <a:lumMod val="75000"/>
                  <a:lumOff val="25000"/>
                </a:schemeClr>
              </a:solidFill>
              <a:latin typeface="Cambria" pitchFamily="18" charset="0"/>
              <a:ea typeface="Cambria" pitchFamily="18" charset="0"/>
            </a:endParaRPr>
          </a:p>
        </p:txBody>
      </p:sp>
      <p:grpSp>
        <p:nvGrpSpPr>
          <p:cNvPr id="2" name="Group 1">
            <a:extLst>
              <a:ext uri="{FF2B5EF4-FFF2-40B4-BE49-F238E27FC236}">
                <a16:creationId xmlns:a16="http://schemas.microsoft.com/office/drawing/2014/main" id="{4A552976-9759-09B1-58B5-1DF552873468}"/>
              </a:ext>
            </a:extLst>
          </p:cNvPr>
          <p:cNvGrpSpPr/>
          <p:nvPr/>
        </p:nvGrpSpPr>
        <p:grpSpPr>
          <a:xfrm>
            <a:off x="372235" y="213494"/>
            <a:ext cx="10620588" cy="423692"/>
            <a:chOff x="0" y="0"/>
            <a:chExt cx="12192000" cy="1066800"/>
          </a:xfrm>
        </p:grpSpPr>
        <p:sp>
          <p:nvSpPr>
            <p:cNvPr id="4" name="Rectangle 3">
              <a:extLst>
                <a:ext uri="{FF2B5EF4-FFF2-40B4-BE49-F238E27FC236}">
                  <a16:creationId xmlns:a16="http://schemas.microsoft.com/office/drawing/2014/main" id="{4BF51458-3F5F-6DEF-C1D7-09A896F096E1}"/>
                </a:ext>
              </a:extLst>
            </p:cNvPr>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5" name="Rectangle 4">
              <a:extLst>
                <a:ext uri="{FF2B5EF4-FFF2-40B4-BE49-F238E27FC236}">
                  <a16:creationId xmlns:a16="http://schemas.microsoft.com/office/drawing/2014/main" id="{B391A357-0EBB-4811-808D-E2535BA6D5EC}"/>
                </a:ext>
              </a:extLst>
            </p:cNvPr>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Flowchart: Data 5">
              <a:extLst>
                <a:ext uri="{FF2B5EF4-FFF2-40B4-BE49-F238E27FC236}">
                  <a16:creationId xmlns:a16="http://schemas.microsoft.com/office/drawing/2014/main" id="{C323619E-9878-84EC-CF08-2DBA59BBDC85}"/>
                </a:ext>
              </a:extLst>
            </p:cNvPr>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a:extLst>
                <a:ext uri="{FF2B5EF4-FFF2-40B4-BE49-F238E27FC236}">
                  <a16:creationId xmlns:a16="http://schemas.microsoft.com/office/drawing/2014/main" id="{F234368D-A249-8A93-13B0-A6048665A3D8}"/>
                </a:ext>
              </a:extLst>
            </p:cNvPr>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8" name="TextBox 7">
            <a:extLst>
              <a:ext uri="{FF2B5EF4-FFF2-40B4-BE49-F238E27FC236}">
                <a16:creationId xmlns:a16="http://schemas.microsoft.com/office/drawing/2014/main" id="{3EB2CAF5-2917-6A0E-E986-74E5E2AF1BD9}"/>
              </a:ext>
            </a:extLst>
          </p:cNvPr>
          <p:cNvSpPr txBox="1"/>
          <p:nvPr/>
        </p:nvSpPr>
        <p:spPr>
          <a:xfrm>
            <a:off x="515876" y="216988"/>
            <a:ext cx="6614497" cy="461665"/>
          </a:xfrm>
          <a:prstGeom prst="rect">
            <a:avLst/>
          </a:prstGeom>
          <a:noFill/>
        </p:spPr>
        <p:txBody>
          <a:bodyPr wrap="square">
            <a:spAutoFit/>
          </a:bodyPr>
          <a:lstStyle/>
          <a:p>
            <a:r>
              <a:rPr lang="en-IN" sz="2400" b="1" dirty="0">
                <a:solidFill>
                  <a:srgbClr val="002060"/>
                </a:solidFill>
                <a:latin typeface="Cambria" pitchFamily="18" charset="0"/>
                <a:ea typeface="Cambria" pitchFamily="18" charset="0"/>
              </a:rPr>
              <a:t>2.2 TCP/IP NETWORK MODEL</a:t>
            </a:r>
            <a:endParaRPr lang="en-IN" sz="2400" b="1" dirty="0">
              <a:solidFill>
                <a:schemeClr val="tx1">
                  <a:lumMod val="75000"/>
                  <a:lumOff val="25000"/>
                </a:schemeClr>
              </a:solidFill>
              <a:latin typeface="Cambria" pitchFamily="18" charset="0"/>
              <a:ea typeface="Cambria" pitchFamily="18" charset="0"/>
            </a:endParaRPr>
          </a:p>
        </p:txBody>
      </p:sp>
    </p:spTree>
    <p:extLst>
      <p:ext uri="{BB962C8B-B14F-4D97-AF65-F5344CB8AC3E}">
        <p14:creationId xmlns:p14="http://schemas.microsoft.com/office/powerpoint/2010/main" val="4002649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77333" y="672624"/>
            <a:ext cx="10692836" cy="4388358"/>
          </a:xfrm>
          <a:prstGeom prst="rect">
            <a:avLst/>
          </a:prstGeom>
        </p:spPr>
        <p:txBody>
          <a:bodyPr vert="horz" wrap="square" lIns="0" tIns="12042" rIns="0" bIns="0" rtlCol="0">
            <a:spAutoFit/>
          </a:bodyPr>
          <a:lstStyle/>
          <a:p>
            <a:pPr marL="433512" indent="-433512" fontAlgn="base">
              <a:buAutoNum type="arabicPeriod"/>
            </a:pPr>
            <a:endParaRPr lang="en-US" sz="1896" b="1" dirty="0">
              <a:latin typeface="Cambria" pitchFamily="18" charset="0"/>
              <a:ea typeface="Cambria" pitchFamily="18" charset="0"/>
            </a:endParaRPr>
          </a:p>
          <a:p>
            <a:pPr fontAlgn="base"/>
            <a:r>
              <a:rPr lang="en-US" sz="1896" dirty="0">
                <a:latin typeface="Cambria" pitchFamily="18" charset="0"/>
                <a:ea typeface="Cambria" pitchFamily="18" charset="0"/>
              </a:rPr>
              <a:t>What Difference Exists Between TCP and IP?</a:t>
            </a:r>
          </a:p>
          <a:p>
            <a:pPr fontAlgn="base"/>
            <a:endParaRPr lang="en-US" sz="1896" dirty="0">
              <a:latin typeface="Cambria" pitchFamily="18" charset="0"/>
              <a:ea typeface="Cambria" pitchFamily="18" charset="0"/>
            </a:endParaRPr>
          </a:p>
          <a:p>
            <a:pPr marL="433512" indent="-433512" fontAlgn="base">
              <a:buFont typeface="Wingdings" panose="05000000000000000000" pitchFamily="2" charset="2"/>
              <a:buChar char="§"/>
            </a:pPr>
            <a:r>
              <a:rPr lang="en-US" sz="1896" dirty="0">
                <a:latin typeface="Cambria" pitchFamily="18" charset="0"/>
                <a:ea typeface="Cambria" pitchFamily="18" charset="0"/>
              </a:rPr>
              <a:t>TCP and IP are distinct Computer Network protocols. The transmission of data is the primary distinction between TCP (Transmission Control Protocol) and IP (Internet Protocol). IP determines the mail's destination, while TCP is responsible for sending and receiving mail. UDP is an alternative protocol that does not require IP to communicate between computers. IP is only required by TCP. This is the fundamental distinction between TCP and IP.</a:t>
            </a:r>
          </a:p>
          <a:p>
            <a:pPr marL="433512" indent="-433512" fontAlgn="base">
              <a:buFont typeface="Wingdings" panose="05000000000000000000" pitchFamily="2" charset="2"/>
              <a:buChar char="§"/>
            </a:pPr>
            <a:endParaRPr lang="en-US" sz="1896" dirty="0">
              <a:latin typeface="Cambria" pitchFamily="18" charset="0"/>
              <a:ea typeface="Cambria" pitchFamily="18" charset="0"/>
            </a:endParaRPr>
          </a:p>
          <a:p>
            <a:pPr fontAlgn="base"/>
            <a:r>
              <a:rPr lang="en-US" sz="1896" dirty="0">
                <a:latin typeface="Cambria" pitchFamily="18" charset="0"/>
                <a:ea typeface="Cambria" pitchFamily="18" charset="0"/>
              </a:rPr>
              <a:t>How Does TCP/IP Model Operate?</a:t>
            </a:r>
          </a:p>
          <a:p>
            <a:pPr fontAlgn="base"/>
            <a:endParaRPr lang="en-US" sz="1896" dirty="0">
              <a:latin typeface="Cambria" pitchFamily="18" charset="0"/>
              <a:ea typeface="Cambria" pitchFamily="18" charset="0"/>
            </a:endParaRPr>
          </a:p>
          <a:p>
            <a:pPr marL="433512" indent="-433512" fontAlgn="base">
              <a:buFont typeface="Wingdings" panose="05000000000000000000" pitchFamily="2" charset="2"/>
              <a:buChar char="§"/>
            </a:pPr>
            <a:r>
              <a:rPr lang="en-US" sz="1896" dirty="0">
                <a:latin typeface="Cambria" pitchFamily="18" charset="0"/>
                <a:ea typeface="Cambria" pitchFamily="18" charset="0"/>
              </a:rPr>
              <a:t>When we want to send something over the internet using the TCP/IP Model, the data is divided into packets at the sender's end and recombined at the receiver's end to maintain the data's integrity. The TCP/IP paradigm divides the data into a four-layer procedure, with the data entering the first layer in one direction and then reentering in the opposite direction at the receiver's end.</a:t>
            </a:r>
            <a:endParaRPr lang="en-IN" sz="1896" dirty="0">
              <a:latin typeface="Cambria" pitchFamily="18" charset="0"/>
              <a:ea typeface="Cambria" pitchFamily="18" charset="0"/>
            </a:endParaRPr>
          </a:p>
        </p:txBody>
      </p:sp>
      <p:sp>
        <p:nvSpPr>
          <p:cNvPr id="9" name="Title 5"/>
          <p:cNvSpPr txBox="1">
            <a:spLocks/>
          </p:cNvSpPr>
          <p:nvPr/>
        </p:nvSpPr>
        <p:spPr>
          <a:xfrm>
            <a:off x="894080" y="466796"/>
            <a:ext cx="10259342" cy="534340"/>
          </a:xfrm>
          <a:prstGeom prst="rect">
            <a:avLst/>
          </a:prstGeom>
        </p:spPr>
        <p:txBody>
          <a:bodyPr vert="horz" lIns="86699" tIns="43349" rIns="86699" bIns="43349" rtlCol="0" anchor="ctr">
            <a:noAutofit/>
          </a:bodyPr>
          <a:lstStyle/>
          <a:p>
            <a:pPr>
              <a:lnSpc>
                <a:spcPct val="250000"/>
              </a:lnSpc>
            </a:pPr>
            <a:endParaRPr lang="en-IN" sz="2655" b="1" dirty="0">
              <a:solidFill>
                <a:schemeClr val="tx1">
                  <a:lumMod val="75000"/>
                  <a:lumOff val="25000"/>
                </a:schemeClr>
              </a:solidFill>
              <a:latin typeface="Cambria" pitchFamily="18" charset="0"/>
              <a:ea typeface="Cambria" pitchFamily="18" charset="0"/>
            </a:endParaRPr>
          </a:p>
        </p:txBody>
      </p:sp>
      <p:grpSp>
        <p:nvGrpSpPr>
          <p:cNvPr id="2" name="Group 1">
            <a:extLst>
              <a:ext uri="{FF2B5EF4-FFF2-40B4-BE49-F238E27FC236}">
                <a16:creationId xmlns:a16="http://schemas.microsoft.com/office/drawing/2014/main" id="{4A552976-9759-09B1-58B5-1DF552873468}"/>
              </a:ext>
            </a:extLst>
          </p:cNvPr>
          <p:cNvGrpSpPr/>
          <p:nvPr/>
        </p:nvGrpSpPr>
        <p:grpSpPr>
          <a:xfrm>
            <a:off x="372235" y="213494"/>
            <a:ext cx="10620588" cy="423692"/>
            <a:chOff x="0" y="0"/>
            <a:chExt cx="12192000" cy="1066800"/>
          </a:xfrm>
        </p:grpSpPr>
        <p:sp>
          <p:nvSpPr>
            <p:cNvPr id="4" name="Rectangle 3">
              <a:extLst>
                <a:ext uri="{FF2B5EF4-FFF2-40B4-BE49-F238E27FC236}">
                  <a16:creationId xmlns:a16="http://schemas.microsoft.com/office/drawing/2014/main" id="{4BF51458-3F5F-6DEF-C1D7-09A896F096E1}"/>
                </a:ext>
              </a:extLst>
            </p:cNvPr>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5" name="Rectangle 4">
              <a:extLst>
                <a:ext uri="{FF2B5EF4-FFF2-40B4-BE49-F238E27FC236}">
                  <a16:creationId xmlns:a16="http://schemas.microsoft.com/office/drawing/2014/main" id="{B391A357-0EBB-4811-808D-E2535BA6D5EC}"/>
                </a:ext>
              </a:extLst>
            </p:cNvPr>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Flowchart: Data 5">
              <a:extLst>
                <a:ext uri="{FF2B5EF4-FFF2-40B4-BE49-F238E27FC236}">
                  <a16:creationId xmlns:a16="http://schemas.microsoft.com/office/drawing/2014/main" id="{C323619E-9878-84EC-CF08-2DBA59BBDC85}"/>
                </a:ext>
              </a:extLst>
            </p:cNvPr>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a:extLst>
                <a:ext uri="{FF2B5EF4-FFF2-40B4-BE49-F238E27FC236}">
                  <a16:creationId xmlns:a16="http://schemas.microsoft.com/office/drawing/2014/main" id="{F234368D-A249-8A93-13B0-A6048665A3D8}"/>
                </a:ext>
              </a:extLst>
            </p:cNvPr>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8" name="TextBox 7">
            <a:extLst>
              <a:ext uri="{FF2B5EF4-FFF2-40B4-BE49-F238E27FC236}">
                <a16:creationId xmlns:a16="http://schemas.microsoft.com/office/drawing/2014/main" id="{3EB2CAF5-2917-6A0E-E986-74E5E2AF1BD9}"/>
              </a:ext>
            </a:extLst>
          </p:cNvPr>
          <p:cNvSpPr txBox="1"/>
          <p:nvPr/>
        </p:nvSpPr>
        <p:spPr>
          <a:xfrm>
            <a:off x="515876" y="216988"/>
            <a:ext cx="6614497" cy="461665"/>
          </a:xfrm>
          <a:prstGeom prst="rect">
            <a:avLst/>
          </a:prstGeom>
          <a:noFill/>
        </p:spPr>
        <p:txBody>
          <a:bodyPr wrap="square">
            <a:spAutoFit/>
          </a:bodyPr>
          <a:lstStyle/>
          <a:p>
            <a:r>
              <a:rPr lang="en-IN" sz="2400" b="1" dirty="0">
                <a:solidFill>
                  <a:srgbClr val="002060"/>
                </a:solidFill>
                <a:latin typeface="Cambria" pitchFamily="18" charset="0"/>
                <a:ea typeface="Cambria" pitchFamily="18" charset="0"/>
              </a:rPr>
              <a:t>2.2 TCP/IP NETWORK MODEL</a:t>
            </a:r>
            <a:endParaRPr lang="en-IN" sz="2400" b="1" dirty="0">
              <a:solidFill>
                <a:schemeClr val="tx1">
                  <a:lumMod val="75000"/>
                  <a:lumOff val="25000"/>
                </a:schemeClr>
              </a:solidFill>
              <a:latin typeface="Cambria" pitchFamily="18" charset="0"/>
              <a:ea typeface="Cambria" pitchFamily="18" charset="0"/>
            </a:endParaRPr>
          </a:p>
        </p:txBody>
      </p:sp>
    </p:spTree>
    <p:extLst>
      <p:ext uri="{BB962C8B-B14F-4D97-AF65-F5344CB8AC3E}">
        <p14:creationId xmlns:p14="http://schemas.microsoft.com/office/powerpoint/2010/main" val="2482421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53722" y="1531634"/>
            <a:ext cx="4492210" cy="2929625"/>
          </a:xfrm>
          <a:prstGeom prst="rect">
            <a:avLst/>
          </a:prstGeom>
        </p:spPr>
        <p:txBody>
          <a:bodyPr vert="horz" wrap="square" lIns="0" tIns="12042" rIns="0" bIns="0" rtlCol="0">
            <a:spAutoFit/>
          </a:bodyPr>
          <a:lstStyle/>
          <a:p>
            <a:pPr fontAlgn="base"/>
            <a:r>
              <a:rPr lang="en-US" sz="1896" dirty="0">
                <a:latin typeface="Cambria" pitchFamily="18" charset="0"/>
                <a:ea typeface="Cambria" pitchFamily="18" charset="0"/>
              </a:rPr>
              <a:t>TCP/IP Model Layers </a:t>
            </a:r>
          </a:p>
          <a:p>
            <a:pPr fontAlgn="base"/>
            <a:endParaRPr lang="en-US" sz="1896" dirty="0">
              <a:latin typeface="Cambria" pitchFamily="18" charset="0"/>
              <a:ea typeface="Cambria" pitchFamily="18" charset="0"/>
            </a:endParaRPr>
          </a:p>
          <a:p>
            <a:pPr marL="342900" indent="-342900" fontAlgn="base">
              <a:buFont typeface="Wingdings" panose="05000000000000000000" pitchFamily="2" charset="2"/>
              <a:buChar char="Ø"/>
            </a:pPr>
            <a:r>
              <a:rPr lang="en-US" sz="1896" dirty="0">
                <a:latin typeface="Cambria" pitchFamily="18" charset="0"/>
                <a:ea typeface="Cambria" pitchFamily="18" charset="0"/>
              </a:rPr>
              <a:t>Application Layer</a:t>
            </a:r>
          </a:p>
          <a:p>
            <a:pPr marL="342900" indent="-342900" fontAlgn="base">
              <a:buFont typeface="Wingdings" panose="05000000000000000000" pitchFamily="2" charset="2"/>
              <a:buChar char="Ø"/>
            </a:pPr>
            <a:r>
              <a:rPr lang="en-US" sz="1896" dirty="0">
                <a:latin typeface="Cambria" pitchFamily="18" charset="0"/>
                <a:ea typeface="Cambria" pitchFamily="18" charset="0"/>
              </a:rPr>
              <a:t>Transport Layer(TCP/UDP)</a:t>
            </a:r>
          </a:p>
          <a:p>
            <a:pPr marL="342900" indent="-342900" fontAlgn="base">
              <a:buFont typeface="Wingdings" panose="05000000000000000000" pitchFamily="2" charset="2"/>
              <a:buChar char="Ø"/>
            </a:pPr>
            <a:r>
              <a:rPr lang="en-US" sz="1896" dirty="0">
                <a:latin typeface="Cambria" pitchFamily="18" charset="0"/>
                <a:ea typeface="Cambria" pitchFamily="18" charset="0"/>
              </a:rPr>
              <a:t>Network/Internet Layer(IP)</a:t>
            </a:r>
          </a:p>
          <a:p>
            <a:pPr marL="342900" indent="-342900" fontAlgn="base">
              <a:buFont typeface="Wingdings" panose="05000000000000000000" pitchFamily="2" charset="2"/>
              <a:buChar char="Ø"/>
            </a:pPr>
            <a:r>
              <a:rPr lang="en-US" sz="1896" dirty="0">
                <a:latin typeface="Cambria" pitchFamily="18" charset="0"/>
                <a:ea typeface="Cambria" pitchFamily="18" charset="0"/>
              </a:rPr>
              <a:t>Data Link Layer (MAC)</a:t>
            </a:r>
          </a:p>
          <a:p>
            <a:pPr marL="342900" indent="-342900" fontAlgn="base">
              <a:buFont typeface="Wingdings" panose="05000000000000000000" pitchFamily="2" charset="2"/>
              <a:buChar char="Ø"/>
            </a:pPr>
            <a:r>
              <a:rPr lang="en-US" sz="1896" dirty="0">
                <a:latin typeface="Cambria" pitchFamily="18" charset="0"/>
                <a:ea typeface="Cambria" pitchFamily="18" charset="0"/>
              </a:rPr>
              <a:t>Physical Layer</a:t>
            </a:r>
          </a:p>
          <a:p>
            <a:pPr marL="342900" indent="-342900" fontAlgn="base">
              <a:buFont typeface="Wingdings" panose="05000000000000000000" pitchFamily="2" charset="2"/>
              <a:buChar char="Ø"/>
            </a:pPr>
            <a:endParaRPr lang="en-US" sz="1896" dirty="0">
              <a:latin typeface="Cambria" pitchFamily="18" charset="0"/>
              <a:ea typeface="Cambria" pitchFamily="18" charset="0"/>
            </a:endParaRPr>
          </a:p>
          <a:p>
            <a:pPr fontAlgn="base"/>
            <a:r>
              <a:rPr lang="en-US" sz="1896" dirty="0">
                <a:latin typeface="Cambria" pitchFamily="18" charset="0"/>
                <a:ea typeface="Cambria" pitchFamily="18" charset="0"/>
              </a:rPr>
              <a:t>Following is a diagrammatic comparison of the TCP/IP and OSI models:</a:t>
            </a:r>
            <a:endParaRPr lang="en-IN" sz="1896" dirty="0">
              <a:latin typeface="Cambria" pitchFamily="18" charset="0"/>
              <a:ea typeface="Cambria" pitchFamily="18" charset="0"/>
            </a:endParaRPr>
          </a:p>
        </p:txBody>
      </p:sp>
      <p:sp>
        <p:nvSpPr>
          <p:cNvPr id="9" name="Title 5"/>
          <p:cNvSpPr txBox="1">
            <a:spLocks/>
          </p:cNvSpPr>
          <p:nvPr/>
        </p:nvSpPr>
        <p:spPr>
          <a:xfrm>
            <a:off x="894080" y="466796"/>
            <a:ext cx="10259342" cy="534340"/>
          </a:xfrm>
          <a:prstGeom prst="rect">
            <a:avLst/>
          </a:prstGeom>
        </p:spPr>
        <p:txBody>
          <a:bodyPr vert="horz" lIns="86699" tIns="43349" rIns="86699" bIns="43349" rtlCol="0" anchor="ctr">
            <a:noAutofit/>
          </a:bodyPr>
          <a:lstStyle/>
          <a:p>
            <a:pPr>
              <a:lnSpc>
                <a:spcPct val="250000"/>
              </a:lnSpc>
            </a:pPr>
            <a:endParaRPr lang="en-IN" sz="2655" b="1" dirty="0">
              <a:solidFill>
                <a:schemeClr val="tx1">
                  <a:lumMod val="75000"/>
                  <a:lumOff val="25000"/>
                </a:schemeClr>
              </a:solidFill>
              <a:latin typeface="Cambria" pitchFamily="18" charset="0"/>
              <a:ea typeface="Cambria" pitchFamily="18" charset="0"/>
            </a:endParaRPr>
          </a:p>
        </p:txBody>
      </p:sp>
      <p:grpSp>
        <p:nvGrpSpPr>
          <p:cNvPr id="2" name="Group 1">
            <a:extLst>
              <a:ext uri="{FF2B5EF4-FFF2-40B4-BE49-F238E27FC236}">
                <a16:creationId xmlns:a16="http://schemas.microsoft.com/office/drawing/2014/main" id="{4A552976-9759-09B1-58B5-1DF552873468}"/>
              </a:ext>
            </a:extLst>
          </p:cNvPr>
          <p:cNvGrpSpPr/>
          <p:nvPr/>
        </p:nvGrpSpPr>
        <p:grpSpPr>
          <a:xfrm>
            <a:off x="372235" y="213494"/>
            <a:ext cx="10620588" cy="423692"/>
            <a:chOff x="0" y="0"/>
            <a:chExt cx="12192000" cy="1066800"/>
          </a:xfrm>
        </p:grpSpPr>
        <p:sp>
          <p:nvSpPr>
            <p:cNvPr id="4" name="Rectangle 3">
              <a:extLst>
                <a:ext uri="{FF2B5EF4-FFF2-40B4-BE49-F238E27FC236}">
                  <a16:creationId xmlns:a16="http://schemas.microsoft.com/office/drawing/2014/main" id="{4BF51458-3F5F-6DEF-C1D7-09A896F096E1}"/>
                </a:ext>
              </a:extLst>
            </p:cNvPr>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5" name="Rectangle 4">
              <a:extLst>
                <a:ext uri="{FF2B5EF4-FFF2-40B4-BE49-F238E27FC236}">
                  <a16:creationId xmlns:a16="http://schemas.microsoft.com/office/drawing/2014/main" id="{B391A357-0EBB-4811-808D-E2535BA6D5EC}"/>
                </a:ext>
              </a:extLst>
            </p:cNvPr>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Flowchart: Data 5">
              <a:extLst>
                <a:ext uri="{FF2B5EF4-FFF2-40B4-BE49-F238E27FC236}">
                  <a16:creationId xmlns:a16="http://schemas.microsoft.com/office/drawing/2014/main" id="{C323619E-9878-84EC-CF08-2DBA59BBDC85}"/>
                </a:ext>
              </a:extLst>
            </p:cNvPr>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a:extLst>
                <a:ext uri="{FF2B5EF4-FFF2-40B4-BE49-F238E27FC236}">
                  <a16:creationId xmlns:a16="http://schemas.microsoft.com/office/drawing/2014/main" id="{F234368D-A249-8A93-13B0-A6048665A3D8}"/>
                </a:ext>
              </a:extLst>
            </p:cNvPr>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8" name="TextBox 7">
            <a:extLst>
              <a:ext uri="{FF2B5EF4-FFF2-40B4-BE49-F238E27FC236}">
                <a16:creationId xmlns:a16="http://schemas.microsoft.com/office/drawing/2014/main" id="{3EB2CAF5-2917-6A0E-E986-74E5E2AF1BD9}"/>
              </a:ext>
            </a:extLst>
          </p:cNvPr>
          <p:cNvSpPr txBox="1"/>
          <p:nvPr/>
        </p:nvSpPr>
        <p:spPr>
          <a:xfrm>
            <a:off x="515876" y="216988"/>
            <a:ext cx="6614497" cy="461665"/>
          </a:xfrm>
          <a:prstGeom prst="rect">
            <a:avLst/>
          </a:prstGeom>
          <a:noFill/>
        </p:spPr>
        <p:txBody>
          <a:bodyPr wrap="square">
            <a:spAutoFit/>
          </a:bodyPr>
          <a:lstStyle/>
          <a:p>
            <a:r>
              <a:rPr lang="en-IN" sz="2400" b="1" dirty="0">
                <a:solidFill>
                  <a:srgbClr val="002060"/>
                </a:solidFill>
                <a:latin typeface="Cambria" pitchFamily="18" charset="0"/>
                <a:ea typeface="Cambria" pitchFamily="18" charset="0"/>
              </a:rPr>
              <a:t>2.2 TCP/IP NETWORK MODEL</a:t>
            </a:r>
            <a:endParaRPr lang="en-IN" sz="2400" b="1" dirty="0">
              <a:solidFill>
                <a:schemeClr val="tx1">
                  <a:lumMod val="75000"/>
                  <a:lumOff val="25000"/>
                </a:schemeClr>
              </a:solidFill>
              <a:latin typeface="Cambria" pitchFamily="18" charset="0"/>
              <a:ea typeface="Cambria" pitchFamily="18" charset="0"/>
            </a:endParaRPr>
          </a:p>
        </p:txBody>
      </p:sp>
      <p:pic>
        <p:nvPicPr>
          <p:cNvPr id="13" name="Picture 12">
            <a:extLst>
              <a:ext uri="{FF2B5EF4-FFF2-40B4-BE49-F238E27FC236}">
                <a16:creationId xmlns:a16="http://schemas.microsoft.com/office/drawing/2014/main" id="{5DA59568-8055-BA8D-575D-6487EE60818F}"/>
              </a:ext>
            </a:extLst>
          </p:cNvPr>
          <p:cNvPicPr>
            <a:picLocks noChangeAspect="1"/>
          </p:cNvPicPr>
          <p:nvPr/>
        </p:nvPicPr>
        <p:blipFill>
          <a:blip r:embed="rId2"/>
          <a:stretch>
            <a:fillRect/>
          </a:stretch>
        </p:blipFill>
        <p:spPr>
          <a:xfrm>
            <a:off x="5616150" y="1001136"/>
            <a:ext cx="5537272" cy="3683844"/>
          </a:xfrm>
          <a:prstGeom prst="rect">
            <a:avLst/>
          </a:prstGeom>
        </p:spPr>
      </p:pic>
    </p:spTree>
    <p:extLst>
      <p:ext uri="{BB962C8B-B14F-4D97-AF65-F5344CB8AC3E}">
        <p14:creationId xmlns:p14="http://schemas.microsoft.com/office/powerpoint/2010/main" val="3724119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down)">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49957" y="733966"/>
            <a:ext cx="11281600" cy="5367472"/>
          </a:xfrm>
          <a:prstGeom prst="rect">
            <a:avLst/>
          </a:prstGeom>
        </p:spPr>
        <p:txBody>
          <a:bodyPr vert="horz" wrap="square" lIns="0" tIns="12042" rIns="0" bIns="0" rtlCol="0">
            <a:spAutoFit/>
          </a:bodyPr>
          <a:lstStyle/>
          <a:p>
            <a:pPr algn="just" fontAlgn="base">
              <a:spcBef>
                <a:spcPts val="600"/>
              </a:spcBef>
              <a:spcAft>
                <a:spcPts val="600"/>
              </a:spcAft>
            </a:pPr>
            <a:r>
              <a:rPr lang="en-US" sz="1600" b="1" dirty="0"/>
              <a:t>1. Physical Layer: </a:t>
            </a:r>
            <a:r>
              <a:rPr lang="en-US" sz="1600" dirty="0"/>
              <a:t>It is a group of applications requiring network communications. This layer is responsible for generating the data and requesting connections. It acts on behalf of the sender and the Network Access layer on the behalf of the receiver. During this article, we will be talking on the behalf of the receiver.</a:t>
            </a:r>
          </a:p>
          <a:p>
            <a:pPr algn="just" fontAlgn="base">
              <a:spcBef>
                <a:spcPts val="600"/>
              </a:spcBef>
              <a:spcAft>
                <a:spcPts val="600"/>
              </a:spcAft>
            </a:pPr>
            <a:r>
              <a:rPr lang="en-US" sz="1600" b="1" dirty="0"/>
              <a:t>2. Data Link Layer: </a:t>
            </a:r>
            <a:r>
              <a:rPr lang="en-US" sz="1600" dirty="0"/>
              <a:t>The packet’s network protocol type, in this case, TCP/IP, is identified by the data-link layer. Error prevention and “framing” are also provided by the data-link layer. </a:t>
            </a:r>
            <a:r>
              <a:rPr lang="en-US" sz="1600" u="sng" dirty="0">
                <a:hlinkClick r:id="rId2"/>
              </a:rPr>
              <a:t>Point-to-Point Protocol (PPP)</a:t>
            </a:r>
            <a:r>
              <a:rPr lang="en-US" sz="1600" dirty="0"/>
              <a:t> framing and Ethernet IEEE 802.2 framing are two examples of data-link layer protocols.</a:t>
            </a:r>
          </a:p>
          <a:p>
            <a:pPr algn="just" fontAlgn="base">
              <a:spcBef>
                <a:spcPts val="600"/>
              </a:spcBef>
              <a:spcAft>
                <a:spcPts val="600"/>
              </a:spcAft>
            </a:pPr>
            <a:r>
              <a:rPr lang="en-US" sz="1600" b="1" dirty="0"/>
              <a:t>3. Internet Layer: </a:t>
            </a:r>
            <a:r>
              <a:rPr lang="en-US" sz="1600" dirty="0"/>
              <a:t>This layer parallels the functions of OSI’s Network layer. It defines the protocols which are responsible for the logical transmission of data over the entire network. The main protocols residing at this layer are as follows:</a:t>
            </a:r>
          </a:p>
          <a:p>
            <a:pPr marL="285750" indent="-285750" algn="just" fontAlgn="base">
              <a:spcBef>
                <a:spcPts val="600"/>
              </a:spcBef>
              <a:spcAft>
                <a:spcPts val="600"/>
              </a:spcAft>
              <a:buFont typeface="Wingdings" panose="05000000000000000000" pitchFamily="2" charset="2"/>
              <a:buChar char="Ø"/>
            </a:pPr>
            <a:r>
              <a:rPr lang="en-US" sz="1600" b="1" dirty="0"/>
              <a:t>IP:</a:t>
            </a:r>
            <a:r>
              <a:rPr lang="en-US" sz="1600" dirty="0"/>
              <a:t> IP stands for Internet Protocol and it is responsible for delivering packets from the source host to the destination host by looking at the IP addresses in the packet headers. IP has 2 versions: IPv4 and IPv6. IPv4 is the one that most websites are using currently. But IPv6 is growing as the number of IPv4 addresses is limited in number when compared to the number of users.</a:t>
            </a:r>
          </a:p>
          <a:p>
            <a:pPr marL="285750" indent="-285750" algn="just" fontAlgn="base">
              <a:spcBef>
                <a:spcPts val="600"/>
              </a:spcBef>
              <a:spcAft>
                <a:spcPts val="600"/>
              </a:spcAft>
              <a:buFont typeface="Wingdings" panose="05000000000000000000" pitchFamily="2" charset="2"/>
              <a:buChar char="Ø"/>
            </a:pPr>
            <a:r>
              <a:rPr lang="en-US" sz="1600" b="1" dirty="0"/>
              <a:t>ICMP:</a:t>
            </a:r>
            <a:r>
              <a:rPr lang="en-US" sz="1600" dirty="0"/>
              <a:t> ICMP stands for Internet Control Message Protocol. It is encapsulated within IP datagrams and is responsible for providing hosts with information about network problems.</a:t>
            </a:r>
          </a:p>
          <a:p>
            <a:pPr marL="285750" indent="-285750" algn="just" fontAlgn="base">
              <a:spcBef>
                <a:spcPts val="600"/>
              </a:spcBef>
              <a:spcAft>
                <a:spcPts val="600"/>
              </a:spcAft>
              <a:buFont typeface="Wingdings" panose="05000000000000000000" pitchFamily="2" charset="2"/>
              <a:buChar char="Ø"/>
            </a:pPr>
            <a:r>
              <a:rPr lang="en-US" sz="1600" b="1" dirty="0"/>
              <a:t>ARP: </a:t>
            </a:r>
            <a:r>
              <a:rPr lang="en-US" sz="1600" dirty="0"/>
              <a:t>ARP stands for Address Resolution Protocol. Its job is to find the hardware address of a host from a known IP address. ARP has several types: Reverse ARP, Proxy ARP, Gratuitous ARP, and Inverse ARP.</a:t>
            </a:r>
          </a:p>
          <a:p>
            <a:pPr algn="just" fontAlgn="base">
              <a:spcBef>
                <a:spcPts val="600"/>
              </a:spcBef>
              <a:spcAft>
                <a:spcPts val="600"/>
              </a:spcAft>
            </a:pPr>
            <a:r>
              <a:rPr lang="en-US" sz="1600" dirty="0"/>
              <a:t>The Internet Layer is a layer in the Internet Protocol (IP) suite, which is the set of protocols that define the Internet. The Internet Layer is responsible for routing packets of data from one device to another across a network. It does this by assigning each device a unique IP address, which is used to identify the device and determine the route that packets should take to reach it.</a:t>
            </a:r>
          </a:p>
        </p:txBody>
      </p:sp>
      <p:sp>
        <p:nvSpPr>
          <p:cNvPr id="9" name="Title 5"/>
          <p:cNvSpPr txBox="1">
            <a:spLocks/>
          </p:cNvSpPr>
          <p:nvPr/>
        </p:nvSpPr>
        <p:spPr>
          <a:xfrm>
            <a:off x="894080" y="466796"/>
            <a:ext cx="10259342" cy="534340"/>
          </a:xfrm>
          <a:prstGeom prst="rect">
            <a:avLst/>
          </a:prstGeom>
        </p:spPr>
        <p:txBody>
          <a:bodyPr vert="horz" lIns="86699" tIns="43349" rIns="86699" bIns="43349" rtlCol="0" anchor="ctr">
            <a:noAutofit/>
          </a:bodyPr>
          <a:lstStyle/>
          <a:p>
            <a:pPr>
              <a:lnSpc>
                <a:spcPct val="250000"/>
              </a:lnSpc>
            </a:pPr>
            <a:endParaRPr lang="en-IN" sz="2655" b="1" dirty="0">
              <a:solidFill>
                <a:schemeClr val="tx1">
                  <a:lumMod val="75000"/>
                  <a:lumOff val="25000"/>
                </a:schemeClr>
              </a:solidFill>
              <a:latin typeface="Cambria" pitchFamily="18" charset="0"/>
              <a:ea typeface="Cambria" pitchFamily="18" charset="0"/>
            </a:endParaRPr>
          </a:p>
        </p:txBody>
      </p:sp>
      <p:grpSp>
        <p:nvGrpSpPr>
          <p:cNvPr id="2" name="Group 1">
            <a:extLst>
              <a:ext uri="{FF2B5EF4-FFF2-40B4-BE49-F238E27FC236}">
                <a16:creationId xmlns:a16="http://schemas.microsoft.com/office/drawing/2014/main" id="{4A552976-9759-09B1-58B5-1DF552873468}"/>
              </a:ext>
            </a:extLst>
          </p:cNvPr>
          <p:cNvGrpSpPr/>
          <p:nvPr/>
        </p:nvGrpSpPr>
        <p:grpSpPr>
          <a:xfrm>
            <a:off x="372235" y="213494"/>
            <a:ext cx="10620588" cy="423692"/>
            <a:chOff x="0" y="0"/>
            <a:chExt cx="12192000" cy="1066800"/>
          </a:xfrm>
        </p:grpSpPr>
        <p:sp>
          <p:nvSpPr>
            <p:cNvPr id="4" name="Rectangle 3">
              <a:extLst>
                <a:ext uri="{FF2B5EF4-FFF2-40B4-BE49-F238E27FC236}">
                  <a16:creationId xmlns:a16="http://schemas.microsoft.com/office/drawing/2014/main" id="{4BF51458-3F5F-6DEF-C1D7-09A896F096E1}"/>
                </a:ext>
              </a:extLst>
            </p:cNvPr>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5" name="Rectangle 4">
              <a:extLst>
                <a:ext uri="{FF2B5EF4-FFF2-40B4-BE49-F238E27FC236}">
                  <a16:creationId xmlns:a16="http://schemas.microsoft.com/office/drawing/2014/main" id="{B391A357-0EBB-4811-808D-E2535BA6D5EC}"/>
                </a:ext>
              </a:extLst>
            </p:cNvPr>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Flowchart: Data 5">
              <a:extLst>
                <a:ext uri="{FF2B5EF4-FFF2-40B4-BE49-F238E27FC236}">
                  <a16:creationId xmlns:a16="http://schemas.microsoft.com/office/drawing/2014/main" id="{C323619E-9878-84EC-CF08-2DBA59BBDC85}"/>
                </a:ext>
              </a:extLst>
            </p:cNvPr>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a:extLst>
                <a:ext uri="{FF2B5EF4-FFF2-40B4-BE49-F238E27FC236}">
                  <a16:creationId xmlns:a16="http://schemas.microsoft.com/office/drawing/2014/main" id="{F234368D-A249-8A93-13B0-A6048665A3D8}"/>
                </a:ext>
              </a:extLst>
            </p:cNvPr>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8" name="TextBox 7">
            <a:extLst>
              <a:ext uri="{FF2B5EF4-FFF2-40B4-BE49-F238E27FC236}">
                <a16:creationId xmlns:a16="http://schemas.microsoft.com/office/drawing/2014/main" id="{3EB2CAF5-2917-6A0E-E986-74E5E2AF1BD9}"/>
              </a:ext>
            </a:extLst>
          </p:cNvPr>
          <p:cNvSpPr txBox="1"/>
          <p:nvPr/>
        </p:nvSpPr>
        <p:spPr>
          <a:xfrm>
            <a:off x="515876" y="216988"/>
            <a:ext cx="6614497" cy="461665"/>
          </a:xfrm>
          <a:prstGeom prst="rect">
            <a:avLst/>
          </a:prstGeom>
          <a:noFill/>
        </p:spPr>
        <p:txBody>
          <a:bodyPr wrap="square">
            <a:spAutoFit/>
          </a:bodyPr>
          <a:lstStyle/>
          <a:p>
            <a:r>
              <a:rPr lang="en-IN" sz="2400" b="1" dirty="0">
                <a:solidFill>
                  <a:srgbClr val="002060"/>
                </a:solidFill>
                <a:latin typeface="Cambria" pitchFamily="18" charset="0"/>
                <a:ea typeface="Cambria" pitchFamily="18" charset="0"/>
              </a:rPr>
              <a:t>2.2 TCP/IP NETWORK MODEL</a:t>
            </a:r>
            <a:endParaRPr lang="en-IN" sz="2400" b="1" dirty="0">
              <a:solidFill>
                <a:schemeClr val="tx1">
                  <a:lumMod val="75000"/>
                  <a:lumOff val="25000"/>
                </a:schemeClr>
              </a:solidFill>
              <a:latin typeface="Cambria" pitchFamily="18" charset="0"/>
              <a:ea typeface="Cambria" pitchFamily="18" charset="0"/>
            </a:endParaRPr>
          </a:p>
        </p:txBody>
      </p:sp>
    </p:spTree>
    <p:extLst>
      <p:ext uri="{BB962C8B-B14F-4D97-AF65-F5344CB8AC3E}">
        <p14:creationId xmlns:p14="http://schemas.microsoft.com/office/powerpoint/2010/main" val="285733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 calcmode="lin" valueType="num">
                                      <p:cBhvr additive="base">
                                        <p:cTn id="4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Effect transition="in" filter="fade">
                                      <p:cBhvr>
                                        <p:cTn id="46" dur="1000"/>
                                        <p:tgtEl>
                                          <p:spTgt spid="3">
                                            <p:txEl>
                                              <p:pRg st="6" end="6"/>
                                            </p:txEl>
                                          </p:spTgt>
                                        </p:tgtEl>
                                      </p:cBhvr>
                                    </p:animEffect>
                                    <p:anim calcmode="lin" valueType="num">
                                      <p:cBhvr>
                                        <p:cTn id="4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15876" y="802060"/>
            <a:ext cx="11167043" cy="5859914"/>
          </a:xfrm>
          <a:prstGeom prst="rect">
            <a:avLst/>
          </a:prstGeom>
        </p:spPr>
        <p:txBody>
          <a:bodyPr vert="horz" wrap="square" lIns="0" tIns="12042" rIns="0" bIns="0" rtlCol="0">
            <a:spAutoFit/>
          </a:bodyPr>
          <a:lstStyle/>
          <a:p>
            <a:pPr algn="just" fontAlgn="base">
              <a:spcBef>
                <a:spcPts val="600"/>
              </a:spcBef>
              <a:spcAft>
                <a:spcPts val="600"/>
              </a:spcAft>
            </a:pPr>
            <a:r>
              <a:rPr lang="en-US" sz="1600" dirty="0"/>
              <a:t>Imagine that you are sending an email to a friend using a computer. When you select "send," the email is divided into smaller data packets, which are then routed by the Internet Layer. The Internet Layer assigns an IP address to each packet and employs routing tables to determine the packet's optimal route to its destination. The packet is then transmitted to the subsequent hop until it reaches its final destination. Once all of the packets have been delivered, your friend's computer will be able to reconstruct the original email message.</a:t>
            </a:r>
          </a:p>
          <a:p>
            <a:pPr algn="just" fontAlgn="base">
              <a:spcBef>
                <a:spcPts val="600"/>
              </a:spcBef>
              <a:spcAft>
                <a:spcPts val="600"/>
              </a:spcAft>
            </a:pPr>
            <a:r>
              <a:rPr lang="en-US" sz="1600" dirty="0"/>
              <a:t>The Internet Layer plays a crucial role in transmitting the email from your computer to your friend's computer in this example. It utilizes IP addresses and routing tables to determine the optimal path for the transmissions and ensures that they reach their intended destination. Without the Internet Layer, Internet data transmission would be impossible.</a:t>
            </a:r>
          </a:p>
          <a:p>
            <a:pPr algn="just" fontAlgn="base">
              <a:spcBef>
                <a:spcPts val="600"/>
              </a:spcBef>
              <a:spcAft>
                <a:spcPts val="600"/>
              </a:spcAft>
            </a:pPr>
            <a:r>
              <a:rPr lang="en-US" sz="1600" b="1" dirty="0"/>
              <a:t>4. Transport Layer</a:t>
            </a:r>
          </a:p>
          <a:p>
            <a:pPr algn="just" fontAlgn="base">
              <a:spcBef>
                <a:spcPts val="600"/>
              </a:spcBef>
              <a:spcAft>
                <a:spcPts val="600"/>
              </a:spcAft>
            </a:pPr>
            <a:r>
              <a:rPr lang="en-US" sz="1600" dirty="0"/>
              <a:t>The TCP/IP transport layer protocols exchange data receipt acknowledgements and retransmit lost packets to ensure packets arrive without error and in the correct order. Communication from end to end is referred to as such. User Datagram Protocol (UDP) and Transmission Control Protocol (TCP) are transport layer protocols at this level.</a:t>
            </a:r>
          </a:p>
          <a:p>
            <a:pPr algn="just" fontAlgn="base">
              <a:spcBef>
                <a:spcPts val="600"/>
              </a:spcBef>
              <a:spcAft>
                <a:spcPts val="600"/>
              </a:spcAft>
            </a:pPr>
            <a:r>
              <a:rPr lang="en-US" sz="1600" dirty="0"/>
              <a:t>Using TCP, applications can communicate with one another as if they were tangibly connected by a circuit. TCP transmits data in a manner resembling character-by-character transmission as opposed to packet-by-packet transmission. This transmission consists of a beginning point that establishes the connection, the entire transmission in byte order, and an ending point that closes the connection.</a:t>
            </a:r>
          </a:p>
          <a:p>
            <a:pPr algn="just" fontAlgn="base">
              <a:spcBef>
                <a:spcPts val="600"/>
              </a:spcBef>
              <a:spcAft>
                <a:spcPts val="600"/>
              </a:spcAft>
            </a:pPr>
            <a:r>
              <a:rPr lang="en-US" sz="1600" dirty="0"/>
              <a:t>UPD: UPD, the other transport layer protocol, provides the datagram delivery service. UDP does not verify connections between receiving and transmitting hosts. UDP is preferable to TCP for applications that transport small quantities of data because it eliminates the processes of establishing and validating connections.</a:t>
            </a:r>
          </a:p>
          <a:p>
            <a:pPr algn="just" fontAlgn="base">
              <a:spcBef>
                <a:spcPts val="600"/>
              </a:spcBef>
              <a:spcAft>
                <a:spcPts val="600"/>
              </a:spcAft>
            </a:pPr>
            <a:endParaRPr lang="en-US" sz="1600" dirty="0"/>
          </a:p>
        </p:txBody>
      </p:sp>
      <p:sp>
        <p:nvSpPr>
          <p:cNvPr id="9" name="Title 5"/>
          <p:cNvSpPr txBox="1">
            <a:spLocks/>
          </p:cNvSpPr>
          <p:nvPr/>
        </p:nvSpPr>
        <p:spPr>
          <a:xfrm>
            <a:off x="894080" y="466796"/>
            <a:ext cx="10259342" cy="534340"/>
          </a:xfrm>
          <a:prstGeom prst="rect">
            <a:avLst/>
          </a:prstGeom>
        </p:spPr>
        <p:txBody>
          <a:bodyPr vert="horz" lIns="86699" tIns="43349" rIns="86699" bIns="43349" rtlCol="0" anchor="ctr">
            <a:noAutofit/>
          </a:bodyPr>
          <a:lstStyle/>
          <a:p>
            <a:pPr>
              <a:lnSpc>
                <a:spcPct val="250000"/>
              </a:lnSpc>
            </a:pPr>
            <a:endParaRPr lang="en-IN" sz="2655" b="1" dirty="0">
              <a:solidFill>
                <a:schemeClr val="tx1">
                  <a:lumMod val="75000"/>
                  <a:lumOff val="25000"/>
                </a:schemeClr>
              </a:solidFill>
              <a:latin typeface="Cambria" pitchFamily="18" charset="0"/>
              <a:ea typeface="Cambria" pitchFamily="18" charset="0"/>
            </a:endParaRPr>
          </a:p>
        </p:txBody>
      </p:sp>
      <p:grpSp>
        <p:nvGrpSpPr>
          <p:cNvPr id="2" name="Group 1">
            <a:extLst>
              <a:ext uri="{FF2B5EF4-FFF2-40B4-BE49-F238E27FC236}">
                <a16:creationId xmlns:a16="http://schemas.microsoft.com/office/drawing/2014/main" id="{4A552976-9759-09B1-58B5-1DF552873468}"/>
              </a:ext>
            </a:extLst>
          </p:cNvPr>
          <p:cNvGrpSpPr/>
          <p:nvPr/>
        </p:nvGrpSpPr>
        <p:grpSpPr>
          <a:xfrm>
            <a:off x="372235" y="213494"/>
            <a:ext cx="10620588" cy="423692"/>
            <a:chOff x="0" y="0"/>
            <a:chExt cx="12192000" cy="1066800"/>
          </a:xfrm>
        </p:grpSpPr>
        <p:sp>
          <p:nvSpPr>
            <p:cNvPr id="4" name="Rectangle 3">
              <a:extLst>
                <a:ext uri="{FF2B5EF4-FFF2-40B4-BE49-F238E27FC236}">
                  <a16:creationId xmlns:a16="http://schemas.microsoft.com/office/drawing/2014/main" id="{4BF51458-3F5F-6DEF-C1D7-09A896F096E1}"/>
                </a:ext>
              </a:extLst>
            </p:cNvPr>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5" name="Rectangle 4">
              <a:extLst>
                <a:ext uri="{FF2B5EF4-FFF2-40B4-BE49-F238E27FC236}">
                  <a16:creationId xmlns:a16="http://schemas.microsoft.com/office/drawing/2014/main" id="{B391A357-0EBB-4811-808D-E2535BA6D5EC}"/>
                </a:ext>
              </a:extLst>
            </p:cNvPr>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Flowchart: Data 5">
              <a:extLst>
                <a:ext uri="{FF2B5EF4-FFF2-40B4-BE49-F238E27FC236}">
                  <a16:creationId xmlns:a16="http://schemas.microsoft.com/office/drawing/2014/main" id="{C323619E-9878-84EC-CF08-2DBA59BBDC85}"/>
                </a:ext>
              </a:extLst>
            </p:cNvPr>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a:extLst>
                <a:ext uri="{FF2B5EF4-FFF2-40B4-BE49-F238E27FC236}">
                  <a16:creationId xmlns:a16="http://schemas.microsoft.com/office/drawing/2014/main" id="{F234368D-A249-8A93-13B0-A6048665A3D8}"/>
                </a:ext>
              </a:extLst>
            </p:cNvPr>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8" name="TextBox 7">
            <a:extLst>
              <a:ext uri="{FF2B5EF4-FFF2-40B4-BE49-F238E27FC236}">
                <a16:creationId xmlns:a16="http://schemas.microsoft.com/office/drawing/2014/main" id="{3EB2CAF5-2917-6A0E-E986-74E5E2AF1BD9}"/>
              </a:ext>
            </a:extLst>
          </p:cNvPr>
          <p:cNvSpPr txBox="1"/>
          <p:nvPr/>
        </p:nvSpPr>
        <p:spPr>
          <a:xfrm>
            <a:off x="515876" y="216988"/>
            <a:ext cx="6614497" cy="461665"/>
          </a:xfrm>
          <a:prstGeom prst="rect">
            <a:avLst/>
          </a:prstGeom>
          <a:noFill/>
        </p:spPr>
        <p:txBody>
          <a:bodyPr wrap="square">
            <a:spAutoFit/>
          </a:bodyPr>
          <a:lstStyle/>
          <a:p>
            <a:r>
              <a:rPr lang="en-IN" sz="2400" b="1" dirty="0">
                <a:solidFill>
                  <a:srgbClr val="002060"/>
                </a:solidFill>
                <a:latin typeface="Cambria" pitchFamily="18" charset="0"/>
                <a:ea typeface="Cambria" pitchFamily="18" charset="0"/>
              </a:rPr>
              <a:t>2.2 TCP/IP NETWORK MODEL</a:t>
            </a:r>
            <a:endParaRPr lang="en-IN" sz="2400" b="1" dirty="0">
              <a:solidFill>
                <a:schemeClr val="tx1">
                  <a:lumMod val="75000"/>
                  <a:lumOff val="25000"/>
                </a:schemeClr>
              </a:solidFill>
              <a:latin typeface="Cambria" pitchFamily="18" charset="0"/>
              <a:ea typeface="Cambria" pitchFamily="18" charset="0"/>
            </a:endParaRPr>
          </a:p>
        </p:txBody>
      </p:sp>
    </p:spTree>
    <p:extLst>
      <p:ext uri="{BB962C8B-B14F-4D97-AF65-F5344CB8AC3E}">
        <p14:creationId xmlns:p14="http://schemas.microsoft.com/office/powerpoint/2010/main" val="3982173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1000"/>
                                        <p:tgtEl>
                                          <p:spTgt spid="3">
                                            <p:txEl>
                                              <p:pRg st="3" end="3"/>
                                            </p:txEl>
                                          </p:spTgt>
                                        </p:tgtEl>
                                      </p:cBhvr>
                                    </p:animEffect>
                                    <p:anim calcmode="lin" valueType="num">
                                      <p:cBhvr>
                                        <p:cTn id="3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1000"/>
                                        <p:tgtEl>
                                          <p:spTgt spid="3">
                                            <p:txEl>
                                              <p:pRg st="4" end="4"/>
                                            </p:txEl>
                                          </p:spTgt>
                                        </p:tgtEl>
                                      </p:cBhvr>
                                    </p:animEffect>
                                    <p:anim calcmode="lin" valueType="num">
                                      <p:cBhvr>
                                        <p:cTn id="4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3">
                                            <p:txEl>
                                              <p:pRg st="5" end="5"/>
                                            </p:txEl>
                                          </p:spTgt>
                                        </p:tgtEl>
                                        <p:attrNameLst>
                                          <p:attrName>style.visibility</p:attrName>
                                        </p:attrNameLst>
                                      </p:cBhvr>
                                      <p:to>
                                        <p:strVal val="visible"/>
                                      </p:to>
                                    </p:set>
                                    <p:animEffect transition="in" filter="fade">
                                      <p:cBhvr>
                                        <p:cTn id="46" dur="1000"/>
                                        <p:tgtEl>
                                          <p:spTgt spid="3">
                                            <p:txEl>
                                              <p:pRg st="5" end="5"/>
                                            </p:txEl>
                                          </p:spTgt>
                                        </p:tgtEl>
                                      </p:cBhvr>
                                    </p:animEffect>
                                    <p:anim calcmode="lin" valueType="num">
                                      <p:cBhvr>
                                        <p:cTn id="4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15877" y="802060"/>
            <a:ext cx="10962762" cy="4628808"/>
          </a:xfrm>
          <a:prstGeom prst="rect">
            <a:avLst/>
          </a:prstGeom>
        </p:spPr>
        <p:txBody>
          <a:bodyPr vert="horz" wrap="square" lIns="0" tIns="12042" rIns="0" bIns="0" rtlCol="0">
            <a:spAutoFit/>
          </a:bodyPr>
          <a:lstStyle/>
          <a:p>
            <a:pPr algn="just" fontAlgn="base">
              <a:spcBef>
                <a:spcPts val="600"/>
              </a:spcBef>
              <a:spcAft>
                <a:spcPts val="600"/>
              </a:spcAft>
            </a:pPr>
            <a:r>
              <a:rPr lang="en-US" b="1" dirty="0"/>
              <a:t>5. Application Layer: </a:t>
            </a:r>
            <a:r>
              <a:rPr lang="en-US" dirty="0"/>
              <a:t>This layer corresponds to the transport layer in the OSI model. It is in charge of end-to-end communication and error-free data delivery. It shields higher-level applications from the data's complexity. The three most important protocols in this stratum are:</a:t>
            </a:r>
          </a:p>
          <a:p>
            <a:pPr algn="just" fontAlgn="base">
              <a:spcBef>
                <a:spcPts val="600"/>
              </a:spcBef>
              <a:spcAft>
                <a:spcPts val="600"/>
              </a:spcAft>
            </a:pPr>
            <a:r>
              <a:rPr lang="en-US" dirty="0"/>
              <a:t>HTTP and HTTPS refer to the Hypertext transfer protocol (HTTP). It is used to manage communications between web browsers and servers on the World Wide Web. HTTPS is an acronym for HTTP Secure. It is HTTP combined with SSL (Secure Socket Layer). It is effective when the browser must complete out forms, sign in, authenticate themselves, and conduct bank transactions.</a:t>
            </a:r>
          </a:p>
          <a:p>
            <a:pPr algn="just" fontAlgn="base">
              <a:spcBef>
                <a:spcPts val="600"/>
              </a:spcBef>
              <a:spcAft>
                <a:spcPts val="600"/>
              </a:spcAft>
            </a:pPr>
            <a:r>
              <a:rPr lang="en-US" dirty="0"/>
              <a:t>SSH is an acronym for Secure Shell. It is software that emulates terminals analogous to Telnet. Because of its capacity to maintain a secure connection, SSH is the preferred protocol. It establishes a secure TCP/IP connection session.</a:t>
            </a:r>
          </a:p>
          <a:p>
            <a:pPr algn="just" fontAlgn="base">
              <a:spcBef>
                <a:spcPts val="600"/>
              </a:spcBef>
              <a:spcAft>
                <a:spcPts val="600"/>
              </a:spcAft>
            </a:pPr>
            <a:r>
              <a:rPr lang="en-US" dirty="0"/>
              <a:t>Network Time Protocol, or NTP, is the abbreviation for Network Time Protocol. It is used to synchronize our computer's timers with a standard time source. It is extremely beneficial in situations such as banking transactions. Consider the following scenario in the absence of NTP. Consider a transaction in which your computer displays the time as 2:30 p.m. while the server records it as 2:28 p.m. When the server is out of sync, it can fail severely.</a:t>
            </a:r>
          </a:p>
        </p:txBody>
      </p:sp>
      <p:sp>
        <p:nvSpPr>
          <p:cNvPr id="9" name="Title 5"/>
          <p:cNvSpPr txBox="1">
            <a:spLocks/>
          </p:cNvSpPr>
          <p:nvPr/>
        </p:nvSpPr>
        <p:spPr>
          <a:xfrm>
            <a:off x="894080" y="466796"/>
            <a:ext cx="10259342" cy="534340"/>
          </a:xfrm>
          <a:prstGeom prst="rect">
            <a:avLst/>
          </a:prstGeom>
        </p:spPr>
        <p:txBody>
          <a:bodyPr vert="horz" lIns="86699" tIns="43349" rIns="86699" bIns="43349" rtlCol="0" anchor="ctr">
            <a:noAutofit/>
          </a:bodyPr>
          <a:lstStyle/>
          <a:p>
            <a:pPr>
              <a:lnSpc>
                <a:spcPct val="250000"/>
              </a:lnSpc>
            </a:pPr>
            <a:endParaRPr lang="en-IN" sz="2655" b="1" dirty="0">
              <a:solidFill>
                <a:schemeClr val="tx1">
                  <a:lumMod val="75000"/>
                  <a:lumOff val="25000"/>
                </a:schemeClr>
              </a:solidFill>
              <a:latin typeface="Cambria" pitchFamily="18" charset="0"/>
              <a:ea typeface="Cambria" pitchFamily="18" charset="0"/>
            </a:endParaRPr>
          </a:p>
        </p:txBody>
      </p:sp>
      <p:grpSp>
        <p:nvGrpSpPr>
          <p:cNvPr id="2" name="Group 1">
            <a:extLst>
              <a:ext uri="{FF2B5EF4-FFF2-40B4-BE49-F238E27FC236}">
                <a16:creationId xmlns:a16="http://schemas.microsoft.com/office/drawing/2014/main" id="{4A552976-9759-09B1-58B5-1DF552873468}"/>
              </a:ext>
            </a:extLst>
          </p:cNvPr>
          <p:cNvGrpSpPr/>
          <p:nvPr/>
        </p:nvGrpSpPr>
        <p:grpSpPr>
          <a:xfrm>
            <a:off x="372235" y="213494"/>
            <a:ext cx="10620588" cy="423692"/>
            <a:chOff x="0" y="0"/>
            <a:chExt cx="12192000" cy="1066800"/>
          </a:xfrm>
        </p:grpSpPr>
        <p:sp>
          <p:nvSpPr>
            <p:cNvPr id="4" name="Rectangle 3">
              <a:extLst>
                <a:ext uri="{FF2B5EF4-FFF2-40B4-BE49-F238E27FC236}">
                  <a16:creationId xmlns:a16="http://schemas.microsoft.com/office/drawing/2014/main" id="{4BF51458-3F5F-6DEF-C1D7-09A896F096E1}"/>
                </a:ext>
              </a:extLst>
            </p:cNvPr>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5" name="Rectangle 4">
              <a:extLst>
                <a:ext uri="{FF2B5EF4-FFF2-40B4-BE49-F238E27FC236}">
                  <a16:creationId xmlns:a16="http://schemas.microsoft.com/office/drawing/2014/main" id="{B391A357-0EBB-4811-808D-E2535BA6D5EC}"/>
                </a:ext>
              </a:extLst>
            </p:cNvPr>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Flowchart: Data 5">
              <a:extLst>
                <a:ext uri="{FF2B5EF4-FFF2-40B4-BE49-F238E27FC236}">
                  <a16:creationId xmlns:a16="http://schemas.microsoft.com/office/drawing/2014/main" id="{C323619E-9878-84EC-CF08-2DBA59BBDC85}"/>
                </a:ext>
              </a:extLst>
            </p:cNvPr>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a:extLst>
                <a:ext uri="{FF2B5EF4-FFF2-40B4-BE49-F238E27FC236}">
                  <a16:creationId xmlns:a16="http://schemas.microsoft.com/office/drawing/2014/main" id="{F234368D-A249-8A93-13B0-A6048665A3D8}"/>
                </a:ext>
              </a:extLst>
            </p:cNvPr>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8" name="TextBox 7">
            <a:extLst>
              <a:ext uri="{FF2B5EF4-FFF2-40B4-BE49-F238E27FC236}">
                <a16:creationId xmlns:a16="http://schemas.microsoft.com/office/drawing/2014/main" id="{3EB2CAF5-2917-6A0E-E986-74E5E2AF1BD9}"/>
              </a:ext>
            </a:extLst>
          </p:cNvPr>
          <p:cNvSpPr txBox="1"/>
          <p:nvPr/>
        </p:nvSpPr>
        <p:spPr>
          <a:xfrm>
            <a:off x="515876" y="216988"/>
            <a:ext cx="6614497" cy="461665"/>
          </a:xfrm>
          <a:prstGeom prst="rect">
            <a:avLst/>
          </a:prstGeom>
          <a:noFill/>
        </p:spPr>
        <p:txBody>
          <a:bodyPr wrap="square">
            <a:spAutoFit/>
          </a:bodyPr>
          <a:lstStyle/>
          <a:p>
            <a:r>
              <a:rPr lang="en-IN" sz="2400" b="1" dirty="0">
                <a:solidFill>
                  <a:srgbClr val="002060"/>
                </a:solidFill>
                <a:latin typeface="Cambria" pitchFamily="18" charset="0"/>
                <a:ea typeface="Cambria" pitchFamily="18" charset="0"/>
              </a:rPr>
              <a:t>2.2 TCP/IP NETWORK MODEL</a:t>
            </a:r>
            <a:endParaRPr lang="en-IN" sz="2400" b="1" dirty="0">
              <a:solidFill>
                <a:schemeClr val="tx1">
                  <a:lumMod val="75000"/>
                  <a:lumOff val="25000"/>
                </a:schemeClr>
              </a:solidFill>
              <a:latin typeface="Cambria" pitchFamily="18" charset="0"/>
              <a:ea typeface="Cambria" pitchFamily="18" charset="0"/>
            </a:endParaRPr>
          </a:p>
        </p:txBody>
      </p:sp>
    </p:spTree>
    <p:extLst>
      <p:ext uri="{BB962C8B-B14F-4D97-AF65-F5344CB8AC3E}">
        <p14:creationId xmlns:p14="http://schemas.microsoft.com/office/powerpoint/2010/main" val="271214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1000"/>
                                        <p:tgtEl>
                                          <p:spTgt spid="3">
                                            <p:txEl>
                                              <p:pRg st="3" end="3"/>
                                            </p:txEl>
                                          </p:spTgt>
                                        </p:tgtEl>
                                      </p:cBhvr>
                                    </p:animEffect>
                                    <p:anim calcmode="lin" valueType="num">
                                      <p:cBhvr>
                                        <p:cTn id="3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77333" y="1261534"/>
            <a:ext cx="10692836" cy="4388358"/>
          </a:xfrm>
          <a:prstGeom prst="rect">
            <a:avLst/>
          </a:prstGeom>
        </p:spPr>
        <p:txBody>
          <a:bodyPr vert="horz" wrap="square" lIns="0" tIns="12042" rIns="0" bIns="0" rtlCol="0">
            <a:spAutoFit/>
          </a:bodyPr>
          <a:lstStyle/>
          <a:p>
            <a:r>
              <a:rPr lang="en-IN" sz="1896" b="1" dirty="0">
                <a:latin typeface="Cambria" pitchFamily="18" charset="0"/>
                <a:ea typeface="Cambria" pitchFamily="18" charset="0"/>
              </a:rPr>
              <a:t>0.1 Human Networks:</a:t>
            </a:r>
          </a:p>
          <a:p>
            <a:pPr lvl="1"/>
            <a:endParaRPr lang="en-IN" sz="1896" b="1" dirty="0">
              <a:latin typeface="Cambria" pitchFamily="18" charset="0"/>
              <a:ea typeface="Cambria" pitchFamily="18" charset="0"/>
            </a:endParaRPr>
          </a:p>
          <a:p>
            <a:pPr marL="782334" lvl="1" indent="-325134" algn="just">
              <a:lnSpc>
                <a:spcPct val="150000"/>
              </a:lnSpc>
              <a:buFont typeface="Arial" pitchFamily="34" charset="0"/>
              <a:buChar char="•"/>
            </a:pPr>
            <a:r>
              <a:rPr lang="en-US" sz="1896" dirty="0">
                <a:latin typeface="Cambria" pitchFamily="18" charset="0"/>
                <a:ea typeface="Cambria" pitchFamily="18" charset="0"/>
              </a:rPr>
              <a:t>A network, in its most general meaning, is made up of two or more entities or objects that collaborate to share information and resources with one another. </a:t>
            </a:r>
          </a:p>
          <a:p>
            <a:pPr marL="782334" lvl="1" indent="-325134" algn="just">
              <a:lnSpc>
                <a:spcPct val="150000"/>
              </a:lnSpc>
              <a:buFont typeface="Arial" pitchFamily="34" charset="0"/>
              <a:buChar char="•"/>
            </a:pPr>
            <a:r>
              <a:rPr lang="en-US" sz="1896" dirty="0">
                <a:latin typeface="Cambria" pitchFamily="18" charset="0"/>
                <a:ea typeface="Cambria" pitchFamily="18" charset="0"/>
              </a:rPr>
              <a:t>Although we will be discussing computer networks in this session, there are other types of networks that do not require computers, and these other types of networks are widespread. </a:t>
            </a:r>
          </a:p>
          <a:p>
            <a:pPr marL="782334" lvl="1" indent="-325134" algn="just">
              <a:lnSpc>
                <a:spcPct val="150000"/>
              </a:lnSpc>
              <a:buFont typeface="Arial" pitchFamily="34" charset="0"/>
              <a:buChar char="•"/>
            </a:pPr>
            <a:r>
              <a:rPr lang="en-US" sz="1896" dirty="0">
                <a:latin typeface="Cambria" pitchFamily="18" charset="0"/>
                <a:ea typeface="Cambria" pitchFamily="18" charset="0"/>
              </a:rPr>
              <a:t>You have likely been accustomed to cooperating with them despite the fact that you are unaware of this fact. </a:t>
            </a:r>
          </a:p>
          <a:p>
            <a:pPr marL="782334" lvl="1" indent="-325134" algn="just">
              <a:lnSpc>
                <a:spcPct val="150000"/>
              </a:lnSpc>
              <a:buFont typeface="Arial" pitchFamily="34" charset="0"/>
              <a:buChar char="•"/>
            </a:pPr>
            <a:r>
              <a:rPr lang="en-US" sz="1896" dirty="0">
                <a:latin typeface="Cambria" pitchFamily="18" charset="0"/>
                <a:ea typeface="Cambria" pitchFamily="18" charset="0"/>
              </a:rPr>
              <a:t>You might not care about the fact that one of the key aspects of networking is sharing, which might mean either giving or receiving information. You are merely aware of your own actions. </a:t>
            </a:r>
          </a:p>
          <a:p>
            <a:endParaRPr lang="en-IN" sz="1896" dirty="0">
              <a:latin typeface="Cambria" pitchFamily="18" charset="0"/>
              <a:ea typeface="Cambria" pitchFamily="18" charset="0"/>
            </a:endParaRPr>
          </a:p>
        </p:txBody>
      </p:sp>
      <p:grpSp>
        <p:nvGrpSpPr>
          <p:cNvPr id="4" name="Group 3"/>
          <p:cNvGrpSpPr/>
          <p:nvPr/>
        </p:nvGrpSpPr>
        <p:grpSpPr>
          <a:xfrm>
            <a:off x="460587" y="322298"/>
            <a:ext cx="11270827" cy="534340"/>
            <a:chOff x="0" y="0"/>
            <a:chExt cx="12192000" cy="1066800"/>
          </a:xfrm>
        </p:grpSpPr>
        <p:sp>
          <p:nvSpPr>
            <p:cNvPr id="5" name="Rectangle 4"/>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Rectangle 5"/>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8" name="Flowchart: Data 7"/>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9" name="Title 5"/>
          <p:cNvSpPr txBox="1">
            <a:spLocks/>
          </p:cNvSpPr>
          <p:nvPr/>
        </p:nvSpPr>
        <p:spPr>
          <a:xfrm>
            <a:off x="460586" y="352766"/>
            <a:ext cx="10692836" cy="534340"/>
          </a:xfrm>
          <a:prstGeom prst="rect">
            <a:avLst/>
          </a:prstGeom>
        </p:spPr>
        <p:txBody>
          <a:bodyPr vert="horz" lIns="86699" tIns="43349" rIns="86699" bIns="43349" rtlCol="0" anchor="ctr">
            <a:normAutofit fontScale="90000" lnSpcReduction="10000"/>
          </a:bodyPr>
          <a:lstStyle/>
          <a:p>
            <a:pPr lvl="0">
              <a:spcBef>
                <a:spcPct val="0"/>
              </a:spcBef>
              <a:defRPr/>
            </a:pPr>
            <a:r>
              <a:rPr lang="en-IN" sz="3413" b="1" dirty="0">
                <a:solidFill>
                  <a:srgbClr val="002060"/>
                </a:solidFill>
                <a:latin typeface="Cambria" pitchFamily="18" charset="0"/>
                <a:ea typeface="Cambria" pitchFamily="18" charset="0"/>
              </a:rPr>
              <a:t>0. Introduction to TEACHING REAL-LIFE NETWORKING </a:t>
            </a:r>
          </a:p>
        </p:txBody>
      </p:sp>
    </p:spTree>
    <p:extLst>
      <p:ext uri="{BB962C8B-B14F-4D97-AF65-F5344CB8AC3E}">
        <p14:creationId xmlns:p14="http://schemas.microsoft.com/office/powerpoint/2010/main" val="312428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03458" y="733966"/>
            <a:ext cx="11023819" cy="4859640"/>
          </a:xfrm>
          <a:prstGeom prst="rect">
            <a:avLst/>
          </a:prstGeom>
        </p:spPr>
        <p:txBody>
          <a:bodyPr vert="horz" wrap="square" lIns="0" tIns="12042" rIns="0" bIns="0" rtlCol="0">
            <a:spAutoFit/>
          </a:bodyPr>
          <a:lstStyle/>
          <a:p>
            <a:pPr algn="just" fontAlgn="base"/>
            <a:r>
              <a:rPr lang="en-US" sz="1500" dirty="0"/>
              <a:t>In the OSI architecture, the host-to-host layer is responsible for facilitating communication between hosts (computers or other devices) on a network. Transport layer is another name for this stratum. Typical applications of the host-to-host layer include:</a:t>
            </a:r>
          </a:p>
          <a:p>
            <a:pPr algn="just" fontAlgn="base"/>
            <a:endParaRPr lang="en-US" sz="1500" dirty="0"/>
          </a:p>
          <a:p>
            <a:pPr algn="just" fontAlgn="base"/>
            <a:r>
              <a:rPr lang="en-US" sz="1500" dirty="0"/>
              <a:t>Using techniques such as error correction and flow control, the host-to-host layer guarantees the reliability of data transfer between hosts. For instance, if a data packet is lost during transmission, the host-to-host layer can request retransmission to ensure that all data is received accurately.</a:t>
            </a:r>
          </a:p>
          <a:p>
            <a:pPr algn="just" fontAlgn="base"/>
            <a:r>
              <a:rPr lang="en-US" sz="1500" dirty="0"/>
              <a:t>Segmentation and Reassembly: The host-to-host layer is responsible for separating large data packets into smaller segments that can be transmitted over the network and then reassembling the data at the destination. This enables for more efficient data transmission and helps prevent network congestion.</a:t>
            </a:r>
          </a:p>
          <a:p>
            <a:pPr algn="just" fontAlgn="base"/>
            <a:r>
              <a:rPr lang="en-US" sz="1500" dirty="0"/>
              <a:t>The host-to-host layer is responsible for multiplexing data from multiple sources onto a single network connection and demultiplexing the data at the destination. This enables multiple devices to share a single network connection, thereby increasing network utilization.</a:t>
            </a:r>
          </a:p>
          <a:p>
            <a:pPr algn="just" fontAlgn="base"/>
            <a:r>
              <a:rPr lang="en-US" sz="1500" dirty="0"/>
              <a:t>End-to-End Communication: The host-to-host layer provides a connection-oriented service that enables hosts to communicate end-to-end without intermediate devices.</a:t>
            </a:r>
          </a:p>
          <a:p>
            <a:pPr algn="just" fontAlgn="base"/>
            <a:endParaRPr lang="en-US" sz="1500" dirty="0"/>
          </a:p>
          <a:p>
            <a:pPr algn="just" fontAlgn="base"/>
            <a:r>
              <a:rPr lang="en-US" sz="1500" dirty="0"/>
              <a:t>Consider a network containing two hosts, A and B. A host wishes to transmit a file to another host. The host-to-host layer on host A will divide the file into smaller segments, add error correction and flow control data, and then send the segments to host B over the network. Host B's host-to-host layer will receive the segments, verify for errors, and reassemble the file. Once the file has been effectively transferred, the host-to-host layer in host B will confirm receipt to host A. In this example, the host-to-host layer is responsible for establishing a secure connection between hosts A and B, segmenting the file, and reassembling the segments at the destination. In addition to multiplexing and demultiplexing the data, it is also responsible for supplying end-to-end communication between the two hosts.</a:t>
            </a:r>
          </a:p>
        </p:txBody>
      </p:sp>
      <p:sp>
        <p:nvSpPr>
          <p:cNvPr id="9" name="Title 5"/>
          <p:cNvSpPr txBox="1">
            <a:spLocks/>
          </p:cNvSpPr>
          <p:nvPr/>
        </p:nvSpPr>
        <p:spPr>
          <a:xfrm>
            <a:off x="894080" y="466796"/>
            <a:ext cx="10259342" cy="534340"/>
          </a:xfrm>
          <a:prstGeom prst="rect">
            <a:avLst/>
          </a:prstGeom>
        </p:spPr>
        <p:txBody>
          <a:bodyPr vert="horz" lIns="86699" tIns="43349" rIns="86699" bIns="43349" rtlCol="0" anchor="ctr">
            <a:noAutofit/>
          </a:bodyPr>
          <a:lstStyle/>
          <a:p>
            <a:pPr>
              <a:lnSpc>
                <a:spcPct val="250000"/>
              </a:lnSpc>
            </a:pPr>
            <a:endParaRPr lang="en-IN" sz="2655" b="1" dirty="0">
              <a:solidFill>
                <a:schemeClr val="tx1">
                  <a:lumMod val="75000"/>
                  <a:lumOff val="25000"/>
                </a:schemeClr>
              </a:solidFill>
              <a:latin typeface="Cambria" pitchFamily="18" charset="0"/>
              <a:ea typeface="Cambria" pitchFamily="18" charset="0"/>
            </a:endParaRPr>
          </a:p>
        </p:txBody>
      </p:sp>
      <p:grpSp>
        <p:nvGrpSpPr>
          <p:cNvPr id="2" name="Group 1">
            <a:extLst>
              <a:ext uri="{FF2B5EF4-FFF2-40B4-BE49-F238E27FC236}">
                <a16:creationId xmlns:a16="http://schemas.microsoft.com/office/drawing/2014/main" id="{4A552976-9759-09B1-58B5-1DF552873468}"/>
              </a:ext>
            </a:extLst>
          </p:cNvPr>
          <p:cNvGrpSpPr/>
          <p:nvPr/>
        </p:nvGrpSpPr>
        <p:grpSpPr>
          <a:xfrm>
            <a:off x="372235" y="213494"/>
            <a:ext cx="10620588" cy="423692"/>
            <a:chOff x="0" y="0"/>
            <a:chExt cx="12192000" cy="1066800"/>
          </a:xfrm>
        </p:grpSpPr>
        <p:sp>
          <p:nvSpPr>
            <p:cNvPr id="4" name="Rectangle 3">
              <a:extLst>
                <a:ext uri="{FF2B5EF4-FFF2-40B4-BE49-F238E27FC236}">
                  <a16:creationId xmlns:a16="http://schemas.microsoft.com/office/drawing/2014/main" id="{4BF51458-3F5F-6DEF-C1D7-09A896F096E1}"/>
                </a:ext>
              </a:extLst>
            </p:cNvPr>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5" name="Rectangle 4">
              <a:extLst>
                <a:ext uri="{FF2B5EF4-FFF2-40B4-BE49-F238E27FC236}">
                  <a16:creationId xmlns:a16="http://schemas.microsoft.com/office/drawing/2014/main" id="{B391A357-0EBB-4811-808D-E2535BA6D5EC}"/>
                </a:ext>
              </a:extLst>
            </p:cNvPr>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Flowchart: Data 5">
              <a:extLst>
                <a:ext uri="{FF2B5EF4-FFF2-40B4-BE49-F238E27FC236}">
                  <a16:creationId xmlns:a16="http://schemas.microsoft.com/office/drawing/2014/main" id="{C323619E-9878-84EC-CF08-2DBA59BBDC85}"/>
                </a:ext>
              </a:extLst>
            </p:cNvPr>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a:extLst>
                <a:ext uri="{FF2B5EF4-FFF2-40B4-BE49-F238E27FC236}">
                  <a16:creationId xmlns:a16="http://schemas.microsoft.com/office/drawing/2014/main" id="{F234368D-A249-8A93-13B0-A6048665A3D8}"/>
                </a:ext>
              </a:extLst>
            </p:cNvPr>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8" name="TextBox 7">
            <a:extLst>
              <a:ext uri="{FF2B5EF4-FFF2-40B4-BE49-F238E27FC236}">
                <a16:creationId xmlns:a16="http://schemas.microsoft.com/office/drawing/2014/main" id="{3EB2CAF5-2917-6A0E-E986-74E5E2AF1BD9}"/>
              </a:ext>
            </a:extLst>
          </p:cNvPr>
          <p:cNvSpPr txBox="1"/>
          <p:nvPr/>
        </p:nvSpPr>
        <p:spPr>
          <a:xfrm>
            <a:off x="515876" y="216988"/>
            <a:ext cx="6614497" cy="461665"/>
          </a:xfrm>
          <a:prstGeom prst="rect">
            <a:avLst/>
          </a:prstGeom>
          <a:noFill/>
        </p:spPr>
        <p:txBody>
          <a:bodyPr wrap="square">
            <a:spAutoFit/>
          </a:bodyPr>
          <a:lstStyle/>
          <a:p>
            <a:r>
              <a:rPr lang="en-IN" sz="2400" b="1" dirty="0">
                <a:solidFill>
                  <a:srgbClr val="002060"/>
                </a:solidFill>
                <a:latin typeface="Cambria" pitchFamily="18" charset="0"/>
                <a:ea typeface="Cambria" pitchFamily="18" charset="0"/>
              </a:rPr>
              <a:t>2.2 TCP/IP NETWORK MODEL</a:t>
            </a:r>
            <a:endParaRPr lang="en-IN" sz="2400" b="1" dirty="0">
              <a:solidFill>
                <a:schemeClr val="tx1">
                  <a:lumMod val="75000"/>
                  <a:lumOff val="25000"/>
                </a:schemeClr>
              </a:solidFill>
              <a:latin typeface="Cambria" pitchFamily="18" charset="0"/>
              <a:ea typeface="Cambria" pitchFamily="18" charset="0"/>
            </a:endParaRPr>
          </a:p>
        </p:txBody>
      </p:sp>
    </p:spTree>
    <p:extLst>
      <p:ext uri="{BB962C8B-B14F-4D97-AF65-F5344CB8AC3E}">
        <p14:creationId xmlns:p14="http://schemas.microsoft.com/office/powerpoint/2010/main" val="1568981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1000"/>
                                        <p:tgtEl>
                                          <p:spTgt spid="3">
                                            <p:txEl>
                                              <p:pRg st="2" end="2"/>
                                            </p:txEl>
                                          </p:spTgt>
                                        </p:tgtEl>
                                      </p:cBhvr>
                                    </p:animEffect>
                                    <p:anim calcmode="lin" valueType="num">
                                      <p:cBhvr>
                                        <p:cTn id="1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1000"/>
                                        <p:tgtEl>
                                          <p:spTgt spid="3">
                                            <p:txEl>
                                              <p:pRg st="5" end="5"/>
                                            </p:txEl>
                                          </p:spTgt>
                                        </p:tgtEl>
                                      </p:cBhvr>
                                    </p:animEffect>
                                    <p:anim calcmode="lin" valueType="num">
                                      <p:cBhvr>
                                        <p:cTn id="4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03458" y="733966"/>
            <a:ext cx="11023819" cy="1166322"/>
          </a:xfrm>
          <a:prstGeom prst="rect">
            <a:avLst/>
          </a:prstGeom>
        </p:spPr>
        <p:txBody>
          <a:bodyPr vert="horz" wrap="square" lIns="0" tIns="12042" rIns="0" bIns="0" rtlCol="0">
            <a:spAutoFit/>
          </a:bodyPr>
          <a:lstStyle/>
          <a:p>
            <a:pPr algn="just" fontAlgn="base"/>
            <a:r>
              <a:rPr lang="en-US" sz="1500" dirty="0"/>
              <a:t>Other Common Internet Protocols: TCP/IP Model covers many Internet Protocols. The main rule of these Internet Protocols is how the data is validated and sent over the Internet. Some Common Internet Protocols include:</a:t>
            </a:r>
          </a:p>
          <a:p>
            <a:pPr algn="just" fontAlgn="base"/>
            <a:r>
              <a:rPr lang="en-US" sz="1500" dirty="0"/>
              <a:t>HTTP (Hypertext Transfer Protocol): HTTP takes care of Web Browsers and Websites. </a:t>
            </a:r>
          </a:p>
          <a:p>
            <a:pPr algn="just" fontAlgn="base"/>
            <a:r>
              <a:rPr lang="en-US" sz="1500" dirty="0"/>
              <a:t>FTP (File Transfer Protocol): FTP takes care of how the file is to be sent over the Internet.</a:t>
            </a:r>
          </a:p>
          <a:p>
            <a:pPr algn="just" fontAlgn="base"/>
            <a:r>
              <a:rPr lang="en-US" sz="1500" dirty="0"/>
              <a:t>SMTP (Simple Mail Transfer Protocol): SMTP is used to send and receive data.</a:t>
            </a:r>
          </a:p>
        </p:txBody>
      </p:sp>
      <p:sp>
        <p:nvSpPr>
          <p:cNvPr id="9" name="Title 5"/>
          <p:cNvSpPr txBox="1">
            <a:spLocks/>
          </p:cNvSpPr>
          <p:nvPr/>
        </p:nvSpPr>
        <p:spPr>
          <a:xfrm>
            <a:off x="894080" y="466796"/>
            <a:ext cx="10259342" cy="534340"/>
          </a:xfrm>
          <a:prstGeom prst="rect">
            <a:avLst/>
          </a:prstGeom>
        </p:spPr>
        <p:txBody>
          <a:bodyPr vert="horz" lIns="86699" tIns="43349" rIns="86699" bIns="43349" rtlCol="0" anchor="ctr">
            <a:noAutofit/>
          </a:bodyPr>
          <a:lstStyle/>
          <a:p>
            <a:pPr>
              <a:lnSpc>
                <a:spcPct val="250000"/>
              </a:lnSpc>
            </a:pPr>
            <a:endParaRPr lang="en-IN" sz="2655" b="1" dirty="0">
              <a:solidFill>
                <a:schemeClr val="tx1">
                  <a:lumMod val="75000"/>
                  <a:lumOff val="25000"/>
                </a:schemeClr>
              </a:solidFill>
              <a:latin typeface="Cambria" pitchFamily="18" charset="0"/>
              <a:ea typeface="Cambria" pitchFamily="18" charset="0"/>
            </a:endParaRPr>
          </a:p>
        </p:txBody>
      </p:sp>
      <p:grpSp>
        <p:nvGrpSpPr>
          <p:cNvPr id="2" name="Group 1">
            <a:extLst>
              <a:ext uri="{FF2B5EF4-FFF2-40B4-BE49-F238E27FC236}">
                <a16:creationId xmlns:a16="http://schemas.microsoft.com/office/drawing/2014/main" id="{4A552976-9759-09B1-58B5-1DF552873468}"/>
              </a:ext>
            </a:extLst>
          </p:cNvPr>
          <p:cNvGrpSpPr/>
          <p:nvPr/>
        </p:nvGrpSpPr>
        <p:grpSpPr>
          <a:xfrm>
            <a:off x="372235" y="213494"/>
            <a:ext cx="10620588" cy="423692"/>
            <a:chOff x="0" y="0"/>
            <a:chExt cx="12192000" cy="1066800"/>
          </a:xfrm>
        </p:grpSpPr>
        <p:sp>
          <p:nvSpPr>
            <p:cNvPr id="4" name="Rectangle 3">
              <a:extLst>
                <a:ext uri="{FF2B5EF4-FFF2-40B4-BE49-F238E27FC236}">
                  <a16:creationId xmlns:a16="http://schemas.microsoft.com/office/drawing/2014/main" id="{4BF51458-3F5F-6DEF-C1D7-09A896F096E1}"/>
                </a:ext>
              </a:extLst>
            </p:cNvPr>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5" name="Rectangle 4">
              <a:extLst>
                <a:ext uri="{FF2B5EF4-FFF2-40B4-BE49-F238E27FC236}">
                  <a16:creationId xmlns:a16="http://schemas.microsoft.com/office/drawing/2014/main" id="{B391A357-0EBB-4811-808D-E2535BA6D5EC}"/>
                </a:ext>
              </a:extLst>
            </p:cNvPr>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Flowchart: Data 5">
              <a:extLst>
                <a:ext uri="{FF2B5EF4-FFF2-40B4-BE49-F238E27FC236}">
                  <a16:creationId xmlns:a16="http://schemas.microsoft.com/office/drawing/2014/main" id="{C323619E-9878-84EC-CF08-2DBA59BBDC85}"/>
                </a:ext>
              </a:extLst>
            </p:cNvPr>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a:extLst>
                <a:ext uri="{FF2B5EF4-FFF2-40B4-BE49-F238E27FC236}">
                  <a16:creationId xmlns:a16="http://schemas.microsoft.com/office/drawing/2014/main" id="{F234368D-A249-8A93-13B0-A6048665A3D8}"/>
                </a:ext>
              </a:extLst>
            </p:cNvPr>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8" name="TextBox 7">
            <a:extLst>
              <a:ext uri="{FF2B5EF4-FFF2-40B4-BE49-F238E27FC236}">
                <a16:creationId xmlns:a16="http://schemas.microsoft.com/office/drawing/2014/main" id="{3EB2CAF5-2917-6A0E-E986-74E5E2AF1BD9}"/>
              </a:ext>
            </a:extLst>
          </p:cNvPr>
          <p:cNvSpPr txBox="1"/>
          <p:nvPr/>
        </p:nvSpPr>
        <p:spPr>
          <a:xfrm>
            <a:off x="515876" y="216988"/>
            <a:ext cx="6614497" cy="461665"/>
          </a:xfrm>
          <a:prstGeom prst="rect">
            <a:avLst/>
          </a:prstGeom>
          <a:noFill/>
        </p:spPr>
        <p:txBody>
          <a:bodyPr wrap="square">
            <a:spAutoFit/>
          </a:bodyPr>
          <a:lstStyle/>
          <a:p>
            <a:r>
              <a:rPr lang="en-IN" sz="2400" b="1" dirty="0">
                <a:solidFill>
                  <a:srgbClr val="002060"/>
                </a:solidFill>
                <a:latin typeface="Cambria" pitchFamily="18" charset="0"/>
                <a:ea typeface="Cambria" pitchFamily="18" charset="0"/>
              </a:rPr>
              <a:t>2.2 TCP/IP NETWORK MODEL</a:t>
            </a:r>
            <a:endParaRPr lang="en-IN" sz="2400" b="1" dirty="0">
              <a:solidFill>
                <a:schemeClr val="tx1">
                  <a:lumMod val="75000"/>
                  <a:lumOff val="25000"/>
                </a:schemeClr>
              </a:solidFill>
              <a:latin typeface="Cambria" pitchFamily="18" charset="0"/>
              <a:ea typeface="Cambria" pitchFamily="18" charset="0"/>
            </a:endParaRPr>
          </a:p>
        </p:txBody>
      </p:sp>
      <p:sp>
        <p:nvSpPr>
          <p:cNvPr id="11" name="TextBox 10">
            <a:extLst>
              <a:ext uri="{FF2B5EF4-FFF2-40B4-BE49-F238E27FC236}">
                <a16:creationId xmlns:a16="http://schemas.microsoft.com/office/drawing/2014/main" id="{AF224B9A-0D5C-F7BA-3CE2-47116DD3BA0D}"/>
              </a:ext>
            </a:extLst>
          </p:cNvPr>
          <p:cNvSpPr txBox="1"/>
          <p:nvPr/>
        </p:nvSpPr>
        <p:spPr>
          <a:xfrm>
            <a:off x="406441" y="1955601"/>
            <a:ext cx="6172200" cy="369332"/>
          </a:xfrm>
          <a:prstGeom prst="rect">
            <a:avLst/>
          </a:prstGeom>
          <a:noFill/>
        </p:spPr>
        <p:txBody>
          <a:bodyPr wrap="square">
            <a:spAutoFit/>
          </a:bodyPr>
          <a:lstStyle/>
          <a:p>
            <a:pPr algn="just" fontAlgn="base"/>
            <a:r>
              <a:rPr lang="en-US" b="1" i="0" dirty="0">
                <a:solidFill>
                  <a:srgbClr val="273239"/>
                </a:solidFill>
                <a:effectLst/>
                <a:latin typeface="Nunito" panose="00000500000000000000" pitchFamily="2" charset="0"/>
              </a:rPr>
              <a:t>Difference between TCP/IP and OSI Model</a:t>
            </a:r>
          </a:p>
        </p:txBody>
      </p:sp>
      <p:pic>
        <p:nvPicPr>
          <p:cNvPr id="13" name="Picture 12">
            <a:extLst>
              <a:ext uri="{FF2B5EF4-FFF2-40B4-BE49-F238E27FC236}">
                <a16:creationId xmlns:a16="http://schemas.microsoft.com/office/drawing/2014/main" id="{8BFE0A97-0AC7-6099-FC36-478E3570A6C3}"/>
              </a:ext>
            </a:extLst>
          </p:cNvPr>
          <p:cNvPicPr>
            <a:picLocks noChangeAspect="1"/>
          </p:cNvPicPr>
          <p:nvPr/>
        </p:nvPicPr>
        <p:blipFill>
          <a:blip r:embed="rId2"/>
          <a:stretch>
            <a:fillRect/>
          </a:stretch>
        </p:blipFill>
        <p:spPr>
          <a:xfrm>
            <a:off x="797668" y="2380246"/>
            <a:ext cx="6926094" cy="4085303"/>
          </a:xfrm>
          <a:prstGeom prst="rect">
            <a:avLst/>
          </a:prstGeom>
        </p:spPr>
      </p:pic>
    </p:spTree>
    <p:extLst>
      <p:ext uri="{BB962C8B-B14F-4D97-AF65-F5344CB8AC3E}">
        <p14:creationId xmlns:p14="http://schemas.microsoft.com/office/powerpoint/2010/main" val="336226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1000"/>
                                        <p:tgtEl>
                                          <p:spTgt spid="3">
                                            <p:txEl>
                                              <p:pRg st="3" end="3"/>
                                            </p:txEl>
                                          </p:spTgt>
                                        </p:tgtEl>
                                      </p:cBhvr>
                                    </p:animEffect>
                                    <p:anim calcmode="lin" valueType="num">
                                      <p:cBhvr>
                                        <p:cTn id="3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barn(inVertical)">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barn(inVertical)">
                                      <p:cBhvr>
                                        <p:cTn id="4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C8BA1E-FD7C-9DA2-0C83-32EB66BF0902}"/>
              </a:ext>
            </a:extLst>
          </p:cNvPr>
          <p:cNvSpPr/>
          <p:nvPr/>
        </p:nvSpPr>
        <p:spPr>
          <a:xfrm>
            <a:off x="699420" y="385218"/>
            <a:ext cx="3846454" cy="584775"/>
          </a:xfrm>
          <a:prstGeom prst="rect">
            <a:avLst/>
          </a:prstGeom>
          <a:noFill/>
        </p:spPr>
        <p:txBody>
          <a:bodyPr wrap="square" lIns="91440" tIns="45720" rIns="91440" bIns="45720">
            <a:spAutoFit/>
          </a:bodyPr>
          <a:lstStyle/>
          <a:p>
            <a:r>
              <a:rPr lang="en-US" sz="3200" b="0" cap="none" spc="0">
                <a:ln w="0"/>
                <a:latin typeface="Metropolis" panose="00000500000000000000" pitchFamily="50" charset="0"/>
                <a:cs typeface="Segoe UI" panose="020B0502040204020203" pitchFamily="34" charset="0"/>
              </a:rPr>
              <a:t>Assessments</a:t>
            </a:r>
            <a:endParaRPr lang="en-US" sz="3200" b="0" cap="none" spc="0">
              <a:ln w="0"/>
              <a:solidFill>
                <a:schemeClr val="bg1"/>
              </a:solidFill>
              <a:latin typeface="Metropolis" panose="00000500000000000000" pitchFamily="50" charset="0"/>
              <a:cs typeface="Segoe UI" panose="020B0502040204020203" pitchFamily="34" charset="0"/>
            </a:endParaRPr>
          </a:p>
        </p:txBody>
      </p:sp>
      <p:sp>
        <p:nvSpPr>
          <p:cNvPr id="3" name="Rectangle 2">
            <a:extLst>
              <a:ext uri="{FF2B5EF4-FFF2-40B4-BE49-F238E27FC236}">
                <a16:creationId xmlns:a16="http://schemas.microsoft.com/office/drawing/2014/main" id="{49E938F7-7857-5447-E603-F7274198C6AF}"/>
              </a:ext>
            </a:extLst>
          </p:cNvPr>
          <p:cNvSpPr/>
          <p:nvPr/>
        </p:nvSpPr>
        <p:spPr>
          <a:xfrm>
            <a:off x="677207" y="1085264"/>
            <a:ext cx="10837585" cy="5016758"/>
          </a:xfrm>
          <a:prstGeom prst="rect">
            <a:avLst/>
          </a:prstGeom>
          <a:noFill/>
        </p:spPr>
        <p:txBody>
          <a:bodyPr wrap="square" lIns="91440" tIns="45720" rIns="91440" bIns="45720">
            <a:spAutoFit/>
          </a:bodyPr>
          <a:lstStyle/>
          <a:p>
            <a:r>
              <a:rPr lang="en-US" sz="1000" dirty="0"/>
              <a:t>Here are some assessments you can use to evaluate your understanding of protocols, interfaces, and network reference models like ISO OSI and TCP/IP:</a:t>
            </a:r>
          </a:p>
          <a:p>
            <a:r>
              <a:rPr lang="en-US" sz="1000" dirty="0"/>
              <a:t>Protocol Matching:</a:t>
            </a:r>
          </a:p>
          <a:p>
            <a:pPr lvl="1"/>
            <a:r>
              <a:rPr lang="en-US" sz="1000" dirty="0"/>
              <a:t>Provide a list of network protocols and a corresponding list of descriptions or functionalities.</a:t>
            </a:r>
          </a:p>
          <a:p>
            <a:pPr lvl="1"/>
            <a:r>
              <a:rPr lang="en-US" sz="1000" dirty="0"/>
              <a:t>Ask learners to match each protocol with its correct description or functionality.</a:t>
            </a:r>
          </a:p>
          <a:p>
            <a:r>
              <a:rPr lang="en-US" sz="1000" dirty="0"/>
              <a:t>Example protocols: a) HTTP b) FTP c) DNS d) TCP</a:t>
            </a:r>
          </a:p>
          <a:p>
            <a:r>
              <a:rPr lang="en-US" sz="1000" dirty="0"/>
              <a:t>Example descriptions:</a:t>
            </a:r>
          </a:p>
          <a:p>
            <a:r>
              <a:rPr lang="en-US" sz="1000" dirty="0"/>
              <a:t>A protocol used for transferring files between a client and a server.</a:t>
            </a:r>
          </a:p>
          <a:p>
            <a:r>
              <a:rPr lang="en-US" sz="1000" dirty="0"/>
              <a:t>A protocol used for resolving domain names to IP addresses.</a:t>
            </a:r>
          </a:p>
          <a:p>
            <a:r>
              <a:rPr lang="en-US" sz="1000" dirty="0"/>
              <a:t>A protocol used for accessing websites and transferring hypertext data.</a:t>
            </a:r>
          </a:p>
          <a:p>
            <a:r>
              <a:rPr lang="en-US" sz="1000" dirty="0"/>
              <a:t>A reliable, connection-oriented protocol that guarantees delivery of data.</a:t>
            </a:r>
          </a:p>
          <a:p>
            <a:r>
              <a:rPr lang="en-US" sz="1000" dirty="0"/>
              <a:t>Interface Evaluation:</a:t>
            </a:r>
          </a:p>
          <a:p>
            <a:pPr lvl="1"/>
            <a:r>
              <a:rPr lang="en-US" sz="1000" dirty="0"/>
              <a:t>Present screenshots or mock-ups of different network interfaces, such as router configuration interfaces or network monitoring tools.</a:t>
            </a:r>
          </a:p>
          <a:p>
            <a:pPr lvl="1"/>
            <a:r>
              <a:rPr lang="en-US" sz="1000" dirty="0"/>
              <a:t>Ask learners to evaluate the interfaces based on usability, intuitiveness, and functionality.</a:t>
            </a:r>
          </a:p>
          <a:p>
            <a:pPr lvl="1"/>
            <a:r>
              <a:rPr lang="en-US" sz="1000" dirty="0"/>
              <a:t>Request them to provide suggestions for improvement or identify potential issues with the interfaces.</a:t>
            </a:r>
          </a:p>
          <a:p>
            <a:r>
              <a:rPr lang="en-US" sz="1000" dirty="0"/>
              <a:t>Reference Model Comparison:</a:t>
            </a:r>
          </a:p>
          <a:p>
            <a:pPr lvl="1"/>
            <a:r>
              <a:rPr lang="en-US" sz="1000" dirty="0"/>
              <a:t>Create a comparison chart or table that includes the ISO OSI model and the TCP/IP model.</a:t>
            </a:r>
          </a:p>
          <a:p>
            <a:pPr lvl="1"/>
            <a:r>
              <a:rPr lang="en-US" sz="1000" dirty="0"/>
              <a:t>List the layers of each model and their associated protocols or functions.</a:t>
            </a:r>
          </a:p>
          <a:p>
            <a:pPr lvl="1"/>
            <a:r>
              <a:rPr lang="en-US" sz="1000" dirty="0"/>
              <a:t>Ask learners to identify similarities and differences between the models and explain the advantages of each.</a:t>
            </a:r>
          </a:p>
          <a:p>
            <a:r>
              <a:rPr lang="en-US" sz="1000" dirty="0"/>
              <a:t>Protocol Troubleshooting Scenario:</a:t>
            </a:r>
          </a:p>
          <a:p>
            <a:pPr lvl="1"/>
            <a:r>
              <a:rPr lang="en-US" sz="1000" dirty="0"/>
              <a:t>Present a scenario involving a network issue related to a specific protocol, such as an HTTP server returning error codes or DNS resolution problems.</a:t>
            </a:r>
          </a:p>
          <a:p>
            <a:pPr lvl="1"/>
            <a:r>
              <a:rPr lang="en-US" sz="1000" dirty="0"/>
              <a:t>Ask learners to analyze the scenario, identify the potential causes, and propose steps to troubleshoot and resolve the issue.</a:t>
            </a:r>
          </a:p>
          <a:p>
            <a:r>
              <a:rPr lang="en-US" sz="1000" dirty="0"/>
              <a:t>Protocol Analysis Questions:</a:t>
            </a:r>
          </a:p>
          <a:p>
            <a:pPr lvl="1"/>
            <a:r>
              <a:rPr lang="en-US" sz="1000" dirty="0"/>
              <a:t>Prepare a set of questions that require learners to analyze and explain the behavior, features, or use cases of various protocols.</a:t>
            </a:r>
          </a:p>
          <a:p>
            <a:pPr lvl="1"/>
            <a:r>
              <a:rPr lang="en-US" sz="1000" dirty="0"/>
              <a:t>Include questions about TCP/IP, DNS, DHCP, HTTP, and other relevant protocols.</a:t>
            </a:r>
          </a:p>
          <a:p>
            <a:pPr lvl="1"/>
            <a:r>
              <a:rPr lang="en-US" sz="1000" dirty="0"/>
              <a:t>Evaluate their understanding of how these protocols function and their roles in network communication.</a:t>
            </a:r>
          </a:p>
          <a:p>
            <a:r>
              <a:rPr lang="en-US" sz="1000" dirty="0"/>
              <a:t>Example question: How does the TCP protocol ensure reliable data delivery in a network?</a:t>
            </a:r>
          </a:p>
          <a:p>
            <a:r>
              <a:rPr lang="en-US" sz="1000" dirty="0"/>
              <a:t>Network Reference Model Quiz:</a:t>
            </a:r>
          </a:p>
          <a:p>
            <a:pPr lvl="1"/>
            <a:r>
              <a:rPr lang="en-US" sz="1000" dirty="0"/>
              <a:t>Create a quiz consisting of multiple-choice or true/false questions that assess learners' knowledge of the ISO OSI and TCP/IP models.</a:t>
            </a:r>
          </a:p>
          <a:p>
            <a:pPr lvl="1"/>
            <a:r>
              <a:rPr lang="en-US" sz="1000" dirty="0"/>
              <a:t>Include questions about the layers, protocols, and functionalities of each model.</a:t>
            </a:r>
          </a:p>
          <a:p>
            <a:pPr lvl="1"/>
            <a:r>
              <a:rPr lang="en-US" sz="1000" dirty="0"/>
              <a:t>Provide immediate feedback to learners regarding their answers.</a:t>
            </a:r>
          </a:p>
          <a:p>
            <a:r>
              <a:rPr lang="en-US" sz="1000" dirty="0"/>
              <a:t>These assessments will help you gauge your understanding of protocols, interfaces, and network reference models like ISO OSI and TCP/IP. Adapt the questions and scenarios to suit the level of expertise and learning objectives.</a:t>
            </a:r>
          </a:p>
        </p:txBody>
      </p:sp>
    </p:spTree>
    <p:extLst>
      <p:ext uri="{BB962C8B-B14F-4D97-AF65-F5344CB8AC3E}">
        <p14:creationId xmlns:p14="http://schemas.microsoft.com/office/powerpoint/2010/main" val="3316661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3">
                                            <p:txEl>
                                              <p:pRg st="22" end="22"/>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3">
                                            <p:txEl>
                                              <p:pRg st="23" end="23"/>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3">
                                            <p:txEl>
                                              <p:pRg st="24" end="24"/>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3">
                                            <p:txEl>
                                              <p:pRg st="25" end="25"/>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3">
                                            <p:txEl>
                                              <p:pRg st="26" end="26"/>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3">
                                            <p:txEl>
                                              <p:pRg st="27" end="27"/>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3">
                                            <p:txEl>
                                              <p:pRg st="28" end="28"/>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3">
                                            <p:txEl>
                                              <p:pRg st="29" end="29"/>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3">
                                            <p:txEl>
                                              <p:pRg st="30" end="3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26C770C-79CF-56FC-E5A0-2601ECCD861E}"/>
              </a:ext>
            </a:extLst>
          </p:cNvPr>
          <p:cNvSpPr/>
          <p:nvPr/>
        </p:nvSpPr>
        <p:spPr>
          <a:xfrm>
            <a:off x="699420" y="385218"/>
            <a:ext cx="4813106" cy="584775"/>
          </a:xfrm>
          <a:prstGeom prst="rect">
            <a:avLst/>
          </a:prstGeom>
          <a:noFill/>
        </p:spPr>
        <p:txBody>
          <a:bodyPr wrap="square" lIns="91440" tIns="45720" rIns="91440" bIns="45720">
            <a:spAutoFit/>
          </a:bodyPr>
          <a:lstStyle/>
          <a:p>
            <a:r>
              <a:rPr lang="en-US" sz="3200" b="0" cap="none" spc="0">
                <a:ln w="0"/>
                <a:latin typeface="Metropolis" panose="00000500000000000000" pitchFamily="50" charset="0"/>
                <a:cs typeface="Segoe UI" panose="020B0502040204020203" pitchFamily="34" charset="0"/>
              </a:rPr>
              <a:t>Activities</a:t>
            </a:r>
            <a:endParaRPr lang="en-US" sz="3600" b="0" cap="none" spc="0">
              <a:ln w="0"/>
              <a:solidFill>
                <a:schemeClr val="bg1"/>
              </a:solidFill>
              <a:latin typeface="Metropolis" panose="00000500000000000000" pitchFamily="50" charset="0"/>
              <a:cs typeface="Segoe UI" panose="020B0502040204020203" pitchFamily="34" charset="0"/>
            </a:endParaRPr>
          </a:p>
        </p:txBody>
      </p:sp>
      <p:sp>
        <p:nvSpPr>
          <p:cNvPr id="3" name="Rectangle 2">
            <a:extLst>
              <a:ext uri="{FF2B5EF4-FFF2-40B4-BE49-F238E27FC236}">
                <a16:creationId xmlns:a16="http://schemas.microsoft.com/office/drawing/2014/main" id="{2B513DE7-AE93-8ECE-70FE-A64731F7E100}"/>
              </a:ext>
            </a:extLst>
          </p:cNvPr>
          <p:cNvSpPr/>
          <p:nvPr/>
        </p:nvSpPr>
        <p:spPr>
          <a:xfrm>
            <a:off x="623705" y="1075538"/>
            <a:ext cx="10944590" cy="5170646"/>
          </a:xfrm>
          <a:prstGeom prst="rect">
            <a:avLst/>
          </a:prstGeom>
          <a:noFill/>
        </p:spPr>
        <p:txBody>
          <a:bodyPr wrap="square" lIns="91440" tIns="45720" rIns="91440" bIns="45720">
            <a:spAutoFit/>
          </a:bodyPr>
          <a:lstStyle/>
          <a:p>
            <a:pPr algn="l"/>
            <a:r>
              <a:rPr lang="en-US" sz="1000" b="0" i="0" dirty="0">
                <a:solidFill>
                  <a:srgbClr val="374151"/>
                </a:solidFill>
                <a:effectLst/>
                <a:latin typeface="Söhne"/>
              </a:rPr>
              <a:t>Here are some activities to help you understand protocols, interfaces, and network reference models like the ISO OSI model and TCP/IP:</a:t>
            </a:r>
          </a:p>
          <a:p>
            <a:pPr algn="l">
              <a:buFont typeface="+mj-lt"/>
              <a:buAutoNum type="arabicPeriod"/>
            </a:pPr>
            <a:r>
              <a:rPr lang="en-US" sz="1000" b="0" i="0" dirty="0">
                <a:solidFill>
                  <a:srgbClr val="374151"/>
                </a:solidFill>
                <a:effectLst/>
                <a:latin typeface="Söhne"/>
              </a:rPr>
              <a:t>Protocol Comparison:</a:t>
            </a:r>
          </a:p>
          <a:p>
            <a:pPr marL="742950" lvl="1" indent="-285750" algn="l">
              <a:buFont typeface="+mj-lt"/>
              <a:buAutoNum type="arabicPeriod"/>
            </a:pPr>
            <a:r>
              <a:rPr lang="en-US" sz="1000" b="0" i="0" dirty="0">
                <a:solidFill>
                  <a:srgbClr val="374151"/>
                </a:solidFill>
                <a:effectLst/>
                <a:latin typeface="Söhne"/>
              </a:rPr>
              <a:t>Choose two network protocols, such as HTTP and FTP, and compare their features, purposes, and use cases.</a:t>
            </a:r>
          </a:p>
          <a:p>
            <a:pPr marL="742950" lvl="1" indent="-285750" algn="l">
              <a:buFont typeface="+mj-lt"/>
              <a:buAutoNum type="arabicPeriod"/>
            </a:pPr>
            <a:r>
              <a:rPr lang="en-US" sz="1000" b="0" i="0" dirty="0">
                <a:solidFill>
                  <a:srgbClr val="374151"/>
                </a:solidFill>
                <a:effectLst/>
                <a:latin typeface="Söhne"/>
              </a:rPr>
              <a:t>Create a presentation or infographic highlighting the similarities and differences between the protocols, including their advantages and disadvantages.</a:t>
            </a:r>
          </a:p>
          <a:p>
            <a:pPr algn="l">
              <a:buFont typeface="+mj-lt"/>
              <a:buAutoNum type="arabicPeriod"/>
            </a:pPr>
            <a:r>
              <a:rPr lang="en-US" sz="1000" b="0" i="0" dirty="0">
                <a:solidFill>
                  <a:srgbClr val="374151"/>
                </a:solidFill>
                <a:effectLst/>
                <a:latin typeface="Söhne"/>
              </a:rPr>
              <a:t>Interface Design:</a:t>
            </a:r>
          </a:p>
          <a:p>
            <a:pPr marL="742950" lvl="1" indent="-285750" algn="l">
              <a:buFont typeface="+mj-lt"/>
              <a:buAutoNum type="arabicPeriod"/>
            </a:pPr>
            <a:r>
              <a:rPr lang="en-US" sz="1000" b="0" i="0" dirty="0">
                <a:solidFill>
                  <a:srgbClr val="374151"/>
                </a:solidFill>
                <a:effectLst/>
                <a:latin typeface="Söhne"/>
              </a:rPr>
              <a:t>Select a network interface, such as a web-based user interface for a router or a network monitoring tool.</a:t>
            </a:r>
          </a:p>
          <a:p>
            <a:pPr marL="742950" lvl="1" indent="-285750" algn="l">
              <a:buFont typeface="+mj-lt"/>
              <a:buAutoNum type="arabicPeriod"/>
            </a:pPr>
            <a:r>
              <a:rPr lang="en-US" sz="1000" b="0" i="0" dirty="0">
                <a:solidFill>
                  <a:srgbClr val="374151"/>
                </a:solidFill>
                <a:effectLst/>
                <a:latin typeface="Söhne"/>
              </a:rPr>
              <a:t>Design a user-friendly interface that allows users to configure network settings, monitor traffic, or troubleshoot network issues.</a:t>
            </a:r>
          </a:p>
          <a:p>
            <a:pPr marL="742950" lvl="1" indent="-285750" algn="l">
              <a:buFont typeface="+mj-lt"/>
              <a:buAutoNum type="arabicPeriod"/>
            </a:pPr>
            <a:r>
              <a:rPr lang="en-US" sz="1000" b="0" i="0" dirty="0">
                <a:solidFill>
                  <a:srgbClr val="374151"/>
                </a:solidFill>
                <a:effectLst/>
                <a:latin typeface="Söhne"/>
              </a:rPr>
              <a:t>Create wireframes or prototypes to illustrate the interface design and explain its functionality.</a:t>
            </a:r>
          </a:p>
          <a:p>
            <a:pPr algn="l">
              <a:buFont typeface="+mj-lt"/>
              <a:buAutoNum type="arabicPeriod"/>
            </a:pPr>
            <a:r>
              <a:rPr lang="en-US" sz="1000" b="0" i="0" dirty="0">
                <a:solidFill>
                  <a:srgbClr val="374151"/>
                </a:solidFill>
                <a:effectLst/>
                <a:latin typeface="Söhne"/>
              </a:rPr>
              <a:t>ISO OSI Model Exploration:</a:t>
            </a:r>
          </a:p>
          <a:p>
            <a:pPr marL="742950" lvl="1" indent="-285750" algn="l">
              <a:buFont typeface="+mj-lt"/>
              <a:buAutoNum type="arabicPeriod"/>
            </a:pPr>
            <a:r>
              <a:rPr lang="en-US" sz="1000" b="0" i="0" dirty="0">
                <a:solidFill>
                  <a:srgbClr val="374151"/>
                </a:solidFill>
                <a:effectLst/>
                <a:latin typeface="Söhne"/>
              </a:rPr>
              <a:t>Research the ISO OSI model and its seven layers: Physical, Data Link, Network, Transport, Session, Presentation, and Application.</a:t>
            </a:r>
          </a:p>
          <a:p>
            <a:pPr marL="742950" lvl="1" indent="-285750" algn="l">
              <a:buFont typeface="+mj-lt"/>
              <a:buAutoNum type="arabicPeriod"/>
            </a:pPr>
            <a:r>
              <a:rPr lang="en-US" sz="1000" b="0" i="0" dirty="0">
                <a:solidFill>
                  <a:srgbClr val="374151"/>
                </a:solidFill>
                <a:effectLst/>
                <a:latin typeface="Söhne"/>
              </a:rPr>
              <a:t>Create a visual representation of the model, including each layer and its associated protocols or functions.</a:t>
            </a:r>
          </a:p>
          <a:p>
            <a:pPr marL="742950" lvl="1" indent="-285750" algn="l">
              <a:buFont typeface="+mj-lt"/>
              <a:buAutoNum type="arabicPeriod"/>
            </a:pPr>
            <a:r>
              <a:rPr lang="en-US" sz="1000" b="0" i="0" dirty="0">
                <a:solidFill>
                  <a:srgbClr val="374151"/>
                </a:solidFill>
                <a:effectLst/>
                <a:latin typeface="Söhne"/>
              </a:rPr>
              <a:t>Explain the purpose and responsibilities of each layer and provide examples of protocols or technologies used at each layer.</a:t>
            </a:r>
          </a:p>
          <a:p>
            <a:pPr algn="l">
              <a:buFont typeface="+mj-lt"/>
              <a:buAutoNum type="arabicPeriod"/>
            </a:pPr>
            <a:r>
              <a:rPr lang="en-US" sz="1000" b="0" i="0" dirty="0">
                <a:solidFill>
                  <a:srgbClr val="374151"/>
                </a:solidFill>
                <a:effectLst/>
                <a:latin typeface="Söhne"/>
              </a:rPr>
              <a:t>TCP/IP Model Analysis:</a:t>
            </a:r>
          </a:p>
          <a:p>
            <a:pPr marL="742950" lvl="1" indent="-285750" algn="l">
              <a:buFont typeface="+mj-lt"/>
              <a:buAutoNum type="arabicPeriod"/>
            </a:pPr>
            <a:r>
              <a:rPr lang="en-US" sz="1000" b="0" i="0" dirty="0">
                <a:solidFill>
                  <a:srgbClr val="374151"/>
                </a:solidFill>
                <a:effectLst/>
                <a:latin typeface="Söhne"/>
              </a:rPr>
              <a:t>Investigate the TCP/IP model, which is a simplified four-layer model consisting of the Network Interface, Internet, Transport, and Application layers.</a:t>
            </a:r>
          </a:p>
          <a:p>
            <a:pPr marL="742950" lvl="1" indent="-285750" algn="l">
              <a:buFont typeface="+mj-lt"/>
              <a:buAutoNum type="arabicPeriod"/>
            </a:pPr>
            <a:r>
              <a:rPr lang="en-US" sz="1000" b="0" i="0" dirty="0">
                <a:solidFill>
                  <a:srgbClr val="374151"/>
                </a:solidFill>
                <a:effectLst/>
                <a:latin typeface="Söhne"/>
              </a:rPr>
              <a:t>Compare and contrast the TCP/IP model with the ISO OSI model, focusing on the similarities and differences in their layer structures.</a:t>
            </a:r>
          </a:p>
          <a:p>
            <a:pPr marL="742950" lvl="1" indent="-285750" algn="l">
              <a:buFont typeface="+mj-lt"/>
              <a:buAutoNum type="arabicPeriod"/>
            </a:pPr>
            <a:r>
              <a:rPr lang="en-US" sz="1000" b="0" i="0" dirty="0">
                <a:solidFill>
                  <a:srgbClr val="374151"/>
                </a:solidFill>
                <a:effectLst/>
                <a:latin typeface="Söhne"/>
              </a:rPr>
              <a:t>Discuss the advantages of the TCP/IP model, which is widely used in modern networks.</a:t>
            </a:r>
          </a:p>
          <a:p>
            <a:pPr algn="l">
              <a:buFont typeface="+mj-lt"/>
              <a:buAutoNum type="arabicPeriod"/>
            </a:pPr>
            <a:r>
              <a:rPr lang="en-US" sz="1000" b="0" i="0" dirty="0">
                <a:solidFill>
                  <a:srgbClr val="374151"/>
                </a:solidFill>
                <a:effectLst/>
                <a:latin typeface="Söhne"/>
              </a:rPr>
              <a:t>Protocol Troubleshooting:</a:t>
            </a:r>
          </a:p>
          <a:p>
            <a:pPr marL="742950" lvl="1" indent="-285750" algn="l">
              <a:buFont typeface="+mj-lt"/>
              <a:buAutoNum type="arabicPeriod"/>
            </a:pPr>
            <a:r>
              <a:rPr lang="en-US" sz="1000" b="0" i="0" dirty="0">
                <a:solidFill>
                  <a:srgbClr val="374151"/>
                </a:solidFill>
                <a:effectLst/>
                <a:latin typeface="Söhne"/>
              </a:rPr>
              <a:t>Select a network protocol, such as DHCP or DNS, and research common issues or errors that can occur.</a:t>
            </a:r>
          </a:p>
          <a:p>
            <a:pPr marL="742950" lvl="1" indent="-285750" algn="l">
              <a:buFont typeface="+mj-lt"/>
              <a:buAutoNum type="arabicPeriod"/>
            </a:pPr>
            <a:r>
              <a:rPr lang="en-US" sz="1000" b="0" i="0" dirty="0">
                <a:solidFill>
                  <a:srgbClr val="374151"/>
                </a:solidFill>
                <a:effectLst/>
                <a:latin typeface="Söhne"/>
              </a:rPr>
              <a:t>Simulate or find examples of protocol-related problems, such as DHCP lease failures or DNS resolution errors.</a:t>
            </a:r>
          </a:p>
          <a:p>
            <a:pPr marL="742950" lvl="1" indent="-285750" algn="l">
              <a:buFont typeface="+mj-lt"/>
              <a:buAutoNum type="arabicPeriod"/>
            </a:pPr>
            <a:r>
              <a:rPr lang="en-US" sz="1000" b="0" i="0" dirty="0">
                <a:solidFill>
                  <a:srgbClr val="374151"/>
                </a:solidFill>
                <a:effectLst/>
                <a:latin typeface="Söhne"/>
              </a:rPr>
              <a:t>Analyze the issues, identify potential causes, and propose troubleshooting steps to resolve the problems.</a:t>
            </a:r>
          </a:p>
          <a:p>
            <a:pPr algn="l">
              <a:buFont typeface="+mj-lt"/>
              <a:buAutoNum type="arabicPeriod"/>
            </a:pPr>
            <a:r>
              <a:rPr lang="en-US" sz="1000" b="0" i="0" dirty="0">
                <a:solidFill>
                  <a:srgbClr val="374151"/>
                </a:solidFill>
                <a:effectLst/>
                <a:latin typeface="Söhne"/>
              </a:rPr>
              <a:t>Network Reference Model Quiz:</a:t>
            </a:r>
          </a:p>
          <a:p>
            <a:pPr marL="742950" lvl="1" indent="-285750" algn="l">
              <a:buFont typeface="+mj-lt"/>
              <a:buAutoNum type="arabicPeriod"/>
            </a:pPr>
            <a:r>
              <a:rPr lang="en-US" sz="1000" b="0" i="0" dirty="0">
                <a:solidFill>
                  <a:srgbClr val="374151"/>
                </a:solidFill>
                <a:effectLst/>
                <a:latin typeface="Söhne"/>
              </a:rPr>
              <a:t>Create a quiz or interactive activity to test knowledge of network reference models like ISO OSI and TCP/IP.</a:t>
            </a:r>
          </a:p>
          <a:p>
            <a:pPr marL="742950" lvl="1" indent="-285750" algn="l">
              <a:buFont typeface="+mj-lt"/>
              <a:buAutoNum type="arabicPeriod"/>
            </a:pPr>
            <a:r>
              <a:rPr lang="en-US" sz="1000" b="0" i="0" dirty="0">
                <a:solidFill>
                  <a:srgbClr val="374151"/>
                </a:solidFill>
                <a:effectLst/>
                <a:latin typeface="Söhne"/>
              </a:rPr>
              <a:t>Include questions that cover the layers, protocols, and functionalities of these models.</a:t>
            </a:r>
          </a:p>
          <a:p>
            <a:pPr marL="742950" lvl="1" indent="-285750" algn="l">
              <a:buFont typeface="+mj-lt"/>
              <a:buAutoNum type="arabicPeriod"/>
            </a:pPr>
            <a:r>
              <a:rPr lang="en-US" sz="1000" b="0" i="0" dirty="0">
                <a:solidFill>
                  <a:srgbClr val="374151"/>
                </a:solidFill>
                <a:effectLst/>
                <a:latin typeface="Söhne"/>
              </a:rPr>
              <a:t>Provide feedback and explanations for correct and incorrect answers to reinforce understanding.</a:t>
            </a:r>
          </a:p>
          <a:p>
            <a:pPr algn="l">
              <a:buFont typeface="+mj-lt"/>
              <a:buAutoNum type="arabicPeriod"/>
            </a:pPr>
            <a:r>
              <a:rPr lang="en-US" sz="1000" b="0" i="0" dirty="0">
                <a:solidFill>
                  <a:srgbClr val="374151"/>
                </a:solidFill>
                <a:effectLst/>
                <a:latin typeface="Söhne"/>
              </a:rPr>
              <a:t>Protocol Simulation:</a:t>
            </a:r>
          </a:p>
          <a:p>
            <a:pPr marL="742950" lvl="1" indent="-285750" algn="l">
              <a:buFont typeface="+mj-lt"/>
              <a:buAutoNum type="arabicPeriod"/>
            </a:pPr>
            <a:r>
              <a:rPr lang="en-US" sz="1000" b="0" i="0" dirty="0">
                <a:solidFill>
                  <a:srgbClr val="374151"/>
                </a:solidFill>
                <a:effectLst/>
                <a:latin typeface="Söhne"/>
              </a:rPr>
              <a:t>Use network simulation software like Cisco Packet Tracer or GNS3 to create a virtual network environment.</a:t>
            </a:r>
          </a:p>
          <a:p>
            <a:pPr marL="742950" lvl="1" indent="-285750" algn="l">
              <a:buFont typeface="+mj-lt"/>
              <a:buAutoNum type="arabicPeriod"/>
            </a:pPr>
            <a:r>
              <a:rPr lang="en-US" sz="1000" b="0" i="0" dirty="0">
                <a:solidFill>
                  <a:srgbClr val="374151"/>
                </a:solidFill>
                <a:effectLst/>
                <a:latin typeface="Söhne"/>
              </a:rPr>
              <a:t>Configure devices and simulate network traffic using specific protocols, such as TCP, UDP, or ICMP.</a:t>
            </a:r>
          </a:p>
          <a:p>
            <a:pPr marL="742950" lvl="1" indent="-285750" algn="l">
              <a:buFont typeface="+mj-lt"/>
              <a:buAutoNum type="arabicPeriod"/>
            </a:pPr>
            <a:r>
              <a:rPr lang="en-US" sz="1000" b="0" i="0" dirty="0">
                <a:solidFill>
                  <a:srgbClr val="374151"/>
                </a:solidFill>
                <a:effectLst/>
                <a:latin typeface="Söhne"/>
              </a:rPr>
              <a:t>Observe and analyze the behavior of the protocols in action, including packet exchange, error handling, and flow control.</a:t>
            </a:r>
          </a:p>
          <a:p>
            <a:pPr algn="l">
              <a:buFont typeface="+mj-lt"/>
              <a:buAutoNum type="arabicPeriod"/>
            </a:pPr>
            <a:r>
              <a:rPr lang="en-US" sz="1000" b="0" i="0" dirty="0">
                <a:solidFill>
                  <a:srgbClr val="374151"/>
                </a:solidFill>
                <a:effectLst/>
                <a:latin typeface="Söhne"/>
              </a:rPr>
              <a:t>Network Protocol Research Paper:</a:t>
            </a:r>
          </a:p>
          <a:p>
            <a:pPr marL="742950" lvl="1" indent="-285750" algn="l">
              <a:buFont typeface="+mj-lt"/>
              <a:buAutoNum type="arabicPeriod"/>
            </a:pPr>
            <a:r>
              <a:rPr lang="en-US" sz="1000" b="0" i="0" dirty="0">
                <a:solidFill>
                  <a:srgbClr val="374151"/>
                </a:solidFill>
                <a:effectLst/>
                <a:latin typeface="Söhne"/>
              </a:rPr>
              <a:t>Choose a specific network protocol, such as IPv6 or SSL/TLS, and conduct in-depth research on its features, evolution, and significance.</a:t>
            </a:r>
          </a:p>
          <a:p>
            <a:pPr marL="742950" lvl="1" indent="-285750" algn="l">
              <a:buFont typeface="+mj-lt"/>
              <a:buAutoNum type="arabicPeriod"/>
            </a:pPr>
            <a:r>
              <a:rPr lang="en-US" sz="1000" b="0" i="0" dirty="0">
                <a:solidFill>
                  <a:srgbClr val="374151"/>
                </a:solidFill>
                <a:effectLst/>
                <a:latin typeface="Söhne"/>
              </a:rPr>
              <a:t>Write a research paper or create a presentation summarizing the findings, including the protocol's advantages, adoption challenges, and future prospects.</a:t>
            </a:r>
          </a:p>
          <a:p>
            <a:pPr algn="l"/>
            <a:r>
              <a:rPr lang="en-US" sz="1000" b="0" i="0" dirty="0">
                <a:solidFill>
                  <a:srgbClr val="374151"/>
                </a:solidFill>
                <a:effectLst/>
                <a:latin typeface="Söhne"/>
              </a:rPr>
              <a:t>These activities will enhance your understanding of protocols, interfaces, and network reference models like the ISO OSI model and TCP/IP. They provide opportunities for hands-on exploration, analysis, and application of the concepts.</a:t>
            </a:r>
          </a:p>
        </p:txBody>
      </p:sp>
    </p:spTree>
    <p:extLst>
      <p:ext uri="{BB962C8B-B14F-4D97-AF65-F5344CB8AC3E}">
        <p14:creationId xmlns:p14="http://schemas.microsoft.com/office/powerpoint/2010/main" val="84679057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089F57F-DA9C-6D8C-371A-24F3EB8EF049}"/>
              </a:ext>
            </a:extLst>
          </p:cNvPr>
          <p:cNvSpPr/>
          <p:nvPr/>
        </p:nvSpPr>
        <p:spPr>
          <a:xfrm>
            <a:off x="699420" y="385218"/>
            <a:ext cx="3846454" cy="584775"/>
          </a:xfrm>
          <a:prstGeom prst="rect">
            <a:avLst/>
          </a:prstGeom>
          <a:noFill/>
        </p:spPr>
        <p:txBody>
          <a:bodyPr wrap="square" lIns="91440" tIns="45720" rIns="91440" bIns="45720">
            <a:spAutoFit/>
          </a:bodyPr>
          <a:lstStyle/>
          <a:p>
            <a:r>
              <a:rPr lang="en-US" sz="3200">
                <a:ln w="0"/>
                <a:latin typeface="Metropolis" panose="00000500000000000000" pitchFamily="50" charset="0"/>
                <a:cs typeface="Segoe UI" panose="020B0502040204020203" pitchFamily="34" charset="0"/>
              </a:rPr>
              <a:t>Did You Know?</a:t>
            </a:r>
          </a:p>
        </p:txBody>
      </p:sp>
      <p:sp>
        <p:nvSpPr>
          <p:cNvPr id="5" name="TextBox 4">
            <a:extLst>
              <a:ext uri="{FF2B5EF4-FFF2-40B4-BE49-F238E27FC236}">
                <a16:creationId xmlns:a16="http://schemas.microsoft.com/office/drawing/2014/main" id="{7F3FFF35-6B8F-2850-3933-D379859C5837}"/>
              </a:ext>
            </a:extLst>
          </p:cNvPr>
          <p:cNvSpPr txBox="1"/>
          <p:nvPr/>
        </p:nvSpPr>
        <p:spPr>
          <a:xfrm>
            <a:off x="946014" y="1081291"/>
            <a:ext cx="10153245" cy="3170099"/>
          </a:xfrm>
          <a:prstGeom prst="rect">
            <a:avLst/>
          </a:prstGeom>
          <a:noFill/>
        </p:spPr>
        <p:txBody>
          <a:bodyPr wrap="square">
            <a:spAutoFit/>
          </a:bodyPr>
          <a:lstStyle/>
          <a:p>
            <a:pPr algn="l">
              <a:buFont typeface="+mj-lt"/>
              <a:buAutoNum type="arabicPeriod"/>
            </a:pPr>
            <a:r>
              <a:rPr lang="en-US" sz="1000" b="0" i="0" dirty="0">
                <a:solidFill>
                  <a:srgbClr val="374151"/>
                </a:solidFill>
                <a:effectLst/>
                <a:latin typeface="Söhne"/>
              </a:rPr>
              <a:t>Did you know? The ISO OSI (Open Systems Interconnection) model is a conceptual framework that standardizes the functions of a network into seven layers: Physical, Data Link, Network, Transport, Session, Presentation, and Application.</a:t>
            </a:r>
          </a:p>
          <a:p>
            <a:pPr algn="l">
              <a:buFont typeface="+mj-lt"/>
              <a:buAutoNum type="arabicPeriod"/>
            </a:pPr>
            <a:r>
              <a:rPr lang="en-US" sz="1000" b="0" i="0" dirty="0">
                <a:solidFill>
                  <a:srgbClr val="374151"/>
                </a:solidFill>
                <a:effectLst/>
                <a:latin typeface="Söhne"/>
              </a:rPr>
              <a:t>True statement: The TCP/IP (Transmission Control Protocol/Internet Protocol) suite is the foundational protocol suite for the Internet and modern networking. It consists of four layers: Network Interface, Internet, Transport, and Application.</a:t>
            </a:r>
          </a:p>
          <a:p>
            <a:pPr algn="l">
              <a:buFont typeface="+mj-lt"/>
              <a:buAutoNum type="arabicPeriod"/>
            </a:pPr>
            <a:r>
              <a:rPr lang="en-US" sz="1000" b="0" i="0" dirty="0">
                <a:solidFill>
                  <a:srgbClr val="374151"/>
                </a:solidFill>
                <a:effectLst/>
                <a:latin typeface="Söhne"/>
              </a:rPr>
              <a:t>Did you know? HTTP (Hypertext Transfer Protocol) is the primary protocol used for transmitting data over the World Wide Web. It operates at the Application layer of the TCP/IP model.</a:t>
            </a:r>
          </a:p>
          <a:p>
            <a:pPr algn="l">
              <a:buFont typeface="+mj-lt"/>
              <a:buAutoNum type="arabicPeriod"/>
            </a:pPr>
            <a:r>
              <a:rPr lang="en-US" sz="1000" b="0" i="0" dirty="0">
                <a:solidFill>
                  <a:srgbClr val="374151"/>
                </a:solidFill>
                <a:effectLst/>
                <a:latin typeface="Söhne"/>
              </a:rPr>
              <a:t>True statement: SMTP (Simple Mail Transfer Protocol) is a protocol used for sending and receiving email messages. It operates at the Application layer of the TCP/IP model.</a:t>
            </a:r>
          </a:p>
          <a:p>
            <a:pPr algn="l">
              <a:buFont typeface="+mj-lt"/>
              <a:buAutoNum type="arabicPeriod"/>
            </a:pPr>
            <a:r>
              <a:rPr lang="en-US" sz="1000" b="0" i="0" dirty="0">
                <a:solidFill>
                  <a:srgbClr val="374151"/>
                </a:solidFill>
                <a:effectLst/>
                <a:latin typeface="Söhne"/>
              </a:rPr>
              <a:t>Did you know? FTP (File Transfer Protocol) is a protocol used for transferring files between a client and a server. It operates at the Application layer of the TCP/IP model.</a:t>
            </a:r>
          </a:p>
          <a:p>
            <a:pPr algn="l">
              <a:buFont typeface="+mj-lt"/>
              <a:buAutoNum type="arabicPeriod"/>
            </a:pPr>
            <a:r>
              <a:rPr lang="en-US" sz="1000" b="0" i="0" dirty="0">
                <a:solidFill>
                  <a:srgbClr val="374151"/>
                </a:solidFill>
                <a:effectLst/>
                <a:latin typeface="Söhne"/>
              </a:rPr>
              <a:t>True statement: An interface in networking refers to the point of interaction between two systems or components, enabling them to exchange information or perform actions. It can be a physical connector, a software component, or a combination of both.</a:t>
            </a:r>
          </a:p>
          <a:p>
            <a:pPr algn="l">
              <a:buFont typeface="+mj-lt"/>
              <a:buAutoNum type="arabicPeriod"/>
            </a:pPr>
            <a:r>
              <a:rPr lang="en-US" sz="1000" b="0" i="0" dirty="0">
                <a:solidFill>
                  <a:srgbClr val="374151"/>
                </a:solidFill>
                <a:effectLst/>
                <a:latin typeface="Söhne"/>
              </a:rPr>
              <a:t>Did you know? Network reference models, such as the ISO OSI model and the TCP/IP model, provide a structured approach to understanding and designing network architectures.</a:t>
            </a:r>
          </a:p>
          <a:p>
            <a:pPr algn="l">
              <a:buFont typeface="+mj-lt"/>
              <a:buAutoNum type="arabicPeriod"/>
            </a:pPr>
            <a:r>
              <a:rPr lang="en-US" sz="1000" b="0" i="0" dirty="0">
                <a:solidFill>
                  <a:srgbClr val="374151"/>
                </a:solidFill>
                <a:effectLst/>
                <a:latin typeface="Söhne"/>
              </a:rPr>
              <a:t>True statement: Layered architecture is a design approach that breaks down complex systems into layers, where each layer performs specific functions and interacts with adjacent layers. The ISO OSI and TCP/IP models are examples of layered architectures.</a:t>
            </a:r>
          </a:p>
          <a:p>
            <a:pPr algn="l">
              <a:buFont typeface="+mj-lt"/>
              <a:buAutoNum type="arabicPeriod"/>
            </a:pPr>
            <a:r>
              <a:rPr lang="en-US" sz="1000" b="0" i="0" dirty="0">
                <a:solidFill>
                  <a:srgbClr val="374151"/>
                </a:solidFill>
                <a:effectLst/>
                <a:latin typeface="Söhne"/>
              </a:rPr>
              <a:t>Did you know? The ISO OSI model and the TCP/IP model have similarities but differ in terms of the number of layers and the specific protocols associated with each layer.</a:t>
            </a:r>
          </a:p>
          <a:p>
            <a:pPr algn="l">
              <a:buFont typeface="+mj-lt"/>
              <a:buAutoNum type="arabicPeriod"/>
            </a:pPr>
            <a:r>
              <a:rPr lang="en-US" sz="1000" b="0" i="0" dirty="0">
                <a:solidFill>
                  <a:srgbClr val="374151"/>
                </a:solidFill>
                <a:effectLst/>
                <a:latin typeface="Söhne"/>
              </a:rPr>
              <a:t>True statement: Layered architectures like the ISO OSI model and the TCP/IP model allow for modular design, interoperability, and easier troubleshooting in network systems.</a:t>
            </a:r>
          </a:p>
          <a:p>
            <a:pPr algn="l">
              <a:buFont typeface="+mj-lt"/>
              <a:buAutoNum type="arabicPeriod"/>
            </a:pPr>
            <a:r>
              <a:rPr lang="en-US" sz="1000" b="0" i="0" dirty="0">
                <a:solidFill>
                  <a:srgbClr val="374151"/>
                </a:solidFill>
                <a:effectLst/>
                <a:latin typeface="Söhne"/>
              </a:rPr>
              <a:t>Did you know? Layered architectures provide a common language and framework for network engineers and developers to understand and discuss network operations, troubleshooting, and protocol interactions.</a:t>
            </a:r>
          </a:p>
          <a:p>
            <a:pPr algn="l">
              <a:buFont typeface="+mj-lt"/>
              <a:buAutoNum type="arabicPeriod"/>
            </a:pPr>
            <a:r>
              <a:rPr lang="en-US" sz="1000" b="0" i="0" dirty="0">
                <a:solidFill>
                  <a:srgbClr val="374151"/>
                </a:solidFill>
                <a:effectLst/>
                <a:latin typeface="Söhne"/>
              </a:rPr>
              <a:t>True statement: The ISO OSI model and the TCP/IP model are both conceptual models that help in understanding and implementing network protocols, but the TCP/IP model is more widely used in modern networks, particularly the Internet.</a:t>
            </a:r>
          </a:p>
          <a:p>
            <a:pPr algn="l"/>
            <a:r>
              <a:rPr lang="en-US" sz="1000" b="0" i="0" dirty="0">
                <a:solidFill>
                  <a:srgbClr val="374151"/>
                </a:solidFill>
                <a:effectLst/>
                <a:latin typeface="Söhne"/>
              </a:rPr>
              <a:t>These facts and statements provide insights into protocols, interfaces, network reference models such as ISO OSI and TCP/IP, and the benefits of layered architecture. They highlight the significance of these concepts in understanding and designing modern computer networks.</a:t>
            </a:r>
          </a:p>
        </p:txBody>
      </p:sp>
    </p:spTree>
    <p:extLst>
      <p:ext uri="{BB962C8B-B14F-4D97-AF65-F5344CB8AC3E}">
        <p14:creationId xmlns:p14="http://schemas.microsoft.com/office/powerpoint/2010/main" val="358469732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5"/>
          <p:cNvSpPr txBox="1">
            <a:spLocks/>
          </p:cNvSpPr>
          <p:nvPr/>
        </p:nvSpPr>
        <p:spPr>
          <a:xfrm>
            <a:off x="894080" y="466796"/>
            <a:ext cx="10259342" cy="534340"/>
          </a:xfrm>
          <a:prstGeom prst="rect">
            <a:avLst/>
          </a:prstGeom>
        </p:spPr>
        <p:txBody>
          <a:bodyPr vert="horz" lIns="86699" tIns="43349" rIns="86699" bIns="43349" rtlCol="0" anchor="ctr">
            <a:noAutofit/>
          </a:bodyPr>
          <a:lstStyle/>
          <a:p>
            <a:pPr>
              <a:lnSpc>
                <a:spcPct val="250000"/>
              </a:lnSpc>
            </a:pPr>
            <a:endParaRPr lang="en-IN" sz="2655" b="1" dirty="0">
              <a:solidFill>
                <a:schemeClr val="tx1">
                  <a:lumMod val="75000"/>
                  <a:lumOff val="25000"/>
                </a:schemeClr>
              </a:solidFill>
              <a:latin typeface="Cambria" pitchFamily="18" charset="0"/>
              <a:ea typeface="Cambria" pitchFamily="18" charset="0"/>
            </a:endParaRPr>
          </a:p>
        </p:txBody>
      </p:sp>
      <p:grpSp>
        <p:nvGrpSpPr>
          <p:cNvPr id="2" name="Group 1">
            <a:extLst>
              <a:ext uri="{FF2B5EF4-FFF2-40B4-BE49-F238E27FC236}">
                <a16:creationId xmlns:a16="http://schemas.microsoft.com/office/drawing/2014/main" id="{4A552976-9759-09B1-58B5-1DF552873468}"/>
              </a:ext>
            </a:extLst>
          </p:cNvPr>
          <p:cNvGrpSpPr/>
          <p:nvPr/>
        </p:nvGrpSpPr>
        <p:grpSpPr>
          <a:xfrm>
            <a:off x="372235" y="213494"/>
            <a:ext cx="10620588" cy="423692"/>
            <a:chOff x="0" y="0"/>
            <a:chExt cx="12192000" cy="1066800"/>
          </a:xfrm>
        </p:grpSpPr>
        <p:sp>
          <p:nvSpPr>
            <p:cNvPr id="4" name="Rectangle 3">
              <a:extLst>
                <a:ext uri="{FF2B5EF4-FFF2-40B4-BE49-F238E27FC236}">
                  <a16:creationId xmlns:a16="http://schemas.microsoft.com/office/drawing/2014/main" id="{4BF51458-3F5F-6DEF-C1D7-09A896F096E1}"/>
                </a:ext>
              </a:extLst>
            </p:cNvPr>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5" name="Rectangle 4">
              <a:extLst>
                <a:ext uri="{FF2B5EF4-FFF2-40B4-BE49-F238E27FC236}">
                  <a16:creationId xmlns:a16="http://schemas.microsoft.com/office/drawing/2014/main" id="{B391A357-0EBB-4811-808D-E2535BA6D5EC}"/>
                </a:ext>
              </a:extLst>
            </p:cNvPr>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Flowchart: Data 5">
              <a:extLst>
                <a:ext uri="{FF2B5EF4-FFF2-40B4-BE49-F238E27FC236}">
                  <a16:creationId xmlns:a16="http://schemas.microsoft.com/office/drawing/2014/main" id="{C323619E-9878-84EC-CF08-2DBA59BBDC85}"/>
                </a:ext>
              </a:extLst>
            </p:cNvPr>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a:extLst>
                <a:ext uri="{FF2B5EF4-FFF2-40B4-BE49-F238E27FC236}">
                  <a16:creationId xmlns:a16="http://schemas.microsoft.com/office/drawing/2014/main" id="{F234368D-A249-8A93-13B0-A6048665A3D8}"/>
                </a:ext>
              </a:extLst>
            </p:cNvPr>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8" name="TextBox 7">
            <a:extLst>
              <a:ext uri="{FF2B5EF4-FFF2-40B4-BE49-F238E27FC236}">
                <a16:creationId xmlns:a16="http://schemas.microsoft.com/office/drawing/2014/main" id="{3EB2CAF5-2917-6A0E-E986-74E5E2AF1BD9}"/>
              </a:ext>
            </a:extLst>
          </p:cNvPr>
          <p:cNvSpPr txBox="1"/>
          <p:nvPr/>
        </p:nvSpPr>
        <p:spPr>
          <a:xfrm>
            <a:off x="515876" y="216988"/>
            <a:ext cx="6614497" cy="461665"/>
          </a:xfrm>
          <a:prstGeom prst="rect">
            <a:avLst/>
          </a:prstGeom>
          <a:noFill/>
        </p:spPr>
        <p:txBody>
          <a:bodyPr wrap="square">
            <a:spAutoFit/>
          </a:bodyPr>
          <a:lstStyle/>
          <a:p>
            <a:r>
              <a:rPr lang="en-IN" sz="2400" b="1" dirty="0">
                <a:solidFill>
                  <a:srgbClr val="002060"/>
                </a:solidFill>
                <a:latin typeface="Cambria" pitchFamily="18" charset="0"/>
                <a:ea typeface="Cambria" pitchFamily="18" charset="0"/>
              </a:rPr>
              <a:t>3. ARPANET and INTERNET</a:t>
            </a:r>
            <a:endParaRPr lang="en-IN" sz="2400" b="1" dirty="0">
              <a:solidFill>
                <a:schemeClr val="tx1">
                  <a:lumMod val="75000"/>
                  <a:lumOff val="25000"/>
                </a:schemeClr>
              </a:solidFill>
              <a:latin typeface="Cambria" pitchFamily="18" charset="0"/>
              <a:ea typeface="Cambria" pitchFamily="18" charset="0"/>
            </a:endParaRPr>
          </a:p>
        </p:txBody>
      </p:sp>
      <p:sp>
        <p:nvSpPr>
          <p:cNvPr id="12" name="TextBox 11">
            <a:extLst>
              <a:ext uri="{FF2B5EF4-FFF2-40B4-BE49-F238E27FC236}">
                <a16:creationId xmlns:a16="http://schemas.microsoft.com/office/drawing/2014/main" id="{54C3E1AF-1F32-3283-8BBE-C82E917E3956}"/>
              </a:ext>
            </a:extLst>
          </p:cNvPr>
          <p:cNvSpPr txBox="1"/>
          <p:nvPr/>
        </p:nvSpPr>
        <p:spPr>
          <a:xfrm>
            <a:off x="355183" y="733966"/>
            <a:ext cx="11337135" cy="5509200"/>
          </a:xfrm>
          <a:prstGeom prst="rect">
            <a:avLst/>
          </a:prstGeom>
          <a:noFill/>
        </p:spPr>
        <p:txBody>
          <a:bodyPr wrap="square">
            <a:spAutoFit/>
          </a:bodyPr>
          <a:lstStyle/>
          <a:p>
            <a:pPr algn="just"/>
            <a:r>
              <a:rPr lang="en-US" sz="1600" b="0" i="0" dirty="0">
                <a:solidFill>
                  <a:srgbClr val="374151"/>
                </a:solidFill>
                <a:effectLst/>
                <a:latin typeface="Söhne"/>
              </a:rPr>
              <a:t>ARPANET (Advanced Research Projects Agency Network) was the precursor to the modern-day Internet. It was a pioneering computer network developed by the United States Department of Defense's Advanced Research Projects Agency (ARPA) in the late 1960s. ARPANET was designed to connect computers and researchers at various universities and research institutions to facilitate communication and collaboration.</a:t>
            </a:r>
          </a:p>
          <a:p>
            <a:pPr algn="just">
              <a:buFont typeface="+mj-lt"/>
              <a:buAutoNum type="arabicPeriod"/>
            </a:pPr>
            <a:r>
              <a:rPr lang="en-US" sz="1600" b="0" i="0" dirty="0">
                <a:solidFill>
                  <a:srgbClr val="374151"/>
                </a:solidFill>
                <a:effectLst/>
                <a:latin typeface="Söhne"/>
              </a:rPr>
              <a:t>Development and Purpose: ARPANET was developed in response to the need for a robust and reliable network that could withstand partial failures or attacks. Its primary purpose was to facilitate communication and resource sharing among researchers working on defense-related projects.</a:t>
            </a:r>
          </a:p>
          <a:p>
            <a:pPr algn="just">
              <a:buFont typeface="+mj-lt"/>
              <a:buAutoNum type="arabicPeriod"/>
            </a:pPr>
            <a:r>
              <a:rPr lang="en-US" sz="1600" b="0" i="0" dirty="0">
                <a:solidFill>
                  <a:srgbClr val="374151"/>
                </a:solidFill>
                <a:effectLst/>
                <a:latin typeface="Söhne"/>
              </a:rPr>
              <a:t>Packet Switching Technology: ARPANET utilized packet switching, a revolutionary approach that divided data into small packets for efficient transmission. This technology allowed for the efficient use of network resources and enabled data to be routed dynamically across different paths.</a:t>
            </a:r>
          </a:p>
          <a:p>
            <a:pPr algn="just">
              <a:buFont typeface="+mj-lt"/>
              <a:buAutoNum type="arabicPeriod"/>
            </a:pPr>
            <a:r>
              <a:rPr lang="en-US" sz="1600" b="0" i="0" dirty="0">
                <a:solidFill>
                  <a:srgbClr val="374151"/>
                </a:solidFill>
                <a:effectLst/>
                <a:latin typeface="Söhne"/>
              </a:rPr>
              <a:t>Network Topology: ARPANET initially adopted a decentralized network architecture known as a "distributed network," allowing multiple nodes to connect with each other directly. Later, ARPANET transitioned to a more structured and scalable network architecture based on the concept of routers and gateway computers.</a:t>
            </a:r>
          </a:p>
          <a:p>
            <a:pPr algn="just">
              <a:buFont typeface="+mj-lt"/>
              <a:buAutoNum type="arabicPeriod"/>
            </a:pPr>
            <a:r>
              <a:rPr lang="en-US" sz="1600" b="0" i="0" dirty="0">
                <a:solidFill>
                  <a:srgbClr val="374151"/>
                </a:solidFill>
                <a:effectLst/>
                <a:latin typeface="Söhne"/>
              </a:rPr>
              <a:t>Host-to-Host Communication: ARPANET enabled host-to-host communication, allowing computers connected to the network to exchange data and messages. Each computer on the network had a unique network address, and data packets were addressed and routed based on these addresses.</a:t>
            </a:r>
          </a:p>
          <a:p>
            <a:pPr algn="just">
              <a:buFont typeface="+mj-lt"/>
              <a:buAutoNum type="arabicPeriod"/>
            </a:pPr>
            <a:r>
              <a:rPr lang="en-US" sz="1600" b="0" i="0" dirty="0">
                <a:solidFill>
                  <a:srgbClr val="374151"/>
                </a:solidFill>
                <a:effectLst/>
                <a:latin typeface="Söhne"/>
              </a:rPr>
              <a:t>Protocols and Standards: ARPANET introduced several key protocols, including the Network Control Program (NCP) and the Interface Message Processor (IMP) protocol. These protocols laid the foundation for subsequent network protocols, such as TCP/IP (Transmission Control Protocol/Internet Protocol).</a:t>
            </a:r>
          </a:p>
          <a:p>
            <a:pPr algn="just">
              <a:buFont typeface="+mj-lt"/>
              <a:buAutoNum type="arabicPeriod"/>
            </a:pPr>
            <a:r>
              <a:rPr lang="en-US" sz="1600" b="0" i="0" dirty="0">
                <a:solidFill>
                  <a:srgbClr val="374151"/>
                </a:solidFill>
                <a:effectLst/>
                <a:latin typeface="Söhne"/>
              </a:rPr>
              <a:t>Expansion and Legacy: ARPANET expanded rapidly throughout the 1970s, connecting more universities, research institutions, and government agencies. The success of ARPANET paved the way for the development of the modern Internet, as it demonstrated the feasibility and benefits of interconnected computer networks.</a:t>
            </a:r>
          </a:p>
        </p:txBody>
      </p:sp>
    </p:spTree>
    <p:extLst>
      <p:ext uri="{BB962C8B-B14F-4D97-AF65-F5344CB8AC3E}">
        <p14:creationId xmlns:p14="http://schemas.microsoft.com/office/powerpoint/2010/main" val="188741031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5"/>
          <p:cNvSpPr txBox="1">
            <a:spLocks/>
          </p:cNvSpPr>
          <p:nvPr/>
        </p:nvSpPr>
        <p:spPr>
          <a:xfrm>
            <a:off x="894080" y="466796"/>
            <a:ext cx="10259342" cy="534340"/>
          </a:xfrm>
          <a:prstGeom prst="rect">
            <a:avLst/>
          </a:prstGeom>
        </p:spPr>
        <p:txBody>
          <a:bodyPr vert="horz" lIns="86699" tIns="43349" rIns="86699" bIns="43349" rtlCol="0" anchor="ctr">
            <a:noAutofit/>
          </a:bodyPr>
          <a:lstStyle/>
          <a:p>
            <a:pPr>
              <a:lnSpc>
                <a:spcPct val="250000"/>
              </a:lnSpc>
            </a:pPr>
            <a:endParaRPr lang="en-IN" sz="2655" b="1" dirty="0">
              <a:solidFill>
                <a:schemeClr val="tx1">
                  <a:lumMod val="75000"/>
                  <a:lumOff val="25000"/>
                </a:schemeClr>
              </a:solidFill>
              <a:latin typeface="Cambria" pitchFamily="18" charset="0"/>
              <a:ea typeface="Cambria" pitchFamily="18" charset="0"/>
            </a:endParaRPr>
          </a:p>
        </p:txBody>
      </p:sp>
      <p:grpSp>
        <p:nvGrpSpPr>
          <p:cNvPr id="2" name="Group 1">
            <a:extLst>
              <a:ext uri="{FF2B5EF4-FFF2-40B4-BE49-F238E27FC236}">
                <a16:creationId xmlns:a16="http://schemas.microsoft.com/office/drawing/2014/main" id="{4A552976-9759-09B1-58B5-1DF552873468}"/>
              </a:ext>
            </a:extLst>
          </p:cNvPr>
          <p:cNvGrpSpPr/>
          <p:nvPr/>
        </p:nvGrpSpPr>
        <p:grpSpPr>
          <a:xfrm>
            <a:off x="372235" y="213494"/>
            <a:ext cx="10620588" cy="423692"/>
            <a:chOff x="0" y="0"/>
            <a:chExt cx="12192000" cy="1066800"/>
          </a:xfrm>
        </p:grpSpPr>
        <p:sp>
          <p:nvSpPr>
            <p:cNvPr id="4" name="Rectangle 3">
              <a:extLst>
                <a:ext uri="{FF2B5EF4-FFF2-40B4-BE49-F238E27FC236}">
                  <a16:creationId xmlns:a16="http://schemas.microsoft.com/office/drawing/2014/main" id="{4BF51458-3F5F-6DEF-C1D7-09A896F096E1}"/>
                </a:ext>
              </a:extLst>
            </p:cNvPr>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5" name="Rectangle 4">
              <a:extLst>
                <a:ext uri="{FF2B5EF4-FFF2-40B4-BE49-F238E27FC236}">
                  <a16:creationId xmlns:a16="http://schemas.microsoft.com/office/drawing/2014/main" id="{B391A357-0EBB-4811-808D-E2535BA6D5EC}"/>
                </a:ext>
              </a:extLst>
            </p:cNvPr>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Flowchart: Data 5">
              <a:extLst>
                <a:ext uri="{FF2B5EF4-FFF2-40B4-BE49-F238E27FC236}">
                  <a16:creationId xmlns:a16="http://schemas.microsoft.com/office/drawing/2014/main" id="{C323619E-9878-84EC-CF08-2DBA59BBDC85}"/>
                </a:ext>
              </a:extLst>
            </p:cNvPr>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a:extLst>
                <a:ext uri="{FF2B5EF4-FFF2-40B4-BE49-F238E27FC236}">
                  <a16:creationId xmlns:a16="http://schemas.microsoft.com/office/drawing/2014/main" id="{F234368D-A249-8A93-13B0-A6048665A3D8}"/>
                </a:ext>
              </a:extLst>
            </p:cNvPr>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8" name="TextBox 7">
            <a:extLst>
              <a:ext uri="{FF2B5EF4-FFF2-40B4-BE49-F238E27FC236}">
                <a16:creationId xmlns:a16="http://schemas.microsoft.com/office/drawing/2014/main" id="{3EB2CAF5-2917-6A0E-E986-74E5E2AF1BD9}"/>
              </a:ext>
            </a:extLst>
          </p:cNvPr>
          <p:cNvSpPr txBox="1"/>
          <p:nvPr/>
        </p:nvSpPr>
        <p:spPr>
          <a:xfrm>
            <a:off x="515876" y="216988"/>
            <a:ext cx="6614497" cy="461665"/>
          </a:xfrm>
          <a:prstGeom prst="rect">
            <a:avLst/>
          </a:prstGeom>
          <a:noFill/>
        </p:spPr>
        <p:txBody>
          <a:bodyPr wrap="square">
            <a:spAutoFit/>
          </a:bodyPr>
          <a:lstStyle/>
          <a:p>
            <a:r>
              <a:rPr lang="en-IN" sz="2400" b="1" dirty="0">
                <a:solidFill>
                  <a:srgbClr val="002060"/>
                </a:solidFill>
                <a:latin typeface="Cambria" pitchFamily="18" charset="0"/>
                <a:ea typeface="Cambria" pitchFamily="18" charset="0"/>
              </a:rPr>
              <a:t>3. ARPANET and INTERNET</a:t>
            </a:r>
            <a:endParaRPr lang="en-IN" sz="2400" b="1" dirty="0">
              <a:solidFill>
                <a:schemeClr val="tx1">
                  <a:lumMod val="75000"/>
                  <a:lumOff val="25000"/>
                </a:schemeClr>
              </a:solidFill>
              <a:latin typeface="Cambria" pitchFamily="18" charset="0"/>
              <a:ea typeface="Cambria" pitchFamily="18" charset="0"/>
            </a:endParaRPr>
          </a:p>
        </p:txBody>
      </p:sp>
      <p:sp>
        <p:nvSpPr>
          <p:cNvPr id="12" name="TextBox 11">
            <a:extLst>
              <a:ext uri="{FF2B5EF4-FFF2-40B4-BE49-F238E27FC236}">
                <a16:creationId xmlns:a16="http://schemas.microsoft.com/office/drawing/2014/main" id="{54C3E1AF-1F32-3283-8BBE-C82E917E3956}"/>
              </a:ext>
            </a:extLst>
          </p:cNvPr>
          <p:cNvSpPr txBox="1"/>
          <p:nvPr/>
        </p:nvSpPr>
        <p:spPr>
          <a:xfrm>
            <a:off x="355183" y="733966"/>
            <a:ext cx="11337135" cy="5324535"/>
          </a:xfrm>
          <a:prstGeom prst="rect">
            <a:avLst/>
          </a:prstGeom>
          <a:noFill/>
        </p:spPr>
        <p:txBody>
          <a:bodyPr wrap="square">
            <a:spAutoFit/>
          </a:bodyPr>
          <a:lstStyle/>
          <a:p>
            <a:pPr algn="just"/>
            <a:r>
              <a:rPr lang="en-US" sz="1700" b="0" i="0" dirty="0">
                <a:solidFill>
                  <a:srgbClr val="374151"/>
                </a:solidFill>
                <a:effectLst/>
                <a:latin typeface="Söhne"/>
              </a:rPr>
              <a:t>The Internet is a global network of interconnected computer networks that enables communication, information sharing, and access to various services. It is the result of decades of development and evolution from the initial ARPANET project.</a:t>
            </a:r>
          </a:p>
          <a:p>
            <a:pPr algn="just">
              <a:buFont typeface="+mj-lt"/>
              <a:buAutoNum type="arabicPeriod"/>
            </a:pPr>
            <a:r>
              <a:rPr lang="en-US" sz="1700" b="0" i="0" dirty="0">
                <a:solidFill>
                  <a:srgbClr val="374151"/>
                </a:solidFill>
                <a:effectLst/>
                <a:latin typeface="Söhne"/>
              </a:rPr>
              <a:t>Worldwide Network: The Internet spans the entire globe, connecting millions of computers and devices across different continents and countries. It provides a universal platform for communication, collaboration, and access to a vast amount of information.</a:t>
            </a:r>
          </a:p>
          <a:p>
            <a:pPr algn="just">
              <a:buFont typeface="+mj-lt"/>
              <a:buAutoNum type="arabicPeriod"/>
            </a:pPr>
            <a:r>
              <a:rPr lang="en-US" sz="1700" b="0" i="0" dirty="0">
                <a:solidFill>
                  <a:srgbClr val="374151"/>
                </a:solidFill>
                <a:effectLst/>
                <a:latin typeface="Söhne"/>
              </a:rPr>
              <a:t>TCP/IP Protocol Suite: The Internet relies on the TCP/IP protocol suite, which consists of the Transmission Control Protocol (TCP) and the Internet Protocol (IP). TCP/IP provides a standardized set of rules and procedures for data transmission, addressing, routing, and error handling on the Internet.</a:t>
            </a:r>
          </a:p>
          <a:p>
            <a:pPr algn="just">
              <a:buFont typeface="+mj-lt"/>
              <a:buAutoNum type="arabicPeriod"/>
            </a:pPr>
            <a:r>
              <a:rPr lang="en-US" sz="1700" b="0" i="0" dirty="0">
                <a:solidFill>
                  <a:srgbClr val="374151"/>
                </a:solidFill>
                <a:effectLst/>
                <a:latin typeface="Söhne"/>
              </a:rPr>
              <a:t>Client-Server Model: The Internet follows a client-server model, where client devices (such as computers, smartphones, and tablets) request services or information from server devices (such as web servers, email servers, and file servers). This model allows users to access various services, including websites, email, file sharing, video streaming, and online gaming.</a:t>
            </a:r>
          </a:p>
          <a:p>
            <a:pPr algn="just">
              <a:buFont typeface="+mj-lt"/>
              <a:buAutoNum type="arabicPeriod"/>
            </a:pPr>
            <a:r>
              <a:rPr lang="en-US" sz="1700" b="0" i="0" dirty="0">
                <a:solidFill>
                  <a:srgbClr val="374151"/>
                </a:solidFill>
                <a:effectLst/>
                <a:latin typeface="Söhne"/>
              </a:rPr>
              <a:t>World Wide Web (WWW): The World Wide Web, commonly known as the web, is a system of interconnected hypertext documents and resources accessible through the Internet. The web relies on technologies such as Hypertext Transfer Protocol (HTTP) and Hypertext Markup Language (HTML) to navigate and display web pages.</a:t>
            </a:r>
          </a:p>
          <a:p>
            <a:pPr algn="just">
              <a:buFont typeface="+mj-lt"/>
              <a:buAutoNum type="arabicPeriod"/>
            </a:pPr>
            <a:r>
              <a:rPr lang="en-US" sz="1700" b="0" i="0" dirty="0">
                <a:solidFill>
                  <a:srgbClr val="374151"/>
                </a:solidFill>
                <a:effectLst/>
                <a:latin typeface="Söhne"/>
              </a:rPr>
              <a:t>Internet Service Providers (ISPs): Internet Service Providers are companies or organizations that provide users with access to the Internet. ISPs offer various types of connections, such as dial-up, broadband (DSL or cable), and wireless, allowing users to connect their devices to the Internet.</a:t>
            </a:r>
          </a:p>
          <a:p>
            <a:pPr algn="just">
              <a:buFont typeface="+mj-lt"/>
              <a:buAutoNum type="arabicPeriod"/>
            </a:pPr>
            <a:r>
              <a:rPr lang="en-US" sz="1700" b="0" i="0" dirty="0">
                <a:solidFill>
                  <a:srgbClr val="374151"/>
                </a:solidFill>
                <a:effectLst/>
                <a:latin typeface="Söhne"/>
              </a:rPr>
              <a:t>Global Impact: The Internet has had a profound impact on society, transforming various aspects of communication, commerce, education, entertainment, and social interactions. It has revolutionized industries, created new business models, and empowered individuals with instant access to information and global connectivity.</a:t>
            </a:r>
          </a:p>
        </p:txBody>
      </p:sp>
    </p:spTree>
    <p:extLst>
      <p:ext uri="{BB962C8B-B14F-4D97-AF65-F5344CB8AC3E}">
        <p14:creationId xmlns:p14="http://schemas.microsoft.com/office/powerpoint/2010/main" val="201365921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5"/>
          <p:cNvSpPr txBox="1">
            <a:spLocks/>
          </p:cNvSpPr>
          <p:nvPr/>
        </p:nvSpPr>
        <p:spPr>
          <a:xfrm>
            <a:off x="894080" y="466796"/>
            <a:ext cx="10259342" cy="534340"/>
          </a:xfrm>
          <a:prstGeom prst="rect">
            <a:avLst/>
          </a:prstGeom>
        </p:spPr>
        <p:txBody>
          <a:bodyPr vert="horz" lIns="86699" tIns="43349" rIns="86699" bIns="43349" rtlCol="0" anchor="ctr">
            <a:noAutofit/>
          </a:bodyPr>
          <a:lstStyle/>
          <a:p>
            <a:pPr>
              <a:lnSpc>
                <a:spcPct val="250000"/>
              </a:lnSpc>
            </a:pPr>
            <a:endParaRPr lang="en-IN" sz="2655" b="1" dirty="0">
              <a:solidFill>
                <a:schemeClr val="tx1">
                  <a:lumMod val="75000"/>
                  <a:lumOff val="25000"/>
                </a:schemeClr>
              </a:solidFill>
              <a:latin typeface="Cambria" pitchFamily="18" charset="0"/>
              <a:ea typeface="Cambria" pitchFamily="18" charset="0"/>
            </a:endParaRPr>
          </a:p>
        </p:txBody>
      </p:sp>
      <p:grpSp>
        <p:nvGrpSpPr>
          <p:cNvPr id="2" name="Group 1">
            <a:extLst>
              <a:ext uri="{FF2B5EF4-FFF2-40B4-BE49-F238E27FC236}">
                <a16:creationId xmlns:a16="http://schemas.microsoft.com/office/drawing/2014/main" id="{4A552976-9759-09B1-58B5-1DF552873468}"/>
              </a:ext>
            </a:extLst>
          </p:cNvPr>
          <p:cNvGrpSpPr/>
          <p:nvPr/>
        </p:nvGrpSpPr>
        <p:grpSpPr>
          <a:xfrm>
            <a:off x="372235" y="213494"/>
            <a:ext cx="10620588" cy="423692"/>
            <a:chOff x="0" y="0"/>
            <a:chExt cx="12192000" cy="1066800"/>
          </a:xfrm>
        </p:grpSpPr>
        <p:sp>
          <p:nvSpPr>
            <p:cNvPr id="4" name="Rectangle 3">
              <a:extLst>
                <a:ext uri="{FF2B5EF4-FFF2-40B4-BE49-F238E27FC236}">
                  <a16:creationId xmlns:a16="http://schemas.microsoft.com/office/drawing/2014/main" id="{4BF51458-3F5F-6DEF-C1D7-09A896F096E1}"/>
                </a:ext>
              </a:extLst>
            </p:cNvPr>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5" name="Rectangle 4">
              <a:extLst>
                <a:ext uri="{FF2B5EF4-FFF2-40B4-BE49-F238E27FC236}">
                  <a16:creationId xmlns:a16="http://schemas.microsoft.com/office/drawing/2014/main" id="{B391A357-0EBB-4811-808D-E2535BA6D5EC}"/>
                </a:ext>
              </a:extLst>
            </p:cNvPr>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Flowchart: Data 5">
              <a:extLst>
                <a:ext uri="{FF2B5EF4-FFF2-40B4-BE49-F238E27FC236}">
                  <a16:creationId xmlns:a16="http://schemas.microsoft.com/office/drawing/2014/main" id="{C323619E-9878-84EC-CF08-2DBA59BBDC85}"/>
                </a:ext>
              </a:extLst>
            </p:cNvPr>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a:extLst>
                <a:ext uri="{FF2B5EF4-FFF2-40B4-BE49-F238E27FC236}">
                  <a16:creationId xmlns:a16="http://schemas.microsoft.com/office/drawing/2014/main" id="{F234368D-A249-8A93-13B0-A6048665A3D8}"/>
                </a:ext>
              </a:extLst>
            </p:cNvPr>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8" name="TextBox 7">
            <a:extLst>
              <a:ext uri="{FF2B5EF4-FFF2-40B4-BE49-F238E27FC236}">
                <a16:creationId xmlns:a16="http://schemas.microsoft.com/office/drawing/2014/main" id="{3EB2CAF5-2917-6A0E-E986-74E5E2AF1BD9}"/>
              </a:ext>
            </a:extLst>
          </p:cNvPr>
          <p:cNvSpPr txBox="1"/>
          <p:nvPr/>
        </p:nvSpPr>
        <p:spPr>
          <a:xfrm>
            <a:off x="515876" y="216988"/>
            <a:ext cx="6614497" cy="461665"/>
          </a:xfrm>
          <a:prstGeom prst="rect">
            <a:avLst/>
          </a:prstGeom>
          <a:noFill/>
        </p:spPr>
        <p:txBody>
          <a:bodyPr wrap="square">
            <a:spAutoFit/>
          </a:bodyPr>
          <a:lstStyle/>
          <a:p>
            <a:r>
              <a:rPr lang="en-IN" sz="2400" b="1" dirty="0">
                <a:solidFill>
                  <a:srgbClr val="002060"/>
                </a:solidFill>
                <a:latin typeface="Cambria" pitchFamily="18" charset="0"/>
                <a:ea typeface="Cambria" pitchFamily="18" charset="0"/>
              </a:rPr>
              <a:t>4. PHYSICAL LAYER</a:t>
            </a:r>
            <a:endParaRPr lang="en-IN" sz="2400" b="1" dirty="0">
              <a:solidFill>
                <a:schemeClr val="tx1">
                  <a:lumMod val="75000"/>
                  <a:lumOff val="25000"/>
                </a:schemeClr>
              </a:solidFill>
              <a:latin typeface="Cambria" pitchFamily="18" charset="0"/>
              <a:ea typeface="Cambria" pitchFamily="18" charset="0"/>
            </a:endParaRPr>
          </a:p>
        </p:txBody>
      </p:sp>
      <p:sp>
        <p:nvSpPr>
          <p:cNvPr id="12" name="TextBox 11">
            <a:extLst>
              <a:ext uri="{FF2B5EF4-FFF2-40B4-BE49-F238E27FC236}">
                <a16:creationId xmlns:a16="http://schemas.microsoft.com/office/drawing/2014/main" id="{54C3E1AF-1F32-3283-8BBE-C82E917E3956}"/>
              </a:ext>
            </a:extLst>
          </p:cNvPr>
          <p:cNvSpPr txBox="1"/>
          <p:nvPr/>
        </p:nvSpPr>
        <p:spPr>
          <a:xfrm>
            <a:off x="355183" y="733966"/>
            <a:ext cx="11337135" cy="5755422"/>
          </a:xfrm>
          <a:prstGeom prst="rect">
            <a:avLst/>
          </a:prstGeom>
          <a:noFill/>
        </p:spPr>
        <p:txBody>
          <a:bodyPr wrap="square">
            <a:spAutoFit/>
          </a:bodyPr>
          <a:lstStyle/>
          <a:p>
            <a:pPr algn="just"/>
            <a:r>
              <a:rPr lang="en-US" sz="1600" b="0" i="0" dirty="0">
                <a:solidFill>
                  <a:srgbClr val="374151"/>
                </a:solidFill>
                <a:effectLst/>
                <a:latin typeface="Söhne"/>
              </a:rPr>
              <a:t>The Physical Layer is the first and lowest layer in the OSI (Open Systems Interconnection) model or the TCP/IP model. It is responsible for transmitting raw bitstream data over the physical medium, ensuring reliable and efficient communication between network devices. The Physical Layer defines the electrical, mechanical, procedural, and functional specifications for the physical transmission of data.</a:t>
            </a:r>
          </a:p>
          <a:p>
            <a:pPr algn="just"/>
            <a:r>
              <a:rPr lang="en-US" sz="1600" b="0" i="0" dirty="0">
                <a:solidFill>
                  <a:srgbClr val="374151"/>
                </a:solidFill>
                <a:effectLst/>
                <a:latin typeface="Söhne"/>
              </a:rPr>
              <a:t>Functions of the Physical Layer: a. Bit Representation: The Physical Layer converts data bits into electrical, optical, or wireless signals suitable for transmission. b. Data Encoding: It determines how the data is encoded into physical signals for transmission and decoding at the receiving end. c. Physical Signaling: The Physical Layer defines the characteristics of voltage levels, waveforms, modulation, and frequency for signal transmission. d. Transmission Medium: It specifies the type of physical medium used for data transmission, such as guided or unguided media. e. Medium Access Control: In some cases, the Physical Layer is responsible for managing access to the transmission medium, such as in Ethernet networks.</a:t>
            </a:r>
          </a:p>
          <a:p>
            <a:pPr algn="just"/>
            <a:r>
              <a:rPr lang="en-US" sz="1600" b="0" i="0" dirty="0">
                <a:solidFill>
                  <a:srgbClr val="374151"/>
                </a:solidFill>
                <a:effectLst/>
                <a:latin typeface="Söhne"/>
              </a:rPr>
              <a:t>4.1 Guided Transmission Media: Guided transmission media refers to physical media that provide a path or guide for transmitting signals. It includes twisted pairs, coaxial cables, and fiber optics.</a:t>
            </a:r>
          </a:p>
          <a:p>
            <a:pPr algn="just"/>
            <a:r>
              <a:rPr lang="en-US" sz="1600" b="0" i="0" dirty="0">
                <a:solidFill>
                  <a:srgbClr val="374151"/>
                </a:solidFill>
                <a:effectLst/>
                <a:latin typeface="Söhne"/>
              </a:rPr>
              <a:t>4.1.1 Twisted Pair: Twisted pair cables consist of pairs of insulated copper wires twisted together to reduce interference from external sources. They are commonly used in Ethernet networks for short to medium-distance communication. Twisted pairs are categorized into various classes, such as Cat5e, Cat6, and Cat7, offering different levels of performance and data rates.</a:t>
            </a:r>
          </a:p>
          <a:p>
            <a:pPr algn="just"/>
            <a:r>
              <a:rPr lang="en-US" sz="1600" b="0" i="0" dirty="0">
                <a:solidFill>
                  <a:srgbClr val="374151"/>
                </a:solidFill>
                <a:effectLst/>
                <a:latin typeface="Söhne"/>
              </a:rPr>
              <a:t>4.1.2 Coaxial Cable: Coaxial cables consist of a central conductor, surrounded by an insulating layer, a metallic shield, and an outer insulating jacket. They are widely used in cable television (CATV) systems and broadband Internet connections. Coaxial cables provide better shielding against electromagnetic interference (EMI) compared to twisted pairs and offer higher bandwidth and longer transmission distances.</a:t>
            </a:r>
          </a:p>
          <a:p>
            <a:pPr algn="just"/>
            <a:r>
              <a:rPr lang="en-US" sz="1600" b="0" i="0" dirty="0">
                <a:solidFill>
                  <a:srgbClr val="374151"/>
                </a:solidFill>
                <a:effectLst/>
                <a:latin typeface="Söhne"/>
              </a:rPr>
              <a:t>4.1.3 Fiber Optics: Fiber optic cables transmit data using light signals instead of electrical signals. They consist of a core, which carries the light signals, surrounded by a cladding layer and an outer protective jacket. Fiber optics offer high bandwidth, low attenuation, and immunity to EMI, making them ideal for long-distance and high-speed data transmission. They are commonly used in telecommunications, internet backbones, and high-speed networking applications.</a:t>
            </a:r>
          </a:p>
        </p:txBody>
      </p:sp>
    </p:spTree>
    <p:extLst>
      <p:ext uri="{BB962C8B-B14F-4D97-AF65-F5344CB8AC3E}">
        <p14:creationId xmlns:p14="http://schemas.microsoft.com/office/powerpoint/2010/main" val="72512570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5"/>
          <p:cNvSpPr txBox="1">
            <a:spLocks/>
          </p:cNvSpPr>
          <p:nvPr/>
        </p:nvSpPr>
        <p:spPr>
          <a:xfrm>
            <a:off x="894080" y="466796"/>
            <a:ext cx="10259342" cy="534340"/>
          </a:xfrm>
          <a:prstGeom prst="rect">
            <a:avLst/>
          </a:prstGeom>
        </p:spPr>
        <p:txBody>
          <a:bodyPr vert="horz" lIns="86699" tIns="43349" rIns="86699" bIns="43349" rtlCol="0" anchor="ctr">
            <a:noAutofit/>
          </a:bodyPr>
          <a:lstStyle/>
          <a:p>
            <a:pPr>
              <a:lnSpc>
                <a:spcPct val="250000"/>
              </a:lnSpc>
            </a:pPr>
            <a:endParaRPr lang="en-IN" sz="2655" b="1" dirty="0">
              <a:solidFill>
                <a:schemeClr val="tx1">
                  <a:lumMod val="75000"/>
                  <a:lumOff val="25000"/>
                </a:schemeClr>
              </a:solidFill>
              <a:latin typeface="Cambria" pitchFamily="18" charset="0"/>
              <a:ea typeface="Cambria" pitchFamily="18" charset="0"/>
            </a:endParaRPr>
          </a:p>
        </p:txBody>
      </p:sp>
      <p:grpSp>
        <p:nvGrpSpPr>
          <p:cNvPr id="2" name="Group 1">
            <a:extLst>
              <a:ext uri="{FF2B5EF4-FFF2-40B4-BE49-F238E27FC236}">
                <a16:creationId xmlns:a16="http://schemas.microsoft.com/office/drawing/2014/main" id="{4A552976-9759-09B1-58B5-1DF552873468}"/>
              </a:ext>
            </a:extLst>
          </p:cNvPr>
          <p:cNvGrpSpPr/>
          <p:nvPr/>
        </p:nvGrpSpPr>
        <p:grpSpPr>
          <a:xfrm>
            <a:off x="372235" y="213494"/>
            <a:ext cx="10620588" cy="423692"/>
            <a:chOff x="0" y="0"/>
            <a:chExt cx="12192000" cy="1066800"/>
          </a:xfrm>
        </p:grpSpPr>
        <p:sp>
          <p:nvSpPr>
            <p:cNvPr id="4" name="Rectangle 3">
              <a:extLst>
                <a:ext uri="{FF2B5EF4-FFF2-40B4-BE49-F238E27FC236}">
                  <a16:creationId xmlns:a16="http://schemas.microsoft.com/office/drawing/2014/main" id="{4BF51458-3F5F-6DEF-C1D7-09A896F096E1}"/>
                </a:ext>
              </a:extLst>
            </p:cNvPr>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5" name="Rectangle 4">
              <a:extLst>
                <a:ext uri="{FF2B5EF4-FFF2-40B4-BE49-F238E27FC236}">
                  <a16:creationId xmlns:a16="http://schemas.microsoft.com/office/drawing/2014/main" id="{B391A357-0EBB-4811-808D-E2535BA6D5EC}"/>
                </a:ext>
              </a:extLst>
            </p:cNvPr>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Flowchart: Data 5">
              <a:extLst>
                <a:ext uri="{FF2B5EF4-FFF2-40B4-BE49-F238E27FC236}">
                  <a16:creationId xmlns:a16="http://schemas.microsoft.com/office/drawing/2014/main" id="{C323619E-9878-84EC-CF08-2DBA59BBDC85}"/>
                </a:ext>
              </a:extLst>
            </p:cNvPr>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a:extLst>
                <a:ext uri="{FF2B5EF4-FFF2-40B4-BE49-F238E27FC236}">
                  <a16:creationId xmlns:a16="http://schemas.microsoft.com/office/drawing/2014/main" id="{F234368D-A249-8A93-13B0-A6048665A3D8}"/>
                </a:ext>
              </a:extLst>
            </p:cNvPr>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8" name="TextBox 7">
            <a:extLst>
              <a:ext uri="{FF2B5EF4-FFF2-40B4-BE49-F238E27FC236}">
                <a16:creationId xmlns:a16="http://schemas.microsoft.com/office/drawing/2014/main" id="{3EB2CAF5-2917-6A0E-E986-74E5E2AF1BD9}"/>
              </a:ext>
            </a:extLst>
          </p:cNvPr>
          <p:cNvSpPr txBox="1"/>
          <p:nvPr/>
        </p:nvSpPr>
        <p:spPr>
          <a:xfrm>
            <a:off x="515876" y="216988"/>
            <a:ext cx="6614497" cy="461665"/>
          </a:xfrm>
          <a:prstGeom prst="rect">
            <a:avLst/>
          </a:prstGeom>
          <a:noFill/>
        </p:spPr>
        <p:txBody>
          <a:bodyPr wrap="square">
            <a:spAutoFit/>
          </a:bodyPr>
          <a:lstStyle/>
          <a:p>
            <a:r>
              <a:rPr lang="en-IN" sz="2400" b="1" dirty="0">
                <a:solidFill>
                  <a:srgbClr val="002060"/>
                </a:solidFill>
                <a:latin typeface="Cambria" pitchFamily="18" charset="0"/>
                <a:ea typeface="Cambria" pitchFamily="18" charset="0"/>
              </a:rPr>
              <a:t>4. PHYSICAL LAYER</a:t>
            </a:r>
            <a:endParaRPr lang="en-IN" sz="2400" b="1" dirty="0">
              <a:solidFill>
                <a:schemeClr val="tx1">
                  <a:lumMod val="75000"/>
                  <a:lumOff val="25000"/>
                </a:schemeClr>
              </a:solidFill>
              <a:latin typeface="Cambria" pitchFamily="18" charset="0"/>
              <a:ea typeface="Cambria" pitchFamily="18" charset="0"/>
            </a:endParaRPr>
          </a:p>
        </p:txBody>
      </p:sp>
      <p:sp>
        <p:nvSpPr>
          <p:cNvPr id="12" name="TextBox 11">
            <a:extLst>
              <a:ext uri="{FF2B5EF4-FFF2-40B4-BE49-F238E27FC236}">
                <a16:creationId xmlns:a16="http://schemas.microsoft.com/office/drawing/2014/main" id="{54C3E1AF-1F32-3283-8BBE-C82E917E3956}"/>
              </a:ext>
            </a:extLst>
          </p:cNvPr>
          <p:cNvSpPr txBox="1"/>
          <p:nvPr/>
        </p:nvSpPr>
        <p:spPr>
          <a:xfrm>
            <a:off x="355183" y="733966"/>
            <a:ext cx="11337135" cy="5170646"/>
          </a:xfrm>
          <a:prstGeom prst="rect">
            <a:avLst/>
          </a:prstGeom>
          <a:noFill/>
        </p:spPr>
        <p:txBody>
          <a:bodyPr wrap="square">
            <a:spAutoFit/>
          </a:bodyPr>
          <a:lstStyle/>
          <a:p>
            <a:pPr algn="just"/>
            <a:r>
              <a:rPr lang="en-US" sz="1500" b="0" i="0" dirty="0">
                <a:solidFill>
                  <a:srgbClr val="374151"/>
                </a:solidFill>
                <a:effectLst/>
                <a:latin typeface="Söhne"/>
              </a:rPr>
              <a:t>4.2 Wireless transmission refers to the transmission of data through the air or free space using radio frequency signals or electromagnetic waves.</a:t>
            </a:r>
          </a:p>
          <a:p>
            <a:pPr lvl="1" algn="just"/>
            <a:r>
              <a:rPr lang="en-US" sz="1500" b="0" i="0" dirty="0">
                <a:solidFill>
                  <a:srgbClr val="374151"/>
                </a:solidFill>
                <a:effectLst/>
                <a:latin typeface="Söhne"/>
              </a:rPr>
              <a:t>4.2.1 Wireless Communication Technologies: </a:t>
            </a:r>
          </a:p>
          <a:p>
            <a:pPr marL="1257300" lvl="2" indent="-342900" algn="just">
              <a:buAutoNum type="alphaLcPeriod"/>
            </a:pPr>
            <a:r>
              <a:rPr lang="en-US" sz="1500" b="0" i="0" dirty="0">
                <a:solidFill>
                  <a:srgbClr val="374151"/>
                </a:solidFill>
                <a:effectLst/>
                <a:latin typeface="Söhne"/>
              </a:rPr>
              <a:t>Wi-Fi (Wireless Fidelity): Wi-Fi is a wireless networking technology that allows devices to connect to a local area network (LAN) or the internet without the need for physical cables. It operates in the unlicensed radio frequency spectrum. </a:t>
            </a:r>
          </a:p>
          <a:p>
            <a:pPr marL="1257300" lvl="2" indent="-342900" algn="just">
              <a:buAutoNum type="alphaLcPeriod"/>
            </a:pPr>
            <a:r>
              <a:rPr lang="en-US" sz="1500" b="0" i="0" dirty="0">
                <a:solidFill>
                  <a:srgbClr val="374151"/>
                </a:solidFill>
                <a:effectLst/>
                <a:latin typeface="Söhne"/>
              </a:rPr>
              <a:t>Bluetooth: Bluetooth enables short-range wireless communication between devices, typically within a range of a few meters. It is commonly used for connecting peripherals like keyboards, mice, and speakers to computers and smartphones. </a:t>
            </a:r>
            <a:endParaRPr lang="en-US" sz="1500" dirty="0">
              <a:solidFill>
                <a:srgbClr val="374151"/>
              </a:solidFill>
              <a:latin typeface="Söhne"/>
            </a:endParaRPr>
          </a:p>
          <a:p>
            <a:pPr marL="1257300" lvl="2" indent="-342900" algn="just">
              <a:buAutoNum type="alphaLcPeriod"/>
            </a:pPr>
            <a:r>
              <a:rPr lang="en-US" sz="1500" b="0" i="0" dirty="0">
                <a:solidFill>
                  <a:srgbClr val="374151"/>
                </a:solidFill>
                <a:effectLst/>
                <a:latin typeface="Söhne"/>
              </a:rPr>
              <a:t>Cellular Networks: Cellular networks provide wireless communication over large geographic areas using a network of base stations. They enable voice and data communication for mobile phones and other cellular-enabled devices. </a:t>
            </a:r>
            <a:endParaRPr lang="en-US" sz="1500" dirty="0">
              <a:solidFill>
                <a:srgbClr val="374151"/>
              </a:solidFill>
              <a:latin typeface="Söhne"/>
            </a:endParaRPr>
          </a:p>
          <a:p>
            <a:pPr marL="1257300" lvl="2" indent="-342900" algn="just">
              <a:buAutoNum type="alphaLcPeriod"/>
            </a:pPr>
            <a:r>
              <a:rPr lang="en-US" sz="1500" b="0" i="0" dirty="0">
                <a:solidFill>
                  <a:srgbClr val="374151"/>
                </a:solidFill>
                <a:effectLst/>
                <a:latin typeface="Söhne"/>
              </a:rPr>
              <a:t>Satellite Communication: Satellite communication uses orbiting satellites to transmit signals over long distances. It is used for various applications, including television broadcasting, global positioning systems (GPS), and long-distance communication in remote areas.</a:t>
            </a:r>
          </a:p>
          <a:p>
            <a:pPr lvl="1" algn="just"/>
            <a:r>
              <a:rPr lang="en-US" sz="1500" b="0" i="0" dirty="0">
                <a:solidFill>
                  <a:srgbClr val="374151"/>
                </a:solidFill>
                <a:effectLst/>
                <a:latin typeface="Söhne"/>
              </a:rPr>
              <a:t>4.2.2 Advantages of Wireless Transmission:</a:t>
            </a:r>
          </a:p>
          <a:p>
            <a:pPr marL="1200150" lvl="2" indent="-285750" algn="just">
              <a:buFont typeface="+mj-lt"/>
              <a:buAutoNum type="arabicPeriod"/>
            </a:pPr>
            <a:r>
              <a:rPr lang="en-US" sz="1500" b="0" i="0" dirty="0">
                <a:solidFill>
                  <a:srgbClr val="374151"/>
                </a:solidFill>
                <a:effectLst/>
                <a:latin typeface="Söhne"/>
              </a:rPr>
              <a:t>Mobility: Wireless transmission allows devices to communicate without physical constraints, providing mobility and flexibility.</a:t>
            </a:r>
          </a:p>
          <a:p>
            <a:pPr marL="1200150" lvl="2" indent="-285750" algn="just">
              <a:buFont typeface="+mj-lt"/>
              <a:buAutoNum type="arabicPeriod"/>
            </a:pPr>
            <a:r>
              <a:rPr lang="en-US" sz="1500" b="0" i="0" dirty="0">
                <a:solidFill>
                  <a:srgbClr val="374151"/>
                </a:solidFill>
                <a:effectLst/>
                <a:latin typeface="Söhne"/>
              </a:rPr>
              <a:t>Easy Deployment: Wireless networks can be set up quickly without the need for extensive cabling infrastructure.</a:t>
            </a:r>
          </a:p>
          <a:p>
            <a:pPr marL="1200150" lvl="2" indent="-285750" algn="just">
              <a:buFont typeface="+mj-lt"/>
              <a:buAutoNum type="arabicPeriod"/>
            </a:pPr>
            <a:r>
              <a:rPr lang="en-US" sz="1500" b="0" i="0" dirty="0">
                <a:solidFill>
                  <a:srgbClr val="374151"/>
                </a:solidFill>
                <a:effectLst/>
                <a:latin typeface="Söhne"/>
              </a:rPr>
              <a:t>Scalability: Wireless networks can easily accommodate additional devices without significant physical modifications.</a:t>
            </a:r>
          </a:p>
          <a:p>
            <a:pPr lvl="1" algn="just"/>
            <a:r>
              <a:rPr lang="en-US" sz="1500" b="0" i="0" dirty="0">
                <a:solidFill>
                  <a:srgbClr val="374151"/>
                </a:solidFill>
                <a:effectLst/>
                <a:latin typeface="Söhne"/>
              </a:rPr>
              <a:t>4.2.3 Challenges of Wireless Transmission:</a:t>
            </a:r>
          </a:p>
          <a:p>
            <a:pPr marL="1200150" lvl="2" indent="-285750" algn="just">
              <a:buFont typeface="+mj-lt"/>
              <a:buAutoNum type="arabicPeriod"/>
            </a:pPr>
            <a:r>
              <a:rPr lang="en-US" sz="1500" b="0" i="0" dirty="0">
                <a:solidFill>
                  <a:srgbClr val="374151"/>
                </a:solidFill>
                <a:effectLst/>
                <a:latin typeface="Söhne"/>
              </a:rPr>
              <a:t>Interference: Wireless signals are susceptible to interference from other devices, obstacles, or environmental factors.</a:t>
            </a:r>
          </a:p>
          <a:p>
            <a:pPr marL="1200150" lvl="2" indent="-285750" algn="just">
              <a:buFont typeface="+mj-lt"/>
              <a:buAutoNum type="arabicPeriod"/>
            </a:pPr>
            <a:r>
              <a:rPr lang="en-US" sz="1500" b="0" i="0" dirty="0">
                <a:solidFill>
                  <a:srgbClr val="374151"/>
                </a:solidFill>
                <a:effectLst/>
                <a:latin typeface="Söhne"/>
              </a:rPr>
              <a:t>Limited Range: Wireless signals have limited range compared to guided transmission media, requiring the presence of access points or repeaters for extended coverage.</a:t>
            </a:r>
          </a:p>
          <a:p>
            <a:pPr marL="1200150" lvl="2" indent="-285750" algn="just">
              <a:buFont typeface="+mj-lt"/>
              <a:buAutoNum type="arabicPeriod"/>
            </a:pPr>
            <a:r>
              <a:rPr lang="en-US" sz="1500" b="0" i="0" dirty="0">
                <a:solidFill>
                  <a:srgbClr val="374151"/>
                </a:solidFill>
                <a:effectLst/>
                <a:latin typeface="Söhne"/>
              </a:rPr>
              <a:t>Security: Wireless networks are more vulnerable to unauthorized access and data breaches, requiring robust security measures such as encryption and authentication.</a:t>
            </a:r>
          </a:p>
        </p:txBody>
      </p:sp>
    </p:spTree>
    <p:extLst>
      <p:ext uri="{BB962C8B-B14F-4D97-AF65-F5344CB8AC3E}">
        <p14:creationId xmlns:p14="http://schemas.microsoft.com/office/powerpoint/2010/main" val="97467741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C8BA1E-FD7C-9DA2-0C83-32EB66BF0902}"/>
              </a:ext>
            </a:extLst>
          </p:cNvPr>
          <p:cNvSpPr/>
          <p:nvPr/>
        </p:nvSpPr>
        <p:spPr>
          <a:xfrm>
            <a:off x="699420" y="385218"/>
            <a:ext cx="3846454" cy="584775"/>
          </a:xfrm>
          <a:prstGeom prst="rect">
            <a:avLst/>
          </a:prstGeom>
          <a:noFill/>
        </p:spPr>
        <p:txBody>
          <a:bodyPr wrap="square" lIns="91440" tIns="45720" rIns="91440" bIns="45720">
            <a:spAutoFit/>
          </a:bodyPr>
          <a:lstStyle/>
          <a:p>
            <a:r>
              <a:rPr lang="en-US" sz="3200" b="0" cap="none" spc="0">
                <a:ln w="0"/>
                <a:latin typeface="Metropolis" panose="00000500000000000000" pitchFamily="50" charset="0"/>
                <a:cs typeface="Segoe UI" panose="020B0502040204020203" pitchFamily="34" charset="0"/>
              </a:rPr>
              <a:t>Assessments</a:t>
            </a:r>
            <a:endParaRPr lang="en-US" sz="3200" b="0" cap="none" spc="0">
              <a:ln w="0"/>
              <a:solidFill>
                <a:schemeClr val="bg1"/>
              </a:solidFill>
              <a:latin typeface="Metropolis" panose="00000500000000000000" pitchFamily="50" charset="0"/>
              <a:cs typeface="Segoe UI" panose="020B0502040204020203" pitchFamily="34" charset="0"/>
            </a:endParaRPr>
          </a:p>
        </p:txBody>
      </p:sp>
      <p:sp>
        <p:nvSpPr>
          <p:cNvPr id="3" name="Rectangle 2">
            <a:extLst>
              <a:ext uri="{FF2B5EF4-FFF2-40B4-BE49-F238E27FC236}">
                <a16:creationId xmlns:a16="http://schemas.microsoft.com/office/drawing/2014/main" id="{49E938F7-7857-5447-E603-F7274198C6AF}"/>
              </a:ext>
            </a:extLst>
          </p:cNvPr>
          <p:cNvSpPr/>
          <p:nvPr/>
        </p:nvSpPr>
        <p:spPr>
          <a:xfrm>
            <a:off x="699420" y="997565"/>
            <a:ext cx="10856919" cy="4862870"/>
          </a:xfrm>
          <a:prstGeom prst="rect">
            <a:avLst/>
          </a:prstGeom>
          <a:noFill/>
        </p:spPr>
        <p:txBody>
          <a:bodyPr wrap="square" lIns="91440" tIns="45720" rIns="91440" bIns="45720">
            <a:spAutoFit/>
          </a:bodyPr>
          <a:lstStyle/>
          <a:p>
            <a:r>
              <a:rPr lang="en-US" sz="1000" dirty="0"/>
              <a:t>Here are some assessments you can use to evaluate understanding of </a:t>
            </a:r>
            <a:r>
              <a:rPr lang="en-US" sz="1000" dirty="0" err="1"/>
              <a:t>ARPANet</a:t>
            </a:r>
            <a:r>
              <a:rPr lang="en-US" sz="1000" dirty="0"/>
              <a:t>, the Internet, physical layer, guided media, unguided media, and wireless transmission:</a:t>
            </a:r>
          </a:p>
          <a:p>
            <a:r>
              <a:rPr lang="en-US" sz="1000" dirty="0" err="1"/>
              <a:t>ARPANet</a:t>
            </a:r>
            <a:r>
              <a:rPr lang="en-US" sz="1000" dirty="0"/>
              <a:t> Quiz:</a:t>
            </a:r>
          </a:p>
          <a:p>
            <a:pPr lvl="1"/>
            <a:r>
              <a:rPr lang="en-US" sz="1000" dirty="0"/>
              <a:t>Create a quiz consisting of multiple-choice or true/false questions about </a:t>
            </a:r>
            <a:r>
              <a:rPr lang="en-US" sz="1000" dirty="0" err="1"/>
              <a:t>ARPANet</a:t>
            </a:r>
            <a:r>
              <a:rPr lang="en-US" sz="1000" dirty="0"/>
              <a:t> and its significance.</a:t>
            </a:r>
          </a:p>
          <a:p>
            <a:pPr lvl="1"/>
            <a:r>
              <a:rPr lang="en-US" sz="1000" dirty="0"/>
              <a:t>Include questions about the initial connections, key contributors, and the evolution of </a:t>
            </a:r>
            <a:r>
              <a:rPr lang="en-US" sz="1000" dirty="0" err="1"/>
              <a:t>ARPANet</a:t>
            </a:r>
            <a:r>
              <a:rPr lang="en-US" sz="1000" dirty="0"/>
              <a:t> into the modern Internet.</a:t>
            </a:r>
          </a:p>
          <a:p>
            <a:pPr lvl="1"/>
            <a:r>
              <a:rPr lang="en-US" sz="1000" dirty="0"/>
              <a:t>Evaluate learners' knowledge of the historical development and impact of </a:t>
            </a:r>
            <a:r>
              <a:rPr lang="en-US" sz="1000" dirty="0" err="1"/>
              <a:t>ARPANet</a:t>
            </a:r>
            <a:r>
              <a:rPr lang="en-US" sz="1000" dirty="0"/>
              <a:t>.</a:t>
            </a:r>
          </a:p>
          <a:p>
            <a:r>
              <a:rPr lang="en-US" sz="1000" dirty="0"/>
              <a:t>Internet Protocol Identification:</a:t>
            </a:r>
          </a:p>
          <a:p>
            <a:pPr lvl="1"/>
            <a:r>
              <a:rPr lang="en-US" sz="1000" dirty="0"/>
              <a:t>Provide a list of IP addresses or domain names and ask learners to identify the corresponding protocols or services associated with them.</a:t>
            </a:r>
          </a:p>
          <a:p>
            <a:pPr lvl="1"/>
            <a:r>
              <a:rPr lang="en-US" sz="1000" dirty="0"/>
              <a:t>For example, learners might need to match an IP address with the HTTP protocol or a domain name with the DNS service.</a:t>
            </a:r>
          </a:p>
          <a:p>
            <a:pPr lvl="1"/>
            <a:r>
              <a:rPr lang="en-US" sz="1000" dirty="0"/>
              <a:t>Assess their understanding of how protocols operate at the Internet layer and their familiarity with common Internet services.</a:t>
            </a:r>
          </a:p>
          <a:p>
            <a:r>
              <a:rPr lang="en-US" sz="1000" dirty="0"/>
              <a:t>Physical Layer Troubleshooting:</a:t>
            </a:r>
          </a:p>
          <a:p>
            <a:pPr lvl="1"/>
            <a:r>
              <a:rPr lang="en-US" sz="1000" dirty="0"/>
              <a:t>Present learners with scenarios involving physical layer issues, such as faulty cables, loose connections, or damaged network devices.</a:t>
            </a:r>
          </a:p>
          <a:p>
            <a:pPr lvl="1"/>
            <a:r>
              <a:rPr lang="en-US" sz="1000" dirty="0"/>
              <a:t>Ask them to diagnose the problems and propose steps to troubleshoot and resolve the issues.</a:t>
            </a:r>
          </a:p>
          <a:p>
            <a:pPr lvl="1"/>
            <a:r>
              <a:rPr lang="en-US" sz="1000" dirty="0"/>
              <a:t>Evaluate their ability to apply knowledge of the physical layer and its impact on network connectivity.</a:t>
            </a:r>
          </a:p>
          <a:p>
            <a:r>
              <a:rPr lang="en-US" sz="1000" dirty="0"/>
              <a:t>Guided vs. Unguided Media Comparison:</a:t>
            </a:r>
          </a:p>
          <a:p>
            <a:pPr lvl="1"/>
            <a:r>
              <a:rPr lang="en-US" sz="1000" dirty="0"/>
              <a:t>Provide a list of characteristics, advantages, and disadvantages of guided media (e.g., fiber optic cables, twisted pair cables) and unguided media (e.g., wireless signals, radio waves).</a:t>
            </a:r>
          </a:p>
          <a:p>
            <a:pPr lvl="1"/>
            <a:r>
              <a:rPr lang="en-US" sz="1000" dirty="0"/>
              <a:t>Ask learners to match the characteristics with the appropriate media type.</a:t>
            </a:r>
          </a:p>
          <a:p>
            <a:pPr lvl="1"/>
            <a:r>
              <a:rPr lang="en-US" sz="1000" dirty="0"/>
              <a:t>Evaluate their understanding of the differences between guided and unguided media and their ability to assess their suitability for specific scenarios.</a:t>
            </a:r>
          </a:p>
          <a:p>
            <a:r>
              <a:rPr lang="en-US" sz="1000" dirty="0"/>
              <a:t>Wireless Transmission Case Study:</a:t>
            </a:r>
          </a:p>
          <a:p>
            <a:pPr lvl="1"/>
            <a:r>
              <a:rPr lang="en-US" sz="1000" dirty="0"/>
              <a:t>Present learners with a real-world case study that involves wireless transmission technologies, such as Wi-Fi or cellular networks.</a:t>
            </a:r>
          </a:p>
          <a:p>
            <a:pPr lvl="1"/>
            <a:r>
              <a:rPr lang="en-US" sz="1000" dirty="0"/>
              <a:t>Ask them to analyze the scenario, identify the wireless transmission challenges, and propose solutions or recommendations to overcome the challenges.</a:t>
            </a:r>
          </a:p>
          <a:p>
            <a:pPr lvl="1"/>
            <a:r>
              <a:rPr lang="en-US" sz="1000" dirty="0"/>
              <a:t>Evaluate their understanding of wireless transmission technologies and their ability to apply them in practical scenarios.</a:t>
            </a:r>
          </a:p>
          <a:p>
            <a:r>
              <a:rPr lang="en-US" sz="1000" dirty="0"/>
              <a:t>Internet Connectivity Survey:</a:t>
            </a:r>
          </a:p>
          <a:p>
            <a:pPr lvl="1"/>
            <a:r>
              <a:rPr lang="en-US" sz="1000" dirty="0"/>
              <a:t>Design a survey that assesses learners' knowledge of different factors influencing Internet connectivity, such as network infrastructure, service providers, and technology.</a:t>
            </a:r>
          </a:p>
          <a:p>
            <a:pPr lvl="1"/>
            <a:r>
              <a:rPr lang="en-US" sz="1000" dirty="0"/>
              <a:t>Include questions about broadband types, mobile networks, and challenges in providing universal Internet access.</a:t>
            </a:r>
          </a:p>
          <a:p>
            <a:pPr lvl="1"/>
            <a:r>
              <a:rPr lang="en-US" sz="1000" dirty="0"/>
              <a:t>Assess their comprehension of the factors affecting Internet connectivity and their ability to analyze the complexities involved.</a:t>
            </a:r>
          </a:p>
          <a:p>
            <a:r>
              <a:rPr lang="en-US" sz="1000" dirty="0"/>
              <a:t>Internet Terminology Matching:</a:t>
            </a:r>
          </a:p>
          <a:p>
            <a:pPr lvl="1"/>
            <a:r>
              <a:rPr lang="en-US" sz="1000" dirty="0"/>
              <a:t>Provide a list of Internet-related terms and a corresponding list of definitions or descriptions.</a:t>
            </a:r>
          </a:p>
          <a:p>
            <a:pPr lvl="1"/>
            <a:r>
              <a:rPr lang="en-US" sz="1000" dirty="0"/>
              <a:t>Ask learners to match each term with its correct definition or description.</a:t>
            </a:r>
          </a:p>
          <a:p>
            <a:pPr lvl="1"/>
            <a:r>
              <a:rPr lang="en-US" sz="1000" dirty="0"/>
              <a:t>Evaluate their understanding of Internet-specific terminology, including concepts related to </a:t>
            </a:r>
            <a:r>
              <a:rPr lang="en-US" sz="1000" dirty="0" err="1"/>
              <a:t>ARPANet</a:t>
            </a:r>
            <a:r>
              <a:rPr lang="en-US" sz="1000" dirty="0"/>
              <a:t>, protocols, physical layer, and media types.</a:t>
            </a:r>
          </a:p>
          <a:p>
            <a:r>
              <a:rPr lang="en-US" sz="1000" dirty="0"/>
              <a:t>These assessments will help evaluate learners' understanding of </a:t>
            </a:r>
            <a:r>
              <a:rPr lang="en-US" sz="1000" dirty="0" err="1"/>
              <a:t>ARPANet</a:t>
            </a:r>
            <a:r>
              <a:rPr lang="en-US" sz="1000" dirty="0"/>
              <a:t>, the Internet, physical layer, guided media, unguided media, and wireless transmission. Adapt the questions and scenarios to suit the level of expertise and learning objectives.</a:t>
            </a:r>
          </a:p>
        </p:txBody>
      </p:sp>
    </p:spTree>
    <p:extLst>
      <p:ext uri="{BB962C8B-B14F-4D97-AF65-F5344CB8AC3E}">
        <p14:creationId xmlns:p14="http://schemas.microsoft.com/office/powerpoint/2010/main" val="2859668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3">
                                            <p:txEl>
                                              <p:pRg st="22" end="22"/>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3">
                                            <p:txEl>
                                              <p:pRg st="23" end="23"/>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3">
                                            <p:txEl>
                                              <p:pRg st="24" end="24"/>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3">
                                            <p:txEl>
                                              <p:pRg st="25" end="25"/>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3">
                                            <p:txEl>
                                              <p:pRg st="26" end="26"/>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3">
                                            <p:txEl>
                                              <p:pRg st="27" end="27"/>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3">
                                            <p:txEl>
                                              <p:pRg st="28" end="28"/>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3">
                                            <p:txEl>
                                              <p:pRg st="29" end="2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24541" y="1384309"/>
            <a:ext cx="5068259" cy="4813474"/>
          </a:xfrm>
          <a:prstGeom prst="rect">
            <a:avLst/>
          </a:prstGeom>
        </p:spPr>
        <p:txBody>
          <a:bodyPr vert="horz" wrap="square" lIns="0" tIns="12042" rIns="0" bIns="0" rtlCol="0">
            <a:spAutoFit/>
          </a:bodyPr>
          <a:lstStyle/>
          <a:p>
            <a:pPr algn="just"/>
            <a:r>
              <a:rPr lang="en-IN" sz="2400" b="1" dirty="0">
                <a:latin typeface="Cambria" pitchFamily="18" charset="0"/>
                <a:ea typeface="Cambria" pitchFamily="18" charset="0"/>
              </a:rPr>
              <a:t>0.1.1 Family Network : </a:t>
            </a:r>
          </a:p>
          <a:p>
            <a:pPr algn="just"/>
            <a:endParaRPr lang="en-IN" sz="2400" b="1" dirty="0">
              <a:latin typeface="Cambria" pitchFamily="18" charset="0"/>
              <a:ea typeface="Cambria" pitchFamily="18" charset="0"/>
            </a:endParaRPr>
          </a:p>
          <a:p>
            <a:pPr marL="342900" indent="-342900" algn="just">
              <a:buFont typeface="Arial" panose="020B0604020202020204" pitchFamily="34" charset="0"/>
              <a:buChar char="•"/>
            </a:pPr>
            <a:r>
              <a:rPr lang="en-US" sz="2400" dirty="0">
                <a:latin typeface="Cambria" pitchFamily="18" charset="0"/>
                <a:ea typeface="Cambria" pitchFamily="18" charset="0"/>
              </a:rPr>
              <a:t>The majority of people are part of a family network, which is a group of people that share their resources and information with one another. </a:t>
            </a:r>
          </a:p>
          <a:p>
            <a:pPr marL="342900" indent="-342900" algn="just">
              <a:buFont typeface="Arial" panose="020B0604020202020204" pitchFamily="34" charset="0"/>
              <a:buChar char="•"/>
            </a:pPr>
            <a:endParaRPr lang="en-US" sz="2400" dirty="0">
              <a:latin typeface="Cambria" pitchFamily="18" charset="0"/>
              <a:ea typeface="Cambria" pitchFamily="18" charset="0"/>
            </a:endParaRPr>
          </a:p>
          <a:p>
            <a:pPr marL="342900" indent="-342900" algn="just">
              <a:buFont typeface="Arial" panose="020B0604020202020204" pitchFamily="34" charset="0"/>
              <a:buChar char="•"/>
            </a:pPr>
            <a:r>
              <a:rPr lang="en-US" sz="2400" dirty="0">
                <a:latin typeface="Cambria" pitchFamily="18" charset="0"/>
                <a:ea typeface="Cambria" pitchFamily="18" charset="0"/>
              </a:rPr>
              <a:t>This sharing is a two-way street because even the youngest members of the family participate in some form of information exchange. The network expands in tandem with the size of the family. </a:t>
            </a:r>
            <a:endParaRPr lang="en-IN" sz="2400" b="1" i="1" dirty="0">
              <a:latin typeface="Cambria" pitchFamily="18" charset="0"/>
              <a:ea typeface="Cambria" pitchFamily="18" charset="0"/>
            </a:endParaRPr>
          </a:p>
        </p:txBody>
      </p:sp>
      <p:grpSp>
        <p:nvGrpSpPr>
          <p:cNvPr id="4" name="Group 3"/>
          <p:cNvGrpSpPr/>
          <p:nvPr/>
        </p:nvGrpSpPr>
        <p:grpSpPr>
          <a:xfrm>
            <a:off x="532836" y="322298"/>
            <a:ext cx="11126329" cy="577991"/>
            <a:chOff x="0" y="0"/>
            <a:chExt cx="12192000" cy="1066800"/>
          </a:xfrm>
        </p:grpSpPr>
        <p:sp>
          <p:nvSpPr>
            <p:cNvPr id="5" name="Rectangle 4"/>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Rectangle 5"/>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8" name="Flowchart: Data 7"/>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9" name="Title 5"/>
          <p:cNvSpPr txBox="1">
            <a:spLocks/>
          </p:cNvSpPr>
          <p:nvPr/>
        </p:nvSpPr>
        <p:spPr>
          <a:xfrm>
            <a:off x="456307" y="357014"/>
            <a:ext cx="10692836" cy="534340"/>
          </a:xfrm>
          <a:prstGeom prst="rect">
            <a:avLst/>
          </a:prstGeom>
        </p:spPr>
        <p:txBody>
          <a:bodyPr vert="horz" lIns="86699" tIns="43349" rIns="86699" bIns="43349" rtlCol="0" anchor="ctr">
            <a:normAutofit fontScale="90000" lnSpcReduction="10000"/>
          </a:bodyPr>
          <a:lstStyle/>
          <a:p>
            <a:pPr lvl="0">
              <a:spcBef>
                <a:spcPct val="0"/>
              </a:spcBef>
              <a:defRPr/>
            </a:pPr>
            <a:r>
              <a:rPr lang="en-IN" sz="3413" b="1" dirty="0">
                <a:solidFill>
                  <a:srgbClr val="002060"/>
                </a:solidFill>
                <a:latin typeface="Cambria" pitchFamily="18" charset="0"/>
                <a:ea typeface="Cambria" pitchFamily="18" charset="0"/>
              </a:rPr>
              <a:t>Real life Networks </a:t>
            </a:r>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0475" y="1379793"/>
            <a:ext cx="3717205" cy="3641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a:extLst>
              <a:ext uri="{FF2B5EF4-FFF2-40B4-BE49-F238E27FC236}">
                <a16:creationId xmlns:a16="http://schemas.microsoft.com/office/drawing/2014/main" id="{81178E84-0421-49E0-9C75-60DEBFF74F72}"/>
              </a:ext>
            </a:extLst>
          </p:cNvPr>
          <p:cNvSpPr txBox="1"/>
          <p:nvPr/>
        </p:nvSpPr>
        <p:spPr>
          <a:xfrm>
            <a:off x="6165541" y="5214643"/>
            <a:ext cx="5349126" cy="355034"/>
          </a:xfrm>
          <a:prstGeom prst="rect">
            <a:avLst/>
          </a:prstGeom>
          <a:noFill/>
        </p:spPr>
        <p:txBody>
          <a:bodyPr wrap="square">
            <a:spAutoFit/>
          </a:bodyPr>
          <a:lstStyle/>
          <a:p>
            <a:pPr algn="ctr"/>
            <a:r>
              <a:rPr lang="en-IN" sz="1707" b="1" i="1" dirty="0">
                <a:latin typeface="Cambria" pitchFamily="18" charset="0"/>
                <a:ea typeface="Cambria" pitchFamily="18" charset="0"/>
              </a:rPr>
              <a:t>A network connects members of a family together</a:t>
            </a:r>
          </a:p>
        </p:txBody>
      </p:sp>
    </p:spTree>
    <p:extLst>
      <p:ext uri="{BB962C8B-B14F-4D97-AF65-F5344CB8AC3E}">
        <p14:creationId xmlns:p14="http://schemas.microsoft.com/office/powerpoint/2010/main" val="2229826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219"/>
                                        </p:tgtEl>
                                        <p:attrNameLst>
                                          <p:attrName>style.visibility</p:attrName>
                                        </p:attrNameLst>
                                      </p:cBhvr>
                                      <p:to>
                                        <p:strVal val="visible"/>
                                      </p:to>
                                    </p:set>
                                    <p:animEffect transition="in" filter="barn(inVertical)">
                                      <p:cBhvr>
                                        <p:cTn id="17" dur="500"/>
                                        <p:tgtEl>
                                          <p:spTgt spid="9219"/>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26C770C-79CF-56FC-E5A0-2601ECCD861E}"/>
              </a:ext>
            </a:extLst>
          </p:cNvPr>
          <p:cNvSpPr/>
          <p:nvPr/>
        </p:nvSpPr>
        <p:spPr>
          <a:xfrm>
            <a:off x="699420" y="385218"/>
            <a:ext cx="4813106" cy="584775"/>
          </a:xfrm>
          <a:prstGeom prst="rect">
            <a:avLst/>
          </a:prstGeom>
          <a:noFill/>
        </p:spPr>
        <p:txBody>
          <a:bodyPr wrap="square" lIns="91440" tIns="45720" rIns="91440" bIns="45720">
            <a:spAutoFit/>
          </a:bodyPr>
          <a:lstStyle/>
          <a:p>
            <a:r>
              <a:rPr lang="en-US" sz="3200" b="0" cap="none" spc="0">
                <a:ln w="0"/>
                <a:latin typeface="Metropolis" panose="00000500000000000000" pitchFamily="50" charset="0"/>
                <a:cs typeface="Segoe UI" panose="020B0502040204020203" pitchFamily="34" charset="0"/>
              </a:rPr>
              <a:t>Activities</a:t>
            </a:r>
            <a:endParaRPr lang="en-US" sz="3600" b="0" cap="none" spc="0">
              <a:ln w="0"/>
              <a:solidFill>
                <a:schemeClr val="bg1"/>
              </a:solidFill>
              <a:latin typeface="Metropolis" panose="00000500000000000000" pitchFamily="50" charset="0"/>
              <a:cs typeface="Segoe UI" panose="020B0502040204020203" pitchFamily="34" charset="0"/>
            </a:endParaRPr>
          </a:p>
        </p:txBody>
      </p:sp>
      <p:sp>
        <p:nvSpPr>
          <p:cNvPr id="3" name="Rectangle 2">
            <a:extLst>
              <a:ext uri="{FF2B5EF4-FFF2-40B4-BE49-F238E27FC236}">
                <a16:creationId xmlns:a16="http://schemas.microsoft.com/office/drawing/2014/main" id="{2B513DE7-AE93-8ECE-70FE-A64731F7E100}"/>
              </a:ext>
            </a:extLst>
          </p:cNvPr>
          <p:cNvSpPr/>
          <p:nvPr/>
        </p:nvSpPr>
        <p:spPr>
          <a:xfrm>
            <a:off x="504866" y="969993"/>
            <a:ext cx="10925134" cy="5324535"/>
          </a:xfrm>
          <a:prstGeom prst="rect">
            <a:avLst/>
          </a:prstGeom>
          <a:noFill/>
        </p:spPr>
        <p:txBody>
          <a:bodyPr wrap="square" lIns="91440" tIns="45720" rIns="91440" bIns="45720">
            <a:spAutoFit/>
          </a:bodyPr>
          <a:lstStyle/>
          <a:p>
            <a:pPr algn="l"/>
            <a:r>
              <a:rPr lang="en-US" sz="1000" b="0" i="0" dirty="0">
                <a:solidFill>
                  <a:srgbClr val="374151"/>
                </a:solidFill>
                <a:effectLst/>
                <a:latin typeface="Söhne"/>
              </a:rPr>
              <a:t>Here are some activities related to </a:t>
            </a:r>
            <a:r>
              <a:rPr lang="en-US" sz="1000" b="0" i="0" dirty="0" err="1">
                <a:solidFill>
                  <a:srgbClr val="374151"/>
                </a:solidFill>
                <a:effectLst/>
                <a:latin typeface="Söhne"/>
              </a:rPr>
              <a:t>ARPANet</a:t>
            </a:r>
            <a:r>
              <a:rPr lang="en-US" sz="1000" b="0" i="0" dirty="0">
                <a:solidFill>
                  <a:srgbClr val="374151"/>
                </a:solidFill>
                <a:effectLst/>
                <a:latin typeface="Söhne"/>
              </a:rPr>
              <a:t>, the Internet, physical layer, guided media, unguided media, and wireless transmission:</a:t>
            </a:r>
          </a:p>
          <a:p>
            <a:pPr algn="l">
              <a:buFont typeface="+mj-lt"/>
              <a:buAutoNum type="arabicPeriod"/>
            </a:pPr>
            <a:r>
              <a:rPr lang="en-US" sz="1000" b="0" i="0" dirty="0" err="1">
                <a:solidFill>
                  <a:srgbClr val="374151"/>
                </a:solidFill>
                <a:effectLst/>
                <a:latin typeface="Söhne"/>
              </a:rPr>
              <a:t>ARPANet</a:t>
            </a:r>
            <a:r>
              <a:rPr lang="en-US" sz="1000" b="0" i="0" dirty="0">
                <a:solidFill>
                  <a:srgbClr val="374151"/>
                </a:solidFill>
                <a:effectLst/>
                <a:latin typeface="Söhne"/>
              </a:rPr>
              <a:t> Timeline:</a:t>
            </a:r>
          </a:p>
          <a:p>
            <a:pPr marL="742950" lvl="1" indent="-285750" algn="l">
              <a:buFont typeface="+mj-lt"/>
              <a:buAutoNum type="arabicPeriod"/>
            </a:pPr>
            <a:r>
              <a:rPr lang="en-US" sz="1000" b="0" i="0" dirty="0">
                <a:solidFill>
                  <a:srgbClr val="374151"/>
                </a:solidFill>
                <a:effectLst/>
                <a:latin typeface="Söhne"/>
              </a:rPr>
              <a:t>Create a timeline of key events in the history of </a:t>
            </a:r>
            <a:r>
              <a:rPr lang="en-US" sz="1000" b="0" i="0" dirty="0" err="1">
                <a:solidFill>
                  <a:srgbClr val="374151"/>
                </a:solidFill>
                <a:effectLst/>
                <a:latin typeface="Söhne"/>
              </a:rPr>
              <a:t>ARPANet</a:t>
            </a:r>
            <a:r>
              <a:rPr lang="en-US" sz="1000" b="0" i="0" dirty="0">
                <a:solidFill>
                  <a:srgbClr val="374151"/>
                </a:solidFill>
                <a:effectLst/>
                <a:latin typeface="Söhne"/>
              </a:rPr>
              <a:t>, the precursor to the modern Internet.</a:t>
            </a:r>
          </a:p>
          <a:p>
            <a:pPr marL="742950" lvl="1" indent="-285750" algn="l">
              <a:buFont typeface="+mj-lt"/>
              <a:buAutoNum type="arabicPeriod"/>
            </a:pPr>
            <a:r>
              <a:rPr lang="en-US" sz="1000" b="0" i="0" dirty="0">
                <a:solidFill>
                  <a:srgbClr val="374151"/>
                </a:solidFill>
                <a:effectLst/>
                <a:latin typeface="Söhne"/>
              </a:rPr>
              <a:t>Include significant milestones such as the initial connection between UCLA and Stanford, the development of TCP/IP, and the transition to the Internet we know today.</a:t>
            </a:r>
          </a:p>
          <a:p>
            <a:pPr marL="742950" lvl="1" indent="-285750" algn="l">
              <a:buFont typeface="+mj-lt"/>
              <a:buAutoNum type="arabicPeriod"/>
            </a:pPr>
            <a:r>
              <a:rPr lang="en-US" sz="1000" b="0" i="0" dirty="0">
                <a:solidFill>
                  <a:srgbClr val="374151"/>
                </a:solidFill>
                <a:effectLst/>
                <a:latin typeface="Söhne"/>
              </a:rPr>
              <a:t>Add brief descriptions or images to highlight the importance of each event.</a:t>
            </a:r>
          </a:p>
          <a:p>
            <a:pPr algn="l">
              <a:buFont typeface="+mj-lt"/>
              <a:buAutoNum type="arabicPeriod"/>
            </a:pPr>
            <a:r>
              <a:rPr lang="en-US" sz="1000" b="0" i="0" dirty="0">
                <a:solidFill>
                  <a:srgbClr val="374151"/>
                </a:solidFill>
                <a:effectLst/>
                <a:latin typeface="Söhne"/>
              </a:rPr>
              <a:t>Internet Service Provider Comparison:</a:t>
            </a:r>
          </a:p>
          <a:p>
            <a:pPr marL="742950" lvl="1" indent="-285750" algn="l">
              <a:buFont typeface="+mj-lt"/>
              <a:buAutoNum type="arabicPeriod"/>
            </a:pPr>
            <a:r>
              <a:rPr lang="en-US" sz="1000" b="0" i="0" dirty="0">
                <a:solidFill>
                  <a:srgbClr val="374151"/>
                </a:solidFill>
                <a:effectLst/>
                <a:latin typeface="Söhne"/>
              </a:rPr>
              <a:t>Research and compare different Internet Service Providers (ISPs) in terms of their offerings, coverage, speeds, and pricing.</a:t>
            </a:r>
          </a:p>
          <a:p>
            <a:pPr marL="742950" lvl="1" indent="-285750" algn="l">
              <a:buFont typeface="+mj-lt"/>
              <a:buAutoNum type="arabicPeriod"/>
            </a:pPr>
            <a:r>
              <a:rPr lang="en-US" sz="1000" b="0" i="0" dirty="0">
                <a:solidFill>
                  <a:srgbClr val="374151"/>
                </a:solidFill>
                <a:effectLst/>
                <a:latin typeface="Söhne"/>
              </a:rPr>
              <a:t>Create a table or infographic that presents the information in a visually appealing manner.</a:t>
            </a:r>
          </a:p>
          <a:p>
            <a:pPr marL="742950" lvl="1" indent="-285750" algn="l">
              <a:buFont typeface="+mj-lt"/>
              <a:buAutoNum type="arabicPeriod"/>
            </a:pPr>
            <a:r>
              <a:rPr lang="en-US" sz="1000" b="0" i="0" dirty="0">
                <a:solidFill>
                  <a:srgbClr val="374151"/>
                </a:solidFill>
                <a:effectLst/>
                <a:latin typeface="Söhne"/>
              </a:rPr>
              <a:t>Ask learners to analyze and discuss the factors to consider when selecting an ISP and which provider would be most suitable for different scenarios.</a:t>
            </a:r>
          </a:p>
          <a:p>
            <a:pPr algn="l">
              <a:buFont typeface="+mj-lt"/>
              <a:buAutoNum type="arabicPeriod"/>
            </a:pPr>
            <a:r>
              <a:rPr lang="en-US" sz="1000" b="0" i="0" dirty="0">
                <a:solidFill>
                  <a:srgbClr val="374151"/>
                </a:solidFill>
                <a:effectLst/>
                <a:latin typeface="Söhne"/>
              </a:rPr>
              <a:t>Physical Layer Experiment:</a:t>
            </a:r>
          </a:p>
          <a:p>
            <a:pPr marL="742950" lvl="1" indent="-285750" algn="l">
              <a:buFont typeface="+mj-lt"/>
              <a:buAutoNum type="arabicPeriod"/>
            </a:pPr>
            <a:r>
              <a:rPr lang="en-US" sz="1000" b="0" i="0" dirty="0">
                <a:solidFill>
                  <a:srgbClr val="374151"/>
                </a:solidFill>
                <a:effectLst/>
                <a:latin typeface="Söhne"/>
              </a:rPr>
              <a:t>Set up a hands-on activity to demonstrate the physical layer of a network.</a:t>
            </a:r>
          </a:p>
          <a:p>
            <a:pPr marL="742950" lvl="1" indent="-285750" algn="l">
              <a:buFont typeface="+mj-lt"/>
              <a:buAutoNum type="arabicPeriod"/>
            </a:pPr>
            <a:r>
              <a:rPr lang="en-US" sz="1000" b="0" i="0" dirty="0">
                <a:solidFill>
                  <a:srgbClr val="374151"/>
                </a:solidFill>
                <a:effectLst/>
                <a:latin typeface="Söhne"/>
              </a:rPr>
              <a:t>Provide materials such as Ethernet cables, connectors, and network devices like switches or routers.</a:t>
            </a:r>
          </a:p>
          <a:p>
            <a:pPr marL="742950" lvl="1" indent="-285750" algn="l">
              <a:buFont typeface="+mj-lt"/>
              <a:buAutoNum type="arabicPeriod"/>
            </a:pPr>
            <a:r>
              <a:rPr lang="en-US" sz="1000" b="0" i="0" dirty="0">
                <a:solidFill>
                  <a:srgbClr val="374151"/>
                </a:solidFill>
                <a:effectLst/>
                <a:latin typeface="Söhne"/>
              </a:rPr>
              <a:t>Ask learners to create a small network by properly connecting devices using the cables and connectors.</a:t>
            </a:r>
          </a:p>
          <a:p>
            <a:pPr marL="742950" lvl="1" indent="-285750" algn="l">
              <a:buFont typeface="+mj-lt"/>
              <a:buAutoNum type="arabicPeriod"/>
            </a:pPr>
            <a:r>
              <a:rPr lang="en-US" sz="1000" b="0" i="0" dirty="0">
                <a:solidFill>
                  <a:srgbClr val="374151"/>
                </a:solidFill>
                <a:effectLst/>
                <a:latin typeface="Söhne"/>
              </a:rPr>
              <a:t>Discuss the significance of the physical layer in transmitting data and ensuring reliable communication.</a:t>
            </a:r>
          </a:p>
          <a:p>
            <a:pPr algn="l">
              <a:buFont typeface="+mj-lt"/>
              <a:buAutoNum type="arabicPeriod"/>
            </a:pPr>
            <a:r>
              <a:rPr lang="en-US" sz="1000" b="0" i="0" dirty="0">
                <a:solidFill>
                  <a:srgbClr val="374151"/>
                </a:solidFill>
                <a:effectLst/>
                <a:latin typeface="Söhne"/>
              </a:rPr>
              <a:t>Guided Media vs. Unguided Media Debate:</a:t>
            </a:r>
          </a:p>
          <a:p>
            <a:pPr marL="742950" lvl="1" indent="-285750" algn="l">
              <a:buFont typeface="+mj-lt"/>
              <a:buAutoNum type="arabicPeriod"/>
            </a:pPr>
            <a:r>
              <a:rPr lang="en-US" sz="1000" b="0" i="0" dirty="0">
                <a:solidFill>
                  <a:srgbClr val="374151"/>
                </a:solidFill>
                <a:effectLst/>
                <a:latin typeface="Söhne"/>
              </a:rPr>
              <a:t>Divide learners into two groups and assign one group to guided media (e.g., copper cables, fiber optic cables) and the other to unguided media (e.g., wireless signals).</a:t>
            </a:r>
          </a:p>
          <a:p>
            <a:pPr marL="742950" lvl="1" indent="-285750" algn="l">
              <a:buFont typeface="+mj-lt"/>
              <a:buAutoNum type="arabicPeriod"/>
            </a:pPr>
            <a:r>
              <a:rPr lang="en-US" sz="1000" b="0" i="0" dirty="0">
                <a:solidFill>
                  <a:srgbClr val="374151"/>
                </a:solidFill>
                <a:effectLst/>
                <a:latin typeface="Söhne"/>
              </a:rPr>
              <a:t>Have each group research and prepare arguments highlighting the advantages and disadvantages of their assigned media type.</a:t>
            </a:r>
          </a:p>
          <a:p>
            <a:pPr marL="742950" lvl="1" indent="-285750" algn="l">
              <a:buFont typeface="+mj-lt"/>
              <a:buAutoNum type="arabicPeriod"/>
            </a:pPr>
            <a:r>
              <a:rPr lang="en-US" sz="1000" b="0" i="0" dirty="0">
                <a:solidFill>
                  <a:srgbClr val="374151"/>
                </a:solidFill>
                <a:effectLst/>
                <a:latin typeface="Söhne"/>
              </a:rPr>
              <a:t>Conduct a debate or panel discussion where each group presents their findings and responds to counterarguments.</a:t>
            </a:r>
          </a:p>
          <a:p>
            <a:pPr marL="742950" lvl="1" indent="-285750" algn="l">
              <a:buFont typeface="+mj-lt"/>
              <a:buAutoNum type="arabicPeriod"/>
            </a:pPr>
            <a:r>
              <a:rPr lang="en-US" sz="1000" b="0" i="0" dirty="0">
                <a:solidFill>
                  <a:srgbClr val="374151"/>
                </a:solidFill>
                <a:effectLst/>
                <a:latin typeface="Söhne"/>
              </a:rPr>
              <a:t>Encourage critical thinking and exploration of the applications and limitations of each type of media.</a:t>
            </a:r>
          </a:p>
          <a:p>
            <a:pPr algn="l">
              <a:buFont typeface="+mj-lt"/>
              <a:buAutoNum type="arabicPeriod"/>
            </a:pPr>
            <a:r>
              <a:rPr lang="en-US" sz="1000" b="0" i="0" dirty="0">
                <a:solidFill>
                  <a:srgbClr val="374151"/>
                </a:solidFill>
                <a:effectLst/>
                <a:latin typeface="Söhne"/>
              </a:rPr>
              <a:t>Wireless Transmission Scavenger Hunt:</a:t>
            </a:r>
          </a:p>
          <a:p>
            <a:pPr marL="742950" lvl="1" indent="-285750" algn="l">
              <a:buFont typeface="+mj-lt"/>
              <a:buAutoNum type="arabicPeriod"/>
            </a:pPr>
            <a:r>
              <a:rPr lang="en-US" sz="1000" b="0" i="0" dirty="0">
                <a:solidFill>
                  <a:srgbClr val="374151"/>
                </a:solidFill>
                <a:effectLst/>
                <a:latin typeface="Söhne"/>
              </a:rPr>
              <a:t>Organize a scavenger hunt where learners explore different wireless transmission technologies in their surroundings.</a:t>
            </a:r>
          </a:p>
          <a:p>
            <a:pPr marL="742950" lvl="1" indent="-285750" algn="l">
              <a:buFont typeface="+mj-lt"/>
              <a:buAutoNum type="arabicPeriod"/>
            </a:pPr>
            <a:r>
              <a:rPr lang="en-US" sz="1000" b="0" i="0" dirty="0">
                <a:solidFill>
                  <a:srgbClr val="374151"/>
                </a:solidFill>
                <a:effectLst/>
                <a:latin typeface="Söhne"/>
              </a:rPr>
              <a:t>Provide a list of wireless devices and technologies such as Wi-Fi, Bluetooth, NFC, or cellular networks.</a:t>
            </a:r>
          </a:p>
          <a:p>
            <a:pPr marL="742950" lvl="1" indent="-285750" algn="l">
              <a:buFont typeface="+mj-lt"/>
              <a:buAutoNum type="arabicPeriod"/>
            </a:pPr>
            <a:r>
              <a:rPr lang="en-US" sz="1000" b="0" i="0" dirty="0">
                <a:solidFill>
                  <a:srgbClr val="374151"/>
                </a:solidFill>
                <a:effectLst/>
                <a:latin typeface="Söhne"/>
              </a:rPr>
              <a:t>Ask learners to find examples of these technologies in their environment and explain how they are used for wireless communication.</a:t>
            </a:r>
          </a:p>
          <a:p>
            <a:pPr marL="742950" lvl="1" indent="-285750" algn="l">
              <a:buFont typeface="+mj-lt"/>
              <a:buAutoNum type="arabicPeriod"/>
            </a:pPr>
            <a:r>
              <a:rPr lang="en-US" sz="1000" b="0" i="0" dirty="0">
                <a:solidFill>
                  <a:srgbClr val="374151"/>
                </a:solidFill>
                <a:effectLst/>
                <a:latin typeface="Söhne"/>
              </a:rPr>
              <a:t>Encourage discussions on the benefits, limitations, and potential security concerns associated with wireless transmission.</a:t>
            </a:r>
          </a:p>
          <a:p>
            <a:pPr algn="l">
              <a:buFont typeface="+mj-lt"/>
              <a:buAutoNum type="arabicPeriod"/>
            </a:pPr>
            <a:r>
              <a:rPr lang="en-US" sz="1000" b="0" i="0" dirty="0" err="1">
                <a:solidFill>
                  <a:srgbClr val="374151"/>
                </a:solidFill>
                <a:effectLst/>
                <a:latin typeface="Söhne"/>
              </a:rPr>
              <a:t>ARPANet</a:t>
            </a:r>
            <a:r>
              <a:rPr lang="en-US" sz="1000" b="0" i="0" dirty="0">
                <a:solidFill>
                  <a:srgbClr val="374151"/>
                </a:solidFill>
                <a:effectLst/>
                <a:latin typeface="Söhne"/>
              </a:rPr>
              <a:t> and Internet Evolution Presentation:</a:t>
            </a:r>
          </a:p>
          <a:p>
            <a:pPr marL="742950" lvl="1" indent="-285750" algn="l">
              <a:buFont typeface="+mj-lt"/>
              <a:buAutoNum type="arabicPeriod"/>
            </a:pPr>
            <a:r>
              <a:rPr lang="en-US" sz="1000" b="0" i="0" dirty="0">
                <a:solidFill>
                  <a:srgbClr val="374151"/>
                </a:solidFill>
                <a:effectLst/>
                <a:latin typeface="Söhne"/>
              </a:rPr>
              <a:t>Assign learners to research and create presentations on the evolution of </a:t>
            </a:r>
            <a:r>
              <a:rPr lang="en-US" sz="1000" b="0" i="0" dirty="0" err="1">
                <a:solidFill>
                  <a:srgbClr val="374151"/>
                </a:solidFill>
                <a:effectLst/>
                <a:latin typeface="Söhne"/>
              </a:rPr>
              <a:t>ARPANet</a:t>
            </a:r>
            <a:r>
              <a:rPr lang="en-US" sz="1000" b="0" i="0" dirty="0">
                <a:solidFill>
                  <a:srgbClr val="374151"/>
                </a:solidFill>
                <a:effectLst/>
                <a:latin typeface="Söhne"/>
              </a:rPr>
              <a:t> and its transformation into the Internet.</a:t>
            </a:r>
          </a:p>
          <a:p>
            <a:pPr marL="742950" lvl="1" indent="-285750" algn="l">
              <a:buFont typeface="+mj-lt"/>
              <a:buAutoNum type="arabicPeriod"/>
            </a:pPr>
            <a:r>
              <a:rPr lang="en-US" sz="1000" b="0" i="0" dirty="0">
                <a:solidFill>
                  <a:srgbClr val="374151"/>
                </a:solidFill>
                <a:effectLst/>
                <a:latin typeface="Söhne"/>
              </a:rPr>
              <a:t>Include key milestones, technologies, and notable contributors in their presentations.</a:t>
            </a:r>
          </a:p>
          <a:p>
            <a:pPr marL="742950" lvl="1" indent="-285750" algn="l">
              <a:buFont typeface="+mj-lt"/>
              <a:buAutoNum type="arabicPeriod"/>
            </a:pPr>
            <a:r>
              <a:rPr lang="en-US" sz="1000" b="0" i="0" dirty="0">
                <a:solidFill>
                  <a:srgbClr val="374151"/>
                </a:solidFill>
                <a:effectLst/>
                <a:latin typeface="Söhne"/>
              </a:rPr>
              <a:t>Ask learners to present their findings to the class, highlighting the impact of </a:t>
            </a:r>
            <a:r>
              <a:rPr lang="en-US" sz="1000" b="0" i="0" dirty="0" err="1">
                <a:solidFill>
                  <a:srgbClr val="374151"/>
                </a:solidFill>
                <a:effectLst/>
                <a:latin typeface="Söhne"/>
              </a:rPr>
              <a:t>ARPANet</a:t>
            </a:r>
            <a:r>
              <a:rPr lang="en-US" sz="1000" b="0" i="0" dirty="0">
                <a:solidFill>
                  <a:srgbClr val="374151"/>
                </a:solidFill>
                <a:effectLst/>
                <a:latin typeface="Söhne"/>
              </a:rPr>
              <a:t> and the growth and significance of the Internet in today's world.</a:t>
            </a:r>
          </a:p>
          <a:p>
            <a:pPr algn="l">
              <a:buFont typeface="+mj-lt"/>
              <a:buAutoNum type="arabicPeriod"/>
            </a:pPr>
            <a:r>
              <a:rPr lang="en-US" sz="1000" b="0" i="0" dirty="0">
                <a:solidFill>
                  <a:srgbClr val="374151"/>
                </a:solidFill>
                <a:effectLst/>
                <a:latin typeface="Söhne"/>
              </a:rPr>
              <a:t>Internet Connectivity Challenges:</a:t>
            </a:r>
          </a:p>
          <a:p>
            <a:pPr marL="742950" lvl="1" indent="-285750" algn="l">
              <a:buFont typeface="+mj-lt"/>
              <a:buAutoNum type="arabicPeriod"/>
            </a:pPr>
            <a:r>
              <a:rPr lang="en-US" sz="1000" b="0" i="0" dirty="0">
                <a:solidFill>
                  <a:srgbClr val="374151"/>
                </a:solidFill>
                <a:effectLst/>
                <a:latin typeface="Söhne"/>
              </a:rPr>
              <a:t>Present learners with various scenarios where individuals or communities face challenges in accessing reliable Internet connectivity.</a:t>
            </a:r>
          </a:p>
          <a:p>
            <a:pPr marL="742950" lvl="1" indent="-285750" algn="l">
              <a:buFont typeface="+mj-lt"/>
              <a:buAutoNum type="arabicPeriod"/>
            </a:pPr>
            <a:r>
              <a:rPr lang="en-US" sz="1000" b="0" i="0" dirty="0">
                <a:solidFill>
                  <a:srgbClr val="374151"/>
                </a:solidFill>
                <a:effectLst/>
                <a:latin typeface="Söhne"/>
              </a:rPr>
              <a:t>Examples could include remote areas, developing countries, or areas affected by natural disasters.</a:t>
            </a:r>
          </a:p>
          <a:p>
            <a:pPr marL="742950" lvl="1" indent="-285750" algn="l">
              <a:buFont typeface="+mj-lt"/>
              <a:buAutoNum type="arabicPeriod"/>
            </a:pPr>
            <a:r>
              <a:rPr lang="en-US" sz="1000" b="0" i="0" dirty="0">
                <a:solidFill>
                  <a:srgbClr val="374151"/>
                </a:solidFill>
                <a:effectLst/>
                <a:latin typeface="Söhne"/>
              </a:rPr>
              <a:t>Ask learners to brainstorm and propose creative solutions or technologies that could help address these challenges and provide connectivity to underserved areas.</a:t>
            </a:r>
          </a:p>
          <a:p>
            <a:pPr algn="l"/>
            <a:r>
              <a:rPr lang="en-US" sz="1000" b="0" i="0" dirty="0">
                <a:solidFill>
                  <a:srgbClr val="374151"/>
                </a:solidFill>
                <a:effectLst/>
                <a:latin typeface="Söhne"/>
              </a:rPr>
              <a:t>These activities provide opportunities to explore and deepen understanding of </a:t>
            </a:r>
            <a:r>
              <a:rPr lang="en-US" sz="1000" b="0" i="0" dirty="0" err="1">
                <a:solidFill>
                  <a:srgbClr val="374151"/>
                </a:solidFill>
                <a:effectLst/>
                <a:latin typeface="Söhne"/>
              </a:rPr>
              <a:t>ARPANet</a:t>
            </a:r>
            <a:r>
              <a:rPr lang="en-US" sz="1000" b="0" i="0" dirty="0">
                <a:solidFill>
                  <a:srgbClr val="374151"/>
                </a:solidFill>
                <a:effectLst/>
                <a:latin typeface="Söhne"/>
              </a:rPr>
              <a:t>, the Internet, physical layer, guided media, unguided media, and wireless transmission. They encourage research, critical thinking, and hands-on experiences to enhance knowledge and engagement with these concepts.</a:t>
            </a:r>
          </a:p>
        </p:txBody>
      </p:sp>
    </p:spTree>
    <p:extLst>
      <p:ext uri="{BB962C8B-B14F-4D97-AF65-F5344CB8AC3E}">
        <p14:creationId xmlns:p14="http://schemas.microsoft.com/office/powerpoint/2010/main" val="161802166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089F57F-DA9C-6D8C-371A-24F3EB8EF049}"/>
              </a:ext>
            </a:extLst>
          </p:cNvPr>
          <p:cNvSpPr/>
          <p:nvPr/>
        </p:nvSpPr>
        <p:spPr>
          <a:xfrm>
            <a:off x="699420" y="385218"/>
            <a:ext cx="3846454" cy="584775"/>
          </a:xfrm>
          <a:prstGeom prst="rect">
            <a:avLst/>
          </a:prstGeom>
          <a:noFill/>
        </p:spPr>
        <p:txBody>
          <a:bodyPr wrap="square" lIns="91440" tIns="45720" rIns="91440" bIns="45720">
            <a:spAutoFit/>
          </a:bodyPr>
          <a:lstStyle/>
          <a:p>
            <a:r>
              <a:rPr lang="en-US" sz="3200">
                <a:ln w="0"/>
                <a:latin typeface="Metropolis" panose="00000500000000000000" pitchFamily="50" charset="0"/>
                <a:cs typeface="Segoe UI" panose="020B0502040204020203" pitchFamily="34" charset="0"/>
              </a:rPr>
              <a:t>Did You Know?</a:t>
            </a:r>
          </a:p>
        </p:txBody>
      </p:sp>
      <p:sp>
        <p:nvSpPr>
          <p:cNvPr id="5" name="TextBox 4">
            <a:extLst>
              <a:ext uri="{FF2B5EF4-FFF2-40B4-BE49-F238E27FC236}">
                <a16:creationId xmlns:a16="http://schemas.microsoft.com/office/drawing/2014/main" id="{CCFF91C4-0E5D-1746-D859-0A517CE7B57F}"/>
              </a:ext>
            </a:extLst>
          </p:cNvPr>
          <p:cNvSpPr txBox="1"/>
          <p:nvPr/>
        </p:nvSpPr>
        <p:spPr>
          <a:xfrm>
            <a:off x="839010" y="1514742"/>
            <a:ext cx="10075424" cy="3631763"/>
          </a:xfrm>
          <a:prstGeom prst="rect">
            <a:avLst/>
          </a:prstGeom>
          <a:noFill/>
        </p:spPr>
        <p:txBody>
          <a:bodyPr wrap="square">
            <a:spAutoFit/>
          </a:bodyPr>
          <a:lstStyle/>
          <a:p>
            <a:pPr algn="l">
              <a:buFont typeface="+mj-lt"/>
              <a:buAutoNum type="arabicPeriod"/>
            </a:pPr>
            <a:r>
              <a:rPr lang="en-US" sz="1000" b="0" i="0" dirty="0">
                <a:solidFill>
                  <a:srgbClr val="374151"/>
                </a:solidFill>
                <a:effectLst/>
                <a:latin typeface="Söhne"/>
              </a:rPr>
              <a:t>Did you know? </a:t>
            </a:r>
            <a:r>
              <a:rPr lang="en-US" sz="1000" b="0" i="0" dirty="0" err="1">
                <a:solidFill>
                  <a:srgbClr val="374151"/>
                </a:solidFill>
                <a:effectLst/>
                <a:latin typeface="Söhne"/>
              </a:rPr>
              <a:t>ARPANet</a:t>
            </a:r>
            <a:r>
              <a:rPr lang="en-US" sz="1000" b="0" i="0" dirty="0">
                <a:solidFill>
                  <a:srgbClr val="374151"/>
                </a:solidFill>
                <a:effectLst/>
                <a:latin typeface="Söhne"/>
              </a:rPr>
              <a:t>, created by the U.S. Department of Defense's Advanced Research Projects Agency (ARPA), was the first operational packet-switched network and served as the foundation for the modern Internet.</a:t>
            </a:r>
          </a:p>
          <a:p>
            <a:pPr algn="l">
              <a:buFont typeface="+mj-lt"/>
              <a:buAutoNum type="arabicPeriod"/>
            </a:pPr>
            <a:r>
              <a:rPr lang="en-US" sz="1000" b="0" i="0" dirty="0">
                <a:solidFill>
                  <a:srgbClr val="374151"/>
                </a:solidFill>
                <a:effectLst/>
                <a:latin typeface="Söhne"/>
              </a:rPr>
              <a:t>Did you know? The Internet is a global network of interconnected computers and devices that allows for the exchange of information and communication across the world.</a:t>
            </a:r>
          </a:p>
          <a:p>
            <a:pPr algn="l">
              <a:buFont typeface="+mj-lt"/>
              <a:buAutoNum type="arabicPeriod"/>
            </a:pPr>
            <a:r>
              <a:rPr lang="en-US" sz="1000" b="0" i="0" dirty="0">
                <a:solidFill>
                  <a:srgbClr val="374151"/>
                </a:solidFill>
                <a:effectLst/>
                <a:latin typeface="Söhne"/>
              </a:rPr>
              <a:t>Did you know? The physical layer of a network refers to the lowest layer in the OSI model and is responsible for the transmission of raw, unstructured data over physical mediums such as copper or fiber optic cables.</a:t>
            </a:r>
          </a:p>
          <a:p>
            <a:pPr algn="l">
              <a:buFont typeface="+mj-lt"/>
              <a:buAutoNum type="arabicPeriod"/>
            </a:pPr>
            <a:r>
              <a:rPr lang="en-US" sz="1000" b="0" i="0" dirty="0">
                <a:solidFill>
                  <a:srgbClr val="374151"/>
                </a:solidFill>
                <a:effectLst/>
                <a:latin typeface="Söhne"/>
              </a:rPr>
              <a:t>Did you know? Guided media, also known as wired media, are physical mediums that provide a direct path for signals to travel. Examples include copper cables (such as twisted pair or coaxial cables) and fiber optic cables.</a:t>
            </a:r>
          </a:p>
          <a:p>
            <a:pPr algn="l">
              <a:buFont typeface="+mj-lt"/>
              <a:buAutoNum type="arabicPeriod"/>
            </a:pPr>
            <a:r>
              <a:rPr lang="en-US" sz="1000" b="0" i="0" dirty="0">
                <a:solidFill>
                  <a:srgbClr val="374151"/>
                </a:solidFill>
                <a:effectLst/>
                <a:latin typeface="Söhne"/>
              </a:rPr>
              <a:t>Did you know? Unguided media, also known as wireless media, are communication channels that transmit signals without the need for physical cables. Examples include radio waves, microwaves, and infrared.</a:t>
            </a:r>
          </a:p>
          <a:p>
            <a:pPr algn="l">
              <a:buFont typeface="+mj-lt"/>
              <a:buAutoNum type="arabicPeriod"/>
            </a:pPr>
            <a:r>
              <a:rPr lang="en-US" sz="1000" b="0" i="0" dirty="0">
                <a:solidFill>
                  <a:srgbClr val="374151"/>
                </a:solidFill>
                <a:effectLst/>
                <a:latin typeface="Söhne"/>
              </a:rPr>
              <a:t>Did you know? Wireless transmission refers to the transfer of data or information over the air using wireless technologies such as Wi-Fi, Bluetooth, cellular networks, and satellite communications.</a:t>
            </a:r>
          </a:p>
          <a:p>
            <a:pPr algn="l">
              <a:buFont typeface="+mj-lt"/>
              <a:buAutoNum type="arabicPeriod"/>
            </a:pPr>
            <a:r>
              <a:rPr lang="en-US" sz="1000" b="0" i="0" dirty="0">
                <a:solidFill>
                  <a:srgbClr val="374151"/>
                </a:solidFill>
                <a:effectLst/>
                <a:latin typeface="Söhne"/>
              </a:rPr>
              <a:t>Did you know? The development of wireless transmission technologies has greatly contributed to the proliferation of mobile devices, enabling seamless communication and access to the Internet from virtually anywhere.</a:t>
            </a:r>
          </a:p>
          <a:p>
            <a:pPr algn="l">
              <a:buFont typeface="+mj-lt"/>
              <a:buAutoNum type="arabicPeriod"/>
            </a:pPr>
            <a:r>
              <a:rPr lang="en-US" sz="1000" b="0" i="0" dirty="0">
                <a:solidFill>
                  <a:srgbClr val="374151"/>
                </a:solidFill>
                <a:effectLst/>
                <a:latin typeface="Söhne"/>
              </a:rPr>
              <a:t>Did you know? The physical layer is responsible for converting digital data into analog signals for transmission and then converting received analog signals back into digital data for the receiving device to interpret.</a:t>
            </a:r>
          </a:p>
          <a:p>
            <a:pPr algn="l">
              <a:buFont typeface="+mj-lt"/>
              <a:buAutoNum type="arabicPeriod"/>
            </a:pPr>
            <a:r>
              <a:rPr lang="en-US" sz="1000" b="0" i="0" dirty="0">
                <a:solidFill>
                  <a:srgbClr val="374151"/>
                </a:solidFill>
                <a:effectLst/>
                <a:latin typeface="Söhne"/>
              </a:rPr>
              <a:t>Did you know? Guided media, such as fiber optic cables, offer advantages like high data transmission speeds, resistance to electromagnetic interference, and longer distances without signal degradation compared to some other media types.</a:t>
            </a:r>
          </a:p>
          <a:p>
            <a:pPr algn="l">
              <a:buFont typeface="+mj-lt"/>
              <a:buAutoNum type="arabicPeriod"/>
            </a:pPr>
            <a:r>
              <a:rPr lang="en-US" sz="1000" b="0" i="0" dirty="0">
                <a:solidFill>
                  <a:srgbClr val="374151"/>
                </a:solidFill>
                <a:effectLst/>
                <a:latin typeface="Söhne"/>
              </a:rPr>
              <a:t>Did you know? Wireless transmission technologies allow for flexible connectivity and mobility, making them particularly useful in scenarios where wired connections are not practical or feasible, such as in remote areas or for mobile devices.</a:t>
            </a:r>
          </a:p>
          <a:p>
            <a:pPr algn="l">
              <a:buFont typeface="+mj-lt"/>
              <a:buAutoNum type="arabicPeriod"/>
            </a:pPr>
            <a:r>
              <a:rPr lang="en-US" sz="1000" b="0" i="0" dirty="0">
                <a:solidFill>
                  <a:srgbClr val="374151"/>
                </a:solidFill>
                <a:effectLst/>
                <a:latin typeface="Söhne"/>
              </a:rPr>
              <a:t>Did you know? The Internet relies on a complex global network infrastructure, including undersea cables, terrestrial networks, routers, and data centers, to facilitate the exchange of data across vast distances.</a:t>
            </a:r>
          </a:p>
          <a:p>
            <a:pPr algn="l">
              <a:buFont typeface="+mj-lt"/>
              <a:buAutoNum type="arabicPeriod"/>
            </a:pPr>
            <a:r>
              <a:rPr lang="en-US" sz="1000" b="0" i="0" dirty="0">
                <a:solidFill>
                  <a:srgbClr val="374151"/>
                </a:solidFill>
                <a:effectLst/>
                <a:latin typeface="Söhne"/>
              </a:rPr>
              <a:t>Did you know? The physical layer, guided media, unguided media, and wireless transmission technologies are all fundamental components that enable the functioning of modern networks and the Internet.</a:t>
            </a:r>
          </a:p>
        </p:txBody>
      </p:sp>
    </p:spTree>
    <p:extLst>
      <p:ext uri="{BB962C8B-B14F-4D97-AF65-F5344CB8AC3E}">
        <p14:creationId xmlns:p14="http://schemas.microsoft.com/office/powerpoint/2010/main" val="321236244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2044EE1-B8A0-AE42-8BCD-D096232FF978}"/>
              </a:ext>
            </a:extLst>
          </p:cNvPr>
          <p:cNvSpPr/>
          <p:nvPr/>
        </p:nvSpPr>
        <p:spPr>
          <a:xfrm flipV="1">
            <a:off x="0" y="0"/>
            <a:ext cx="87984" cy="685800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EBAE77CD-3DAC-68ED-A8B0-1F800A8BE6E1}"/>
              </a:ext>
            </a:extLst>
          </p:cNvPr>
          <p:cNvSpPr/>
          <p:nvPr/>
        </p:nvSpPr>
        <p:spPr>
          <a:xfrm>
            <a:off x="699420" y="385218"/>
            <a:ext cx="2863912" cy="584775"/>
          </a:xfrm>
          <a:prstGeom prst="rect">
            <a:avLst/>
          </a:prstGeom>
          <a:noFill/>
        </p:spPr>
        <p:txBody>
          <a:bodyPr wrap="square" lIns="91440" tIns="45720" rIns="91440" bIns="45720">
            <a:spAutoFit/>
          </a:bodyPr>
          <a:lstStyle/>
          <a:p>
            <a:r>
              <a:rPr lang="en-US" sz="3200" b="0" cap="none" spc="0">
                <a:ln w="0"/>
                <a:latin typeface="Metropolis" panose="00000500000000000000" pitchFamily="50" charset="0"/>
                <a:cs typeface="Segoe UI" panose="020B0502040204020203" pitchFamily="34" charset="0"/>
              </a:rPr>
              <a:t>Summary</a:t>
            </a:r>
            <a:r>
              <a:rPr lang="en-US" sz="3200" b="0" cap="none" spc="0">
                <a:ln w="0"/>
                <a:solidFill>
                  <a:schemeClr val="bg1"/>
                </a:solidFill>
                <a:latin typeface="Metropolis" panose="00000500000000000000" pitchFamily="50" charset="0"/>
                <a:cs typeface="Segoe UI" panose="020B0502040204020203" pitchFamily="34" charset="0"/>
              </a:rPr>
              <a:t> </a:t>
            </a:r>
          </a:p>
        </p:txBody>
      </p:sp>
      <p:sp>
        <p:nvSpPr>
          <p:cNvPr id="4" name="Rectangle: Rounded Corners 3">
            <a:extLst>
              <a:ext uri="{FF2B5EF4-FFF2-40B4-BE49-F238E27FC236}">
                <a16:creationId xmlns:a16="http://schemas.microsoft.com/office/drawing/2014/main" id="{53B88837-4567-E725-0B34-85EE08AFFF49}"/>
              </a:ext>
            </a:extLst>
          </p:cNvPr>
          <p:cNvSpPr/>
          <p:nvPr/>
        </p:nvSpPr>
        <p:spPr>
          <a:xfrm>
            <a:off x="705342" y="1976846"/>
            <a:ext cx="10476464" cy="3767812"/>
          </a:xfrm>
          <a:prstGeom prst="roundRect">
            <a:avLst>
              <a:gd name="adj" fmla="val 1729"/>
            </a:avLst>
          </a:prstGeom>
          <a:noFill/>
          <a:ln>
            <a:solidFill>
              <a:srgbClr val="FDBA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20AADBD4-8AFA-5440-BEF9-2C058AFA553C}"/>
              </a:ext>
            </a:extLst>
          </p:cNvPr>
          <p:cNvSpPr/>
          <p:nvPr/>
        </p:nvSpPr>
        <p:spPr>
          <a:xfrm>
            <a:off x="3066350" y="2492758"/>
            <a:ext cx="7658537" cy="2410212"/>
          </a:xfrm>
          <a:prstGeom prst="rect">
            <a:avLst/>
          </a:prstGeom>
          <a:noFill/>
        </p:spPr>
        <p:txBody>
          <a:bodyPr wrap="square" lIns="91440" tIns="45720" rIns="91440" bIns="45720">
            <a:spAutoFit/>
          </a:bodyPr>
          <a:lstStyle/>
          <a:p>
            <a:pPr>
              <a:lnSpc>
                <a:spcPct val="150000"/>
              </a:lnSpc>
            </a:pPr>
            <a:r>
              <a:rPr lang="en-US">
                <a:latin typeface="Metropolis" panose="00000500000000000000" pitchFamily="50" charset="0"/>
                <a:cs typeface="Segoe UI" panose="020B0502040204020203" pitchFamily="34" charset="0"/>
              </a:rPr>
              <a:t>Outcomes:</a:t>
            </a:r>
          </a:p>
          <a:p>
            <a:pPr>
              <a:lnSpc>
                <a:spcPct val="150000"/>
              </a:lnSpc>
            </a:pPr>
            <a:endParaRPr lang="en-IN" sz="1400">
              <a:latin typeface="Metropolis" panose="00000500000000000000" pitchFamily="50" charset="0"/>
              <a:cs typeface="Segoe UI" panose="020B0502040204020203" pitchFamily="34" charset="0"/>
            </a:endParaRPr>
          </a:p>
          <a:p>
            <a:pPr marL="742950" lvl="1" indent="-285750">
              <a:lnSpc>
                <a:spcPct val="150000"/>
              </a:lnSpc>
              <a:buFont typeface="+mj-lt"/>
              <a:buAutoNum type="alphaLcPeriod"/>
            </a:pPr>
            <a:r>
              <a:rPr lang="en-IN" sz="1400">
                <a:latin typeface="Metropolis" panose="00000500000000000000" pitchFamily="50" charset="0"/>
                <a:cs typeface="Segoe UI" panose="020B0502040204020203" pitchFamily="34" charset="0"/>
              </a:rPr>
              <a:t>Comprehend the fundamental concepts of networks in the advanced computer networks</a:t>
            </a:r>
          </a:p>
          <a:p>
            <a:pPr marL="742950" lvl="1" indent="-285750">
              <a:lnSpc>
                <a:spcPct val="150000"/>
              </a:lnSpc>
              <a:buFont typeface="+mj-lt"/>
              <a:buAutoNum type="alphaLcPeriod"/>
            </a:pPr>
            <a:r>
              <a:rPr lang="en-IN" sz="1400">
                <a:latin typeface="Metropolis" panose="00000500000000000000" pitchFamily="50" charset="0"/>
                <a:cs typeface="Segoe UI" panose="020B0502040204020203" pitchFamily="34" charset="0"/>
              </a:rPr>
              <a:t>Identify the importance of the types of networks in their respective application</a:t>
            </a:r>
          </a:p>
          <a:p>
            <a:pPr marL="742950" lvl="1" indent="-285750">
              <a:lnSpc>
                <a:spcPct val="150000"/>
              </a:lnSpc>
              <a:buFont typeface="+mj-lt"/>
              <a:buAutoNum type="alphaLcPeriod"/>
            </a:pPr>
            <a:r>
              <a:rPr lang="en-IN" sz="1400">
                <a:latin typeface="Metropolis" panose="00000500000000000000" pitchFamily="50" charset="0"/>
                <a:cs typeface="Segoe UI" panose="020B0502040204020203" pitchFamily="34" charset="0"/>
              </a:rPr>
              <a:t>Deploy the right network architecture according to the type and requirements</a:t>
            </a:r>
          </a:p>
          <a:p>
            <a:pPr marL="742950" lvl="1" indent="-285750">
              <a:lnSpc>
                <a:spcPct val="150000"/>
              </a:lnSpc>
              <a:buFont typeface="+mj-lt"/>
              <a:buAutoNum type="alphaLcPeriod"/>
            </a:pPr>
            <a:r>
              <a:rPr lang="en-IN" sz="1400">
                <a:latin typeface="Metropolis" panose="00000500000000000000" pitchFamily="50" charset="0"/>
                <a:cs typeface="Segoe UI" panose="020B0502040204020203" pitchFamily="34" charset="0"/>
              </a:rPr>
              <a:t>Implement the right topology for the required network connectivity</a:t>
            </a:r>
            <a:endParaRPr lang="en-US" sz="1400">
              <a:latin typeface="Metropolis" panose="00000500000000000000" pitchFamily="50" charset="0"/>
              <a:cs typeface="Segoe UI" panose="020B0502040204020203" pitchFamily="34" charset="0"/>
            </a:endParaRPr>
          </a:p>
        </p:txBody>
      </p:sp>
      <p:pic>
        <p:nvPicPr>
          <p:cNvPr id="6" name="Graphic 5" descr="Document">
            <a:extLst>
              <a:ext uri="{FF2B5EF4-FFF2-40B4-BE49-F238E27FC236}">
                <a16:creationId xmlns:a16="http://schemas.microsoft.com/office/drawing/2014/main" id="{EC48910E-60A7-0C9B-9825-4A136843D8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22156" y="2995516"/>
            <a:ext cx="1404696" cy="1404696"/>
          </a:xfrm>
          <a:prstGeom prst="rect">
            <a:avLst/>
          </a:prstGeom>
        </p:spPr>
      </p:pic>
    </p:spTree>
    <p:extLst>
      <p:ext uri="{BB962C8B-B14F-4D97-AF65-F5344CB8AC3E}">
        <p14:creationId xmlns:p14="http://schemas.microsoft.com/office/powerpoint/2010/main" val="123600210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1D985B-9CBA-2871-4252-7B4000ADBAAD}"/>
              </a:ext>
            </a:extLst>
          </p:cNvPr>
          <p:cNvSpPr/>
          <p:nvPr/>
        </p:nvSpPr>
        <p:spPr>
          <a:xfrm>
            <a:off x="1796592" y="1689463"/>
            <a:ext cx="8686800" cy="373078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endParaRPr>
          </a:p>
        </p:txBody>
      </p:sp>
      <p:sp>
        <p:nvSpPr>
          <p:cNvPr id="3" name="Rectangle 2">
            <a:extLst>
              <a:ext uri="{FF2B5EF4-FFF2-40B4-BE49-F238E27FC236}">
                <a16:creationId xmlns:a16="http://schemas.microsoft.com/office/drawing/2014/main" id="{43EF63B7-57A1-403B-6C8C-86F030113525}"/>
              </a:ext>
            </a:extLst>
          </p:cNvPr>
          <p:cNvSpPr/>
          <p:nvPr/>
        </p:nvSpPr>
        <p:spPr>
          <a:xfrm>
            <a:off x="3747531" y="3262468"/>
            <a:ext cx="4696938" cy="584775"/>
          </a:xfrm>
          <a:prstGeom prst="rect">
            <a:avLst/>
          </a:prstGeom>
          <a:noFill/>
          <a:ln>
            <a:noFill/>
          </a:ln>
        </p:spPr>
        <p:txBody>
          <a:bodyPr wrap="square" lIns="91440" tIns="45720" rIns="91440" bIns="45720">
            <a:spAutoFit/>
          </a:bodyPr>
          <a:lstStyle/>
          <a:p>
            <a:pPr algn="ctr"/>
            <a:r>
              <a:rPr lang="en-US" sz="3200">
                <a:ln w="0"/>
                <a:solidFill>
                  <a:schemeClr val="accent1"/>
                </a:solidFill>
                <a:latin typeface="Metropolis" panose="00000500000000000000" pitchFamily="50" charset="0"/>
                <a:cs typeface="Segoe UI" panose="020B0502040204020203" pitchFamily="34" charset="0"/>
              </a:rPr>
              <a:t>Terminal Questions</a:t>
            </a:r>
            <a:endParaRPr lang="en-US" sz="3200" b="0" cap="none" spc="0">
              <a:ln w="0"/>
              <a:solidFill>
                <a:schemeClr val="accent1"/>
              </a:solidFill>
              <a:latin typeface="Metropolis" panose="00000500000000000000" pitchFamily="50" charset="0"/>
              <a:cs typeface="Segoe UI" panose="020B0502040204020203" pitchFamily="34" charset="0"/>
            </a:endParaRPr>
          </a:p>
        </p:txBody>
      </p:sp>
    </p:spTree>
    <p:extLst>
      <p:ext uri="{BB962C8B-B14F-4D97-AF65-F5344CB8AC3E}">
        <p14:creationId xmlns:p14="http://schemas.microsoft.com/office/powerpoint/2010/main" val="106010905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6D1B249-B7C9-46E2-F488-A1E28270A8A7}"/>
              </a:ext>
            </a:extLst>
          </p:cNvPr>
          <p:cNvSpPr/>
          <p:nvPr/>
        </p:nvSpPr>
        <p:spPr>
          <a:xfrm>
            <a:off x="699420" y="385218"/>
            <a:ext cx="4813106" cy="584775"/>
          </a:xfrm>
          <a:prstGeom prst="rect">
            <a:avLst/>
          </a:prstGeom>
          <a:noFill/>
        </p:spPr>
        <p:txBody>
          <a:bodyPr wrap="square" lIns="91440" tIns="45720" rIns="91440" bIns="45720">
            <a:spAutoFit/>
          </a:bodyPr>
          <a:lstStyle/>
          <a:p>
            <a:r>
              <a:rPr lang="en-US" sz="3200" b="0" cap="none" spc="0">
                <a:ln w="0"/>
                <a:latin typeface="Metropolis" panose="00000500000000000000" pitchFamily="50" charset="0"/>
                <a:cs typeface="Segoe UI" panose="020B0502040204020203" pitchFamily="34" charset="0"/>
              </a:rPr>
              <a:t>Reference Links</a:t>
            </a:r>
            <a:endParaRPr lang="en-US" sz="3200" b="0" cap="none" spc="0">
              <a:ln w="0"/>
              <a:solidFill>
                <a:schemeClr val="bg1"/>
              </a:solidFill>
              <a:latin typeface="Metropolis" panose="00000500000000000000" pitchFamily="50" charset="0"/>
              <a:cs typeface="Segoe UI" panose="020B0502040204020203" pitchFamily="34" charset="0"/>
            </a:endParaRPr>
          </a:p>
        </p:txBody>
      </p:sp>
      <p:sp>
        <p:nvSpPr>
          <p:cNvPr id="3" name="Rectangle 2">
            <a:extLst>
              <a:ext uri="{FF2B5EF4-FFF2-40B4-BE49-F238E27FC236}">
                <a16:creationId xmlns:a16="http://schemas.microsoft.com/office/drawing/2014/main" id="{E13E258E-3F7C-3E71-AC81-8BFC965F18D4}"/>
              </a:ext>
            </a:extLst>
          </p:cNvPr>
          <p:cNvSpPr/>
          <p:nvPr/>
        </p:nvSpPr>
        <p:spPr>
          <a:xfrm>
            <a:off x="699419" y="1620286"/>
            <a:ext cx="10672215" cy="4708981"/>
          </a:xfrm>
          <a:prstGeom prst="rect">
            <a:avLst/>
          </a:prstGeom>
          <a:noFill/>
        </p:spPr>
        <p:txBody>
          <a:bodyPr wrap="square" lIns="91440" tIns="45720" rIns="91440" bIns="45720">
            <a:spAutoFit/>
          </a:bodyPr>
          <a:lstStyle/>
          <a:p>
            <a:r>
              <a:rPr lang="en-US" sz="2000" b="0" cap="none" spc="0" dirty="0">
                <a:ln w="0"/>
                <a:solidFill>
                  <a:schemeClr val="tx1"/>
                </a:solidFill>
                <a:latin typeface="Metropolis" panose="00000500000000000000" pitchFamily="50" charset="0"/>
                <a:cs typeface="Segoe UI" panose="020B0502040204020203" pitchFamily="34" charset="0"/>
              </a:rPr>
              <a:t>Reference Material</a:t>
            </a:r>
          </a:p>
          <a:p>
            <a:endParaRPr lang="en-US" sz="2000" dirty="0">
              <a:ln w="0"/>
              <a:latin typeface="Metropolis" panose="00000500000000000000" pitchFamily="50" charset="0"/>
              <a:cs typeface="Segoe UI" panose="020B0502040204020203" pitchFamily="34" charset="0"/>
            </a:endParaRPr>
          </a:p>
          <a:p>
            <a:pPr marL="800100" lvl="1" indent="-342900">
              <a:lnSpc>
                <a:spcPct val="150000"/>
              </a:lnSpc>
              <a:buFont typeface="Arial" panose="020B0604020202020204" pitchFamily="34" charset="0"/>
              <a:buChar char="•"/>
            </a:pPr>
            <a:r>
              <a:rPr lang="en-US" sz="1600" dirty="0"/>
              <a:t>Computer Networks -- Andrew S Tanenbaum, David. j. Wetherall, 5th Edition. Pearson Education/PHI </a:t>
            </a:r>
          </a:p>
          <a:p>
            <a:pPr marL="800100" lvl="1" indent="-342900">
              <a:lnSpc>
                <a:spcPct val="150000"/>
              </a:lnSpc>
              <a:buFont typeface="Arial" panose="020B0604020202020204" pitchFamily="34" charset="0"/>
              <a:buChar char="•"/>
            </a:pPr>
            <a:r>
              <a:rPr lang="en-US" sz="1600" dirty="0"/>
              <a:t>An Engineering Approach to Computer Networks-S. Keshav, 2nd Edition, Pearson Education </a:t>
            </a:r>
          </a:p>
          <a:p>
            <a:pPr marL="800100" lvl="1" indent="-342900">
              <a:lnSpc>
                <a:spcPct val="150000"/>
              </a:lnSpc>
              <a:buFont typeface="Arial" panose="020B0604020202020204" pitchFamily="34" charset="0"/>
              <a:buChar char="•"/>
            </a:pPr>
            <a:r>
              <a:rPr lang="en-US" sz="1600" dirty="0"/>
              <a:t>Data Communications and Networking – Behrouz A. </a:t>
            </a:r>
            <a:r>
              <a:rPr lang="en-US" sz="1600" dirty="0" err="1"/>
              <a:t>Forouzan</a:t>
            </a:r>
            <a:r>
              <a:rPr lang="en-US" sz="1600" dirty="0"/>
              <a:t>. Third Edition TMH. </a:t>
            </a:r>
          </a:p>
          <a:p>
            <a:pPr marL="800100" lvl="1" indent="-342900">
              <a:lnSpc>
                <a:spcPct val="150000"/>
              </a:lnSpc>
              <a:buFont typeface="Arial" panose="020B0604020202020204" pitchFamily="34" charset="0"/>
              <a:buChar char="•"/>
            </a:pPr>
            <a:r>
              <a:rPr lang="en-US" sz="1600" dirty="0"/>
              <a:t>Behrouz A. </a:t>
            </a:r>
            <a:r>
              <a:rPr lang="en-US" sz="1600" dirty="0" err="1"/>
              <a:t>Forouzan</a:t>
            </a:r>
            <a:r>
              <a:rPr lang="en-US" sz="1600" dirty="0"/>
              <a:t> (2006), Data communication and Networking, 4th Edition, Mc Graw Hill, India. </a:t>
            </a:r>
          </a:p>
          <a:p>
            <a:pPr marL="800100" lvl="1" indent="-342900">
              <a:lnSpc>
                <a:spcPct val="150000"/>
              </a:lnSpc>
              <a:buFont typeface="Arial" panose="020B0604020202020204" pitchFamily="34" charset="0"/>
              <a:buChar char="•"/>
            </a:pPr>
            <a:r>
              <a:rPr lang="en-US" sz="1600" dirty="0"/>
              <a:t>Kurose, Ross (2010), Computer Networking: A top-down approach, Pearson Education, India </a:t>
            </a:r>
            <a:r>
              <a:rPr lang="en-US" sz="1600" b="0" cap="none" spc="0" dirty="0">
                <a:ln w="0"/>
                <a:solidFill>
                  <a:schemeClr val="tx1"/>
                </a:solidFill>
                <a:latin typeface="Metropolis" panose="00000500000000000000" pitchFamily="50" charset="0"/>
                <a:cs typeface="Segoe UI" panose="020B0502040204020203" pitchFamily="34" charset="0"/>
              </a:rPr>
              <a:t>Put your link here.</a:t>
            </a:r>
          </a:p>
          <a:p>
            <a:pPr marL="800100" lvl="1" indent="-342900">
              <a:lnSpc>
                <a:spcPct val="150000"/>
              </a:lnSpc>
              <a:buFont typeface="Arial" panose="020B0604020202020204" pitchFamily="34" charset="0"/>
              <a:buChar char="•"/>
            </a:pPr>
            <a:r>
              <a:rPr lang="en-US" sz="1600" b="0" cap="none" spc="0" dirty="0">
                <a:ln w="0"/>
                <a:solidFill>
                  <a:schemeClr val="bg1"/>
                </a:solidFill>
                <a:latin typeface="Metropolis" panose="00000500000000000000" pitchFamily="50" charset="0"/>
                <a:cs typeface="Segoe UI" panose="020B0502040204020203" pitchFamily="34" charset="0"/>
              </a:rPr>
              <a:t> </a:t>
            </a:r>
          </a:p>
          <a:p>
            <a:pPr marL="342900" indent="-342900">
              <a:lnSpc>
                <a:spcPct val="150000"/>
              </a:lnSpc>
              <a:buFont typeface="Arial" panose="020B0604020202020204" pitchFamily="34" charset="0"/>
              <a:buChar char="•"/>
            </a:pPr>
            <a:endParaRPr lang="en-US" sz="1600" b="0" cap="none" spc="0" dirty="0">
              <a:ln w="0"/>
              <a:solidFill>
                <a:schemeClr val="tx1"/>
              </a:solidFill>
              <a:latin typeface="Metropolis" panose="00000500000000000000" pitchFamily="50" charset="0"/>
              <a:cs typeface="Segoe UI" panose="020B0502040204020203" pitchFamily="34" charset="0"/>
            </a:endParaRPr>
          </a:p>
          <a:p>
            <a:pPr marL="342900" indent="-342900">
              <a:buFont typeface="Arial" panose="020B0604020202020204" pitchFamily="34" charset="0"/>
              <a:buChar char="•"/>
            </a:pPr>
            <a:endParaRPr lang="en-US" sz="2000" b="0" cap="none" spc="0" dirty="0">
              <a:ln w="0"/>
              <a:solidFill>
                <a:schemeClr val="tx1"/>
              </a:solidFill>
              <a:latin typeface="Metropolis" panose="00000500000000000000" pitchFamily="50" charset="0"/>
              <a:cs typeface="Segoe UI" panose="020B0502040204020203" pitchFamily="34" charset="0"/>
            </a:endParaRPr>
          </a:p>
          <a:p>
            <a:endParaRPr lang="en-US" sz="2400" dirty="0">
              <a:ln w="0"/>
              <a:latin typeface="Metropolis" panose="00000500000000000000" pitchFamily="50" charset="0"/>
              <a:cs typeface="Segoe UI" panose="020B0502040204020203" pitchFamily="34" charset="0"/>
            </a:endParaRPr>
          </a:p>
          <a:p>
            <a:endParaRPr lang="en-US" sz="2400" b="0" cap="none" spc="0" dirty="0">
              <a:ln w="0"/>
              <a:solidFill>
                <a:schemeClr val="tx1"/>
              </a:solidFill>
              <a:latin typeface="Metropolis" panose="00000500000000000000" pitchFamily="50" charset="0"/>
              <a:cs typeface="Segoe UI" panose="020B0502040204020203" pitchFamily="34" charset="0"/>
            </a:endParaRPr>
          </a:p>
          <a:p>
            <a:endParaRPr lang="en-US" sz="2400" b="0" cap="none" spc="0" dirty="0">
              <a:ln w="0"/>
              <a:solidFill>
                <a:schemeClr val="tx1"/>
              </a:solidFill>
              <a:latin typeface="Metropolis" panose="00000500000000000000" pitchFamily="50" charset="0"/>
              <a:cs typeface="Segoe UI" panose="020B0502040204020203" pitchFamily="34" charset="0"/>
            </a:endParaRPr>
          </a:p>
        </p:txBody>
      </p:sp>
    </p:spTree>
    <p:extLst>
      <p:ext uri="{BB962C8B-B14F-4D97-AF65-F5344CB8AC3E}">
        <p14:creationId xmlns:p14="http://schemas.microsoft.com/office/powerpoint/2010/main" val="190125053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06C69-F9A5-B22F-B5D6-170F2150538E}"/>
              </a:ext>
            </a:extLst>
          </p:cNvPr>
          <p:cNvSpPr txBox="1">
            <a:spLocks/>
          </p:cNvSpPr>
          <p:nvPr/>
        </p:nvSpPr>
        <p:spPr>
          <a:xfrm>
            <a:off x="4391140" y="2669487"/>
            <a:ext cx="3400540" cy="13255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b="1" kern="1200">
                <a:solidFill>
                  <a:schemeClr val="tx1"/>
                </a:solidFill>
                <a:latin typeface="Helvetica" pitchFamily="2" charset="0"/>
                <a:ea typeface="+mj-ea"/>
                <a:cs typeface="+mj-cs"/>
              </a:defRPr>
            </a:lvl1pPr>
          </a:lstStyle>
          <a:p>
            <a:r>
              <a:rPr lang="en-GB">
                <a:latin typeface="Metropolis"/>
              </a:rPr>
              <a:t>Thank you</a:t>
            </a:r>
            <a:endParaRPr lang="en-GB"/>
          </a:p>
        </p:txBody>
      </p:sp>
    </p:spTree>
    <p:extLst>
      <p:ext uri="{BB962C8B-B14F-4D97-AF65-F5344CB8AC3E}">
        <p14:creationId xmlns:p14="http://schemas.microsoft.com/office/powerpoint/2010/main" val="3976049965"/>
      </p:ext>
    </p:extLst>
  </p:cSld>
  <p:clrMapOvr>
    <a:masterClrMapping/>
  </p:clrMapOvr>
</p:sld>
</file>

<file path=ppt/theme/theme1.xml><?xml version="1.0" encoding="utf-8"?>
<a:theme xmlns:a="http://schemas.openxmlformats.org/drawingml/2006/main" name="Office Theme">
  <a:themeElements>
    <a:clrScheme name="Godfather of Talent | Futurense">
      <a:dk1>
        <a:srgbClr val="000000"/>
      </a:dk1>
      <a:lt1>
        <a:srgbClr val="FFFFFF"/>
      </a:lt1>
      <a:dk2>
        <a:srgbClr val="1F1B24"/>
      </a:dk2>
      <a:lt2>
        <a:srgbClr val="E7E6E6"/>
      </a:lt2>
      <a:accent1>
        <a:srgbClr val="F5A725"/>
      </a:accent1>
      <a:accent2>
        <a:srgbClr val="ED7A00"/>
      </a:accent2>
      <a:accent3>
        <a:srgbClr val="A5A5A5"/>
      </a:accent3>
      <a:accent4>
        <a:srgbClr val="6A5DFE"/>
      </a:accent4>
      <a:accent5>
        <a:srgbClr val="E223D5"/>
      </a:accent5>
      <a:accent6>
        <a:srgbClr val="70AD47"/>
      </a:accent6>
      <a:hlink>
        <a:srgbClr val="0563C1"/>
      </a:hlink>
      <a:folHlink>
        <a:srgbClr val="981D10"/>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1018</TotalTime>
  <Words>18773</Words>
  <Application>Microsoft Office PowerPoint</Application>
  <PresentationFormat>Widescreen</PresentationFormat>
  <Paragraphs>1022</Paragraphs>
  <Slides>95</Slides>
  <Notes>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95</vt:i4>
      </vt:variant>
    </vt:vector>
  </HeadingPairs>
  <TitlesOfParts>
    <vt:vector size="110" baseType="lpstr">
      <vt:lpstr>Arial</vt:lpstr>
      <vt:lpstr>Arial Black</vt:lpstr>
      <vt:lpstr>Calibri</vt:lpstr>
      <vt:lpstr>Cambria</vt:lpstr>
      <vt:lpstr>Courier New</vt:lpstr>
      <vt:lpstr>Franklin Gothic Book</vt:lpstr>
      <vt:lpstr>Helvetica</vt:lpstr>
      <vt:lpstr>Matura MT Script Capitals</vt:lpstr>
      <vt:lpstr>Metropolis</vt:lpstr>
      <vt:lpstr>Nunito</vt:lpstr>
      <vt:lpstr>Roboto</vt:lpstr>
      <vt:lpstr>Söhne</vt:lpstr>
      <vt:lpstr>Times New Roman</vt:lpstr>
      <vt:lpstr>Wingdings</vt:lpstr>
      <vt:lpstr>Office Theme</vt:lpstr>
      <vt:lpstr>PowerPoint Presentation</vt:lpstr>
      <vt:lpstr>PowerPoint Presentation</vt:lpstr>
      <vt:lpstr>Home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Network Topologies</vt:lpstr>
      <vt:lpstr>Network Topologies</vt:lpstr>
      <vt:lpstr>Network Topologies</vt:lpstr>
      <vt:lpstr>Network Topologies</vt:lpstr>
      <vt:lpstr>Network Topologies</vt:lpstr>
      <vt:lpstr>Network Topologies</vt:lpstr>
      <vt:lpstr>Network Topologies</vt:lpstr>
      <vt:lpstr>Network Topologies</vt:lpstr>
      <vt:lpstr>Network Topologies</vt:lpstr>
      <vt:lpstr>Network Topologies</vt:lpstr>
      <vt:lpstr>Network Topologies</vt:lpstr>
      <vt:lpstr>Network Topologies</vt:lpstr>
      <vt:lpstr>Network Topologies</vt:lpstr>
      <vt:lpstr>Network Topologies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atharva kantak</dc:creator>
  <cp:lastModifiedBy>Kranthi Kumar Singamaneni</cp:lastModifiedBy>
  <cp:revision>103</cp:revision>
  <dcterms:created xsi:type="dcterms:W3CDTF">2022-06-18T13:20:00Z</dcterms:created>
  <dcterms:modified xsi:type="dcterms:W3CDTF">2023-06-21T04:50:27Z</dcterms:modified>
</cp:coreProperties>
</file>