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4"/>
  </p:sldMasterIdLst>
  <p:notesMasterIdLst>
    <p:notesMasterId r:id="rId24"/>
  </p:notesMasterIdLst>
  <p:sldIdLst>
    <p:sldId id="256" r:id="rId5"/>
    <p:sldId id="257" r:id="rId6"/>
    <p:sldId id="258" r:id="rId7"/>
    <p:sldId id="265" r:id="rId8"/>
    <p:sldId id="266" r:id="rId9"/>
    <p:sldId id="267" r:id="rId10"/>
    <p:sldId id="268" r:id="rId11"/>
    <p:sldId id="269" r:id="rId12"/>
    <p:sldId id="259" r:id="rId13"/>
    <p:sldId id="260" r:id="rId14"/>
    <p:sldId id="270" r:id="rId15"/>
    <p:sldId id="272" r:id="rId16"/>
    <p:sldId id="271" r:id="rId17"/>
    <p:sldId id="273" r:id="rId18"/>
    <p:sldId id="274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/>
    <p:restoredTop sz="94650"/>
  </p:normalViewPr>
  <p:slideViewPr>
    <p:cSldViewPr snapToGrid="0" snapToObjects="1">
      <p:cViewPr>
        <p:scale>
          <a:sx n="90" d="100"/>
          <a:sy n="90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3A369-636F-4F05-B847-A1086180745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28AF73-D355-4425-AF4F-E57AAF09250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528AC5A3-A8C3-49E8-8ABA-E5A292A63C8D}" type="parTrans" cxnId="{BCC751CA-7400-4917-A58A-D2F002150625}">
      <dgm:prSet/>
      <dgm:spPr/>
      <dgm:t>
        <a:bodyPr/>
        <a:lstStyle/>
        <a:p>
          <a:endParaRPr lang="en-US"/>
        </a:p>
      </dgm:t>
    </dgm:pt>
    <dgm:pt modelId="{6AFC3094-ADC2-4224-80CD-7DEAA43D1273}" type="sibTrans" cxnId="{BCC751CA-7400-4917-A58A-D2F002150625}">
      <dgm:prSet/>
      <dgm:spPr/>
      <dgm:t>
        <a:bodyPr/>
        <a:lstStyle/>
        <a:p>
          <a:endParaRPr lang="en-US"/>
        </a:p>
      </dgm:t>
    </dgm:pt>
    <dgm:pt modelId="{5FA2C821-D017-4D22-9C59-D2DE38FE61AD}">
      <dgm:prSet/>
      <dgm:spPr/>
      <dgm:t>
        <a:bodyPr/>
        <a:lstStyle/>
        <a:p>
          <a:r>
            <a:rPr lang="en-US"/>
            <a:t>Methods</a:t>
          </a:r>
        </a:p>
      </dgm:t>
    </dgm:pt>
    <dgm:pt modelId="{99DC95ED-F915-49D7-9D07-4CFBF8653293}" type="parTrans" cxnId="{4106A85C-3DC0-48D3-B1F6-6BDD933CF92A}">
      <dgm:prSet/>
      <dgm:spPr/>
      <dgm:t>
        <a:bodyPr/>
        <a:lstStyle/>
        <a:p>
          <a:endParaRPr lang="en-US"/>
        </a:p>
      </dgm:t>
    </dgm:pt>
    <dgm:pt modelId="{A27BDCC7-77EB-432B-82E5-F3522930BB08}" type="sibTrans" cxnId="{4106A85C-3DC0-48D3-B1F6-6BDD933CF92A}">
      <dgm:prSet/>
      <dgm:spPr/>
      <dgm:t>
        <a:bodyPr/>
        <a:lstStyle/>
        <a:p>
          <a:endParaRPr lang="en-US"/>
        </a:p>
      </dgm:t>
    </dgm:pt>
    <dgm:pt modelId="{40538400-56CD-437F-A8D5-1248C7B7B83B}">
      <dgm:prSet/>
      <dgm:spPr/>
      <dgm:t>
        <a:bodyPr/>
        <a:lstStyle/>
        <a:p>
          <a:r>
            <a:rPr lang="en-US"/>
            <a:t>Results </a:t>
          </a:r>
        </a:p>
      </dgm:t>
    </dgm:pt>
    <dgm:pt modelId="{32F3282D-06B0-450F-8BA3-B1F4D784ACAB}" type="parTrans" cxnId="{2E172605-E666-4180-97CF-BF1547EC1077}">
      <dgm:prSet/>
      <dgm:spPr/>
      <dgm:t>
        <a:bodyPr/>
        <a:lstStyle/>
        <a:p>
          <a:endParaRPr lang="en-US"/>
        </a:p>
      </dgm:t>
    </dgm:pt>
    <dgm:pt modelId="{46FDF5A8-EB7A-41CD-8651-898097341B34}" type="sibTrans" cxnId="{2E172605-E666-4180-97CF-BF1547EC1077}">
      <dgm:prSet/>
      <dgm:spPr/>
      <dgm:t>
        <a:bodyPr/>
        <a:lstStyle/>
        <a:p>
          <a:endParaRPr lang="en-US"/>
        </a:p>
      </dgm:t>
    </dgm:pt>
    <dgm:pt modelId="{087B7D3F-E00A-4270-9576-2F987CB0EB6A}">
      <dgm:prSet/>
      <dgm:spPr/>
      <dgm:t>
        <a:bodyPr/>
        <a:lstStyle/>
        <a:p>
          <a:r>
            <a:rPr lang="en-US"/>
            <a:t>Conclusion </a:t>
          </a:r>
        </a:p>
      </dgm:t>
    </dgm:pt>
    <dgm:pt modelId="{88B4A509-D680-4E08-AC61-65A1D170F938}" type="parTrans" cxnId="{7B5D968A-24CF-4557-B897-738C0148AC3C}">
      <dgm:prSet/>
      <dgm:spPr/>
      <dgm:t>
        <a:bodyPr/>
        <a:lstStyle/>
        <a:p>
          <a:endParaRPr lang="en-US"/>
        </a:p>
      </dgm:t>
    </dgm:pt>
    <dgm:pt modelId="{BB848A4E-2643-4C8E-BD75-9FE3ED69CC47}" type="sibTrans" cxnId="{7B5D968A-24CF-4557-B897-738C0148AC3C}">
      <dgm:prSet/>
      <dgm:spPr/>
      <dgm:t>
        <a:bodyPr/>
        <a:lstStyle/>
        <a:p>
          <a:endParaRPr lang="en-US"/>
        </a:p>
      </dgm:t>
    </dgm:pt>
    <dgm:pt modelId="{A916AE1E-FBE9-460A-99DF-39631653F0DD}">
      <dgm:prSet/>
      <dgm:spPr/>
      <dgm:t>
        <a:bodyPr/>
        <a:lstStyle/>
        <a:p>
          <a:r>
            <a:rPr lang="en-US"/>
            <a:t>Future Work</a:t>
          </a:r>
        </a:p>
      </dgm:t>
    </dgm:pt>
    <dgm:pt modelId="{AA7906F9-D080-4300-8F2C-FB1618FE23A9}" type="parTrans" cxnId="{CAA6F3DB-952B-4C81-848A-64C14CDDE054}">
      <dgm:prSet/>
      <dgm:spPr/>
      <dgm:t>
        <a:bodyPr/>
        <a:lstStyle/>
        <a:p>
          <a:endParaRPr lang="en-US"/>
        </a:p>
      </dgm:t>
    </dgm:pt>
    <dgm:pt modelId="{FB38EC0B-C787-4580-8093-4A84C2748ADE}" type="sibTrans" cxnId="{CAA6F3DB-952B-4C81-848A-64C14CDDE054}">
      <dgm:prSet/>
      <dgm:spPr/>
      <dgm:t>
        <a:bodyPr/>
        <a:lstStyle/>
        <a:p>
          <a:endParaRPr lang="en-US"/>
        </a:p>
      </dgm:t>
    </dgm:pt>
    <dgm:pt modelId="{00A1C114-5866-4EE0-A548-7C3B9A473C7E}" type="pres">
      <dgm:prSet presAssocID="{5533A369-636F-4F05-B847-A10861807451}" presName="root" presStyleCnt="0">
        <dgm:presLayoutVars>
          <dgm:dir/>
          <dgm:resizeHandles val="exact"/>
        </dgm:presLayoutVars>
      </dgm:prSet>
      <dgm:spPr/>
    </dgm:pt>
    <dgm:pt modelId="{2885E0AE-B991-4EB4-B58E-619F53FC8D6B}" type="pres">
      <dgm:prSet presAssocID="{5533A369-636F-4F05-B847-A10861807451}" presName="container" presStyleCnt="0">
        <dgm:presLayoutVars>
          <dgm:dir/>
          <dgm:resizeHandles val="exact"/>
        </dgm:presLayoutVars>
      </dgm:prSet>
      <dgm:spPr/>
    </dgm:pt>
    <dgm:pt modelId="{FD778158-AB40-45E2-B6C7-A8D4C5D78BBD}" type="pres">
      <dgm:prSet presAssocID="{5428AF73-D355-4425-AF4F-E57AAF092503}" presName="compNode" presStyleCnt="0"/>
      <dgm:spPr/>
    </dgm:pt>
    <dgm:pt modelId="{6C58ED51-199C-4CEB-A24A-22DE6CFF7D92}" type="pres">
      <dgm:prSet presAssocID="{5428AF73-D355-4425-AF4F-E57AAF092503}" presName="iconBgRect" presStyleLbl="bgShp" presStyleIdx="0" presStyleCnt="5"/>
      <dgm:spPr/>
    </dgm:pt>
    <dgm:pt modelId="{157912D5-79A1-4FA2-AE20-58E310480597}" type="pres">
      <dgm:prSet presAssocID="{5428AF73-D355-4425-AF4F-E57AAF09250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C54A65A9-3D6C-4A77-AC27-708B91BDDD1F}" type="pres">
      <dgm:prSet presAssocID="{5428AF73-D355-4425-AF4F-E57AAF092503}" presName="spaceRect" presStyleCnt="0"/>
      <dgm:spPr/>
    </dgm:pt>
    <dgm:pt modelId="{2829D666-1A2D-421F-8B90-E9E79D9D5A2A}" type="pres">
      <dgm:prSet presAssocID="{5428AF73-D355-4425-AF4F-E57AAF092503}" presName="textRect" presStyleLbl="revTx" presStyleIdx="0" presStyleCnt="5">
        <dgm:presLayoutVars>
          <dgm:chMax val="1"/>
          <dgm:chPref val="1"/>
        </dgm:presLayoutVars>
      </dgm:prSet>
      <dgm:spPr/>
    </dgm:pt>
    <dgm:pt modelId="{5B9213FA-5E4B-4BBC-A8CA-30F1B4C582F2}" type="pres">
      <dgm:prSet presAssocID="{6AFC3094-ADC2-4224-80CD-7DEAA43D1273}" presName="sibTrans" presStyleLbl="sibTrans2D1" presStyleIdx="0" presStyleCnt="0"/>
      <dgm:spPr/>
    </dgm:pt>
    <dgm:pt modelId="{CA0C58B7-11F9-4118-9945-3782753125F1}" type="pres">
      <dgm:prSet presAssocID="{5FA2C821-D017-4D22-9C59-D2DE38FE61AD}" presName="compNode" presStyleCnt="0"/>
      <dgm:spPr/>
    </dgm:pt>
    <dgm:pt modelId="{1C2AD71E-B6C8-4FF2-A120-EC48AF4BC9EF}" type="pres">
      <dgm:prSet presAssocID="{5FA2C821-D017-4D22-9C59-D2DE38FE61AD}" presName="iconBgRect" presStyleLbl="bgShp" presStyleIdx="1" presStyleCnt="5"/>
      <dgm:spPr/>
    </dgm:pt>
    <dgm:pt modelId="{4AC62707-C5D8-406C-B2B9-FFFAD8554FE1}" type="pres">
      <dgm:prSet presAssocID="{5FA2C821-D017-4D22-9C59-D2DE38FE61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197B4ADF-B096-4FCA-B4F8-6B6F9EB6753A}" type="pres">
      <dgm:prSet presAssocID="{5FA2C821-D017-4D22-9C59-D2DE38FE61AD}" presName="spaceRect" presStyleCnt="0"/>
      <dgm:spPr/>
    </dgm:pt>
    <dgm:pt modelId="{419D64E4-E19A-436B-A5D6-20A6D938D9FA}" type="pres">
      <dgm:prSet presAssocID="{5FA2C821-D017-4D22-9C59-D2DE38FE61AD}" presName="textRect" presStyleLbl="revTx" presStyleIdx="1" presStyleCnt="5">
        <dgm:presLayoutVars>
          <dgm:chMax val="1"/>
          <dgm:chPref val="1"/>
        </dgm:presLayoutVars>
      </dgm:prSet>
      <dgm:spPr/>
    </dgm:pt>
    <dgm:pt modelId="{FB04158C-2D4C-4EE1-B3D1-F2D2D90D51F7}" type="pres">
      <dgm:prSet presAssocID="{A27BDCC7-77EB-432B-82E5-F3522930BB08}" presName="sibTrans" presStyleLbl="sibTrans2D1" presStyleIdx="0" presStyleCnt="0"/>
      <dgm:spPr/>
    </dgm:pt>
    <dgm:pt modelId="{C57D099C-9D00-4018-8412-D6AF87EE0E94}" type="pres">
      <dgm:prSet presAssocID="{40538400-56CD-437F-A8D5-1248C7B7B83B}" presName="compNode" presStyleCnt="0"/>
      <dgm:spPr/>
    </dgm:pt>
    <dgm:pt modelId="{6232E63B-0613-4278-B9F0-41B384D5ED2E}" type="pres">
      <dgm:prSet presAssocID="{40538400-56CD-437F-A8D5-1248C7B7B83B}" presName="iconBgRect" presStyleLbl="bgShp" presStyleIdx="2" presStyleCnt="5"/>
      <dgm:spPr/>
    </dgm:pt>
    <dgm:pt modelId="{AA4B2BBE-8CC1-4331-A34E-BA878826AB5F}" type="pres">
      <dgm:prSet presAssocID="{40538400-56CD-437F-A8D5-1248C7B7B83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21AF3394-FF23-4F15-912C-C21A68553DA4}" type="pres">
      <dgm:prSet presAssocID="{40538400-56CD-437F-A8D5-1248C7B7B83B}" presName="spaceRect" presStyleCnt="0"/>
      <dgm:spPr/>
    </dgm:pt>
    <dgm:pt modelId="{FB8B5D23-4DE1-4F33-A095-5A98D96517DD}" type="pres">
      <dgm:prSet presAssocID="{40538400-56CD-437F-A8D5-1248C7B7B83B}" presName="textRect" presStyleLbl="revTx" presStyleIdx="2" presStyleCnt="5">
        <dgm:presLayoutVars>
          <dgm:chMax val="1"/>
          <dgm:chPref val="1"/>
        </dgm:presLayoutVars>
      </dgm:prSet>
      <dgm:spPr/>
    </dgm:pt>
    <dgm:pt modelId="{66BA2A42-50FE-4B54-9184-C13B4F462D16}" type="pres">
      <dgm:prSet presAssocID="{46FDF5A8-EB7A-41CD-8651-898097341B34}" presName="sibTrans" presStyleLbl="sibTrans2D1" presStyleIdx="0" presStyleCnt="0"/>
      <dgm:spPr/>
    </dgm:pt>
    <dgm:pt modelId="{F580B53F-7493-46A8-B51E-80AB1DEBD8C8}" type="pres">
      <dgm:prSet presAssocID="{087B7D3F-E00A-4270-9576-2F987CB0EB6A}" presName="compNode" presStyleCnt="0"/>
      <dgm:spPr/>
    </dgm:pt>
    <dgm:pt modelId="{67BACD65-1877-40CC-AF6C-629010559B94}" type="pres">
      <dgm:prSet presAssocID="{087B7D3F-E00A-4270-9576-2F987CB0EB6A}" presName="iconBgRect" presStyleLbl="bgShp" presStyleIdx="3" presStyleCnt="5"/>
      <dgm:spPr/>
    </dgm:pt>
    <dgm:pt modelId="{EE022309-BE47-45A3-B055-7BC56FB205FF}" type="pres">
      <dgm:prSet presAssocID="{087B7D3F-E00A-4270-9576-2F987CB0EB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213F1306-3632-459A-90C9-71325F4A3799}" type="pres">
      <dgm:prSet presAssocID="{087B7D3F-E00A-4270-9576-2F987CB0EB6A}" presName="spaceRect" presStyleCnt="0"/>
      <dgm:spPr/>
    </dgm:pt>
    <dgm:pt modelId="{781B3D33-9E53-4B79-BB4C-8DA1E881E899}" type="pres">
      <dgm:prSet presAssocID="{087B7D3F-E00A-4270-9576-2F987CB0EB6A}" presName="textRect" presStyleLbl="revTx" presStyleIdx="3" presStyleCnt="5">
        <dgm:presLayoutVars>
          <dgm:chMax val="1"/>
          <dgm:chPref val="1"/>
        </dgm:presLayoutVars>
      </dgm:prSet>
      <dgm:spPr/>
    </dgm:pt>
    <dgm:pt modelId="{280DAA4E-B948-4BBC-AB8B-E34522808C79}" type="pres">
      <dgm:prSet presAssocID="{BB848A4E-2643-4C8E-BD75-9FE3ED69CC47}" presName="sibTrans" presStyleLbl="sibTrans2D1" presStyleIdx="0" presStyleCnt="0"/>
      <dgm:spPr/>
    </dgm:pt>
    <dgm:pt modelId="{BB0648AD-0945-48BB-93A0-A3574039171F}" type="pres">
      <dgm:prSet presAssocID="{A916AE1E-FBE9-460A-99DF-39631653F0DD}" presName="compNode" presStyleCnt="0"/>
      <dgm:spPr/>
    </dgm:pt>
    <dgm:pt modelId="{A490F6A0-0499-4713-990F-69ADC7AB73B0}" type="pres">
      <dgm:prSet presAssocID="{A916AE1E-FBE9-460A-99DF-39631653F0DD}" presName="iconBgRect" presStyleLbl="bgShp" presStyleIdx="4" presStyleCnt="5"/>
      <dgm:spPr/>
    </dgm:pt>
    <dgm:pt modelId="{55091B06-EDED-46AE-BC02-2C6BFAFBC479}" type="pres">
      <dgm:prSet presAssocID="{A916AE1E-FBE9-460A-99DF-39631653F0D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ment"/>
        </a:ext>
      </dgm:extLst>
    </dgm:pt>
    <dgm:pt modelId="{7B7BB302-3D64-4CB5-9EBB-FE1229DC4B42}" type="pres">
      <dgm:prSet presAssocID="{A916AE1E-FBE9-460A-99DF-39631653F0DD}" presName="spaceRect" presStyleCnt="0"/>
      <dgm:spPr/>
    </dgm:pt>
    <dgm:pt modelId="{F1193465-C847-4FAF-8C39-D65660385E2E}" type="pres">
      <dgm:prSet presAssocID="{A916AE1E-FBE9-460A-99DF-39631653F0D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E172605-E666-4180-97CF-BF1547EC1077}" srcId="{5533A369-636F-4F05-B847-A10861807451}" destId="{40538400-56CD-437F-A8D5-1248C7B7B83B}" srcOrd="2" destOrd="0" parTransId="{32F3282D-06B0-450F-8BA3-B1F4D784ACAB}" sibTransId="{46FDF5A8-EB7A-41CD-8651-898097341B34}"/>
    <dgm:cxn modelId="{8B0D9F05-66BD-4F9E-BBA8-808D06DE9C2B}" type="presOf" srcId="{5533A369-636F-4F05-B847-A10861807451}" destId="{00A1C114-5866-4EE0-A548-7C3B9A473C7E}" srcOrd="0" destOrd="0" presId="urn:microsoft.com/office/officeart/2018/2/layout/IconCircleList"/>
    <dgm:cxn modelId="{F0230D22-EEA8-4102-A3DE-03FBC31CD635}" type="presOf" srcId="{A916AE1E-FBE9-460A-99DF-39631653F0DD}" destId="{F1193465-C847-4FAF-8C39-D65660385E2E}" srcOrd="0" destOrd="0" presId="urn:microsoft.com/office/officeart/2018/2/layout/IconCircleList"/>
    <dgm:cxn modelId="{2F558A3B-5B71-421B-956B-C4CCBE94F094}" type="presOf" srcId="{46FDF5A8-EB7A-41CD-8651-898097341B34}" destId="{66BA2A42-50FE-4B54-9184-C13B4F462D16}" srcOrd="0" destOrd="0" presId="urn:microsoft.com/office/officeart/2018/2/layout/IconCircleList"/>
    <dgm:cxn modelId="{1F67563F-1754-4F0C-BE67-B06B6DB83FBA}" type="presOf" srcId="{5FA2C821-D017-4D22-9C59-D2DE38FE61AD}" destId="{419D64E4-E19A-436B-A5D6-20A6D938D9FA}" srcOrd="0" destOrd="0" presId="urn:microsoft.com/office/officeart/2018/2/layout/IconCircleList"/>
    <dgm:cxn modelId="{4106A85C-3DC0-48D3-B1F6-6BDD933CF92A}" srcId="{5533A369-636F-4F05-B847-A10861807451}" destId="{5FA2C821-D017-4D22-9C59-D2DE38FE61AD}" srcOrd="1" destOrd="0" parTransId="{99DC95ED-F915-49D7-9D07-4CFBF8653293}" sibTransId="{A27BDCC7-77EB-432B-82E5-F3522930BB08}"/>
    <dgm:cxn modelId="{43D3E372-7FC0-4FAF-A255-9596341E194A}" type="presOf" srcId="{BB848A4E-2643-4C8E-BD75-9FE3ED69CC47}" destId="{280DAA4E-B948-4BBC-AB8B-E34522808C79}" srcOrd="0" destOrd="0" presId="urn:microsoft.com/office/officeart/2018/2/layout/IconCircleList"/>
    <dgm:cxn modelId="{7B5D968A-24CF-4557-B897-738C0148AC3C}" srcId="{5533A369-636F-4F05-B847-A10861807451}" destId="{087B7D3F-E00A-4270-9576-2F987CB0EB6A}" srcOrd="3" destOrd="0" parTransId="{88B4A509-D680-4E08-AC61-65A1D170F938}" sibTransId="{BB848A4E-2643-4C8E-BD75-9FE3ED69CC47}"/>
    <dgm:cxn modelId="{68A2459E-9847-4BF6-BA27-AC089299BD46}" type="presOf" srcId="{6AFC3094-ADC2-4224-80CD-7DEAA43D1273}" destId="{5B9213FA-5E4B-4BBC-A8CA-30F1B4C582F2}" srcOrd="0" destOrd="0" presId="urn:microsoft.com/office/officeart/2018/2/layout/IconCircleList"/>
    <dgm:cxn modelId="{963CC59E-398A-4EF8-88DD-67D784C7875C}" type="presOf" srcId="{5428AF73-D355-4425-AF4F-E57AAF092503}" destId="{2829D666-1A2D-421F-8B90-E9E79D9D5A2A}" srcOrd="0" destOrd="0" presId="urn:microsoft.com/office/officeart/2018/2/layout/IconCircleList"/>
    <dgm:cxn modelId="{3023F7B3-6978-4522-885E-FEFE5647ACC6}" type="presOf" srcId="{087B7D3F-E00A-4270-9576-2F987CB0EB6A}" destId="{781B3D33-9E53-4B79-BB4C-8DA1E881E899}" srcOrd="0" destOrd="0" presId="urn:microsoft.com/office/officeart/2018/2/layout/IconCircleList"/>
    <dgm:cxn modelId="{C7E69CC4-7D53-45CC-A545-0AA4B1A47378}" type="presOf" srcId="{A27BDCC7-77EB-432B-82E5-F3522930BB08}" destId="{FB04158C-2D4C-4EE1-B3D1-F2D2D90D51F7}" srcOrd="0" destOrd="0" presId="urn:microsoft.com/office/officeart/2018/2/layout/IconCircleList"/>
    <dgm:cxn modelId="{BCC751CA-7400-4917-A58A-D2F002150625}" srcId="{5533A369-636F-4F05-B847-A10861807451}" destId="{5428AF73-D355-4425-AF4F-E57AAF092503}" srcOrd="0" destOrd="0" parTransId="{528AC5A3-A8C3-49E8-8ABA-E5A292A63C8D}" sibTransId="{6AFC3094-ADC2-4224-80CD-7DEAA43D1273}"/>
    <dgm:cxn modelId="{CAA6F3DB-952B-4C81-848A-64C14CDDE054}" srcId="{5533A369-636F-4F05-B847-A10861807451}" destId="{A916AE1E-FBE9-460A-99DF-39631653F0DD}" srcOrd="4" destOrd="0" parTransId="{AA7906F9-D080-4300-8F2C-FB1618FE23A9}" sibTransId="{FB38EC0B-C787-4580-8093-4A84C2748ADE}"/>
    <dgm:cxn modelId="{383E7AFF-2E54-42F6-9D0C-32ADF552933A}" type="presOf" srcId="{40538400-56CD-437F-A8D5-1248C7B7B83B}" destId="{FB8B5D23-4DE1-4F33-A095-5A98D96517DD}" srcOrd="0" destOrd="0" presId="urn:microsoft.com/office/officeart/2018/2/layout/IconCircleList"/>
    <dgm:cxn modelId="{E30DBDB6-CE6B-4A31-BB2D-91986A6317E2}" type="presParOf" srcId="{00A1C114-5866-4EE0-A548-7C3B9A473C7E}" destId="{2885E0AE-B991-4EB4-B58E-619F53FC8D6B}" srcOrd="0" destOrd="0" presId="urn:microsoft.com/office/officeart/2018/2/layout/IconCircleList"/>
    <dgm:cxn modelId="{0A7D97A2-9315-4316-9F26-E8710040579E}" type="presParOf" srcId="{2885E0AE-B991-4EB4-B58E-619F53FC8D6B}" destId="{FD778158-AB40-45E2-B6C7-A8D4C5D78BBD}" srcOrd="0" destOrd="0" presId="urn:microsoft.com/office/officeart/2018/2/layout/IconCircleList"/>
    <dgm:cxn modelId="{82E2EBCF-3B8F-41F7-97E6-A099D847EF24}" type="presParOf" srcId="{FD778158-AB40-45E2-B6C7-A8D4C5D78BBD}" destId="{6C58ED51-199C-4CEB-A24A-22DE6CFF7D92}" srcOrd="0" destOrd="0" presId="urn:microsoft.com/office/officeart/2018/2/layout/IconCircleList"/>
    <dgm:cxn modelId="{D7648595-8787-4B9B-B850-03D98884800C}" type="presParOf" srcId="{FD778158-AB40-45E2-B6C7-A8D4C5D78BBD}" destId="{157912D5-79A1-4FA2-AE20-58E310480597}" srcOrd="1" destOrd="0" presId="urn:microsoft.com/office/officeart/2018/2/layout/IconCircleList"/>
    <dgm:cxn modelId="{25A0FC66-6E87-4B7F-A4AA-929B280C6B79}" type="presParOf" srcId="{FD778158-AB40-45E2-B6C7-A8D4C5D78BBD}" destId="{C54A65A9-3D6C-4A77-AC27-708B91BDDD1F}" srcOrd="2" destOrd="0" presId="urn:microsoft.com/office/officeart/2018/2/layout/IconCircleList"/>
    <dgm:cxn modelId="{277C0FFC-0E1A-420B-A846-BE4B242445B4}" type="presParOf" srcId="{FD778158-AB40-45E2-B6C7-A8D4C5D78BBD}" destId="{2829D666-1A2D-421F-8B90-E9E79D9D5A2A}" srcOrd="3" destOrd="0" presId="urn:microsoft.com/office/officeart/2018/2/layout/IconCircleList"/>
    <dgm:cxn modelId="{BE8B0FD0-96A6-4B5A-95EC-3C429C0E2762}" type="presParOf" srcId="{2885E0AE-B991-4EB4-B58E-619F53FC8D6B}" destId="{5B9213FA-5E4B-4BBC-A8CA-30F1B4C582F2}" srcOrd="1" destOrd="0" presId="urn:microsoft.com/office/officeart/2018/2/layout/IconCircleList"/>
    <dgm:cxn modelId="{71D2191F-C8E7-4815-B25E-6835FD0EA56D}" type="presParOf" srcId="{2885E0AE-B991-4EB4-B58E-619F53FC8D6B}" destId="{CA0C58B7-11F9-4118-9945-3782753125F1}" srcOrd="2" destOrd="0" presId="urn:microsoft.com/office/officeart/2018/2/layout/IconCircleList"/>
    <dgm:cxn modelId="{26B46715-1B95-4F6D-ABF7-A29760B8A8D8}" type="presParOf" srcId="{CA0C58B7-11F9-4118-9945-3782753125F1}" destId="{1C2AD71E-B6C8-4FF2-A120-EC48AF4BC9EF}" srcOrd="0" destOrd="0" presId="urn:microsoft.com/office/officeart/2018/2/layout/IconCircleList"/>
    <dgm:cxn modelId="{E92B8B10-7F97-43FE-9F68-E43A48D881F7}" type="presParOf" srcId="{CA0C58B7-11F9-4118-9945-3782753125F1}" destId="{4AC62707-C5D8-406C-B2B9-FFFAD8554FE1}" srcOrd="1" destOrd="0" presId="urn:microsoft.com/office/officeart/2018/2/layout/IconCircleList"/>
    <dgm:cxn modelId="{9B8F6C2C-F177-4363-B488-33CF7F741353}" type="presParOf" srcId="{CA0C58B7-11F9-4118-9945-3782753125F1}" destId="{197B4ADF-B096-4FCA-B4F8-6B6F9EB6753A}" srcOrd="2" destOrd="0" presId="urn:microsoft.com/office/officeart/2018/2/layout/IconCircleList"/>
    <dgm:cxn modelId="{D289B74D-DA88-4DD9-9673-AB5AFA5B0FD7}" type="presParOf" srcId="{CA0C58B7-11F9-4118-9945-3782753125F1}" destId="{419D64E4-E19A-436B-A5D6-20A6D938D9FA}" srcOrd="3" destOrd="0" presId="urn:microsoft.com/office/officeart/2018/2/layout/IconCircleList"/>
    <dgm:cxn modelId="{C080EA8E-300F-404A-8F96-225FCA6121F2}" type="presParOf" srcId="{2885E0AE-B991-4EB4-B58E-619F53FC8D6B}" destId="{FB04158C-2D4C-4EE1-B3D1-F2D2D90D51F7}" srcOrd="3" destOrd="0" presId="urn:microsoft.com/office/officeart/2018/2/layout/IconCircleList"/>
    <dgm:cxn modelId="{2CF3F2D2-FD86-4F8F-9F8F-04B476B4380B}" type="presParOf" srcId="{2885E0AE-B991-4EB4-B58E-619F53FC8D6B}" destId="{C57D099C-9D00-4018-8412-D6AF87EE0E94}" srcOrd="4" destOrd="0" presId="urn:microsoft.com/office/officeart/2018/2/layout/IconCircleList"/>
    <dgm:cxn modelId="{4729923A-82B6-4D11-B068-4FCFBBBC8584}" type="presParOf" srcId="{C57D099C-9D00-4018-8412-D6AF87EE0E94}" destId="{6232E63B-0613-4278-B9F0-41B384D5ED2E}" srcOrd="0" destOrd="0" presId="urn:microsoft.com/office/officeart/2018/2/layout/IconCircleList"/>
    <dgm:cxn modelId="{C2C0AED6-75CF-4F3C-A788-9BF024F9718E}" type="presParOf" srcId="{C57D099C-9D00-4018-8412-D6AF87EE0E94}" destId="{AA4B2BBE-8CC1-4331-A34E-BA878826AB5F}" srcOrd="1" destOrd="0" presId="urn:microsoft.com/office/officeart/2018/2/layout/IconCircleList"/>
    <dgm:cxn modelId="{28805AE4-C4FD-42D7-BDF8-F0AFDFDA8245}" type="presParOf" srcId="{C57D099C-9D00-4018-8412-D6AF87EE0E94}" destId="{21AF3394-FF23-4F15-912C-C21A68553DA4}" srcOrd="2" destOrd="0" presId="urn:microsoft.com/office/officeart/2018/2/layout/IconCircleList"/>
    <dgm:cxn modelId="{F57ABC67-0AD8-4C35-85D6-AE339AFA3567}" type="presParOf" srcId="{C57D099C-9D00-4018-8412-D6AF87EE0E94}" destId="{FB8B5D23-4DE1-4F33-A095-5A98D96517DD}" srcOrd="3" destOrd="0" presId="urn:microsoft.com/office/officeart/2018/2/layout/IconCircleList"/>
    <dgm:cxn modelId="{5B4B6A58-102C-4A8F-80BC-62647D698845}" type="presParOf" srcId="{2885E0AE-B991-4EB4-B58E-619F53FC8D6B}" destId="{66BA2A42-50FE-4B54-9184-C13B4F462D16}" srcOrd="5" destOrd="0" presId="urn:microsoft.com/office/officeart/2018/2/layout/IconCircleList"/>
    <dgm:cxn modelId="{6EBCF1C1-6900-4642-85C1-467F3B266BA1}" type="presParOf" srcId="{2885E0AE-B991-4EB4-B58E-619F53FC8D6B}" destId="{F580B53F-7493-46A8-B51E-80AB1DEBD8C8}" srcOrd="6" destOrd="0" presId="urn:microsoft.com/office/officeart/2018/2/layout/IconCircleList"/>
    <dgm:cxn modelId="{FFC7581D-13A0-4E1E-AE83-547D2BF51E74}" type="presParOf" srcId="{F580B53F-7493-46A8-B51E-80AB1DEBD8C8}" destId="{67BACD65-1877-40CC-AF6C-629010559B94}" srcOrd="0" destOrd="0" presId="urn:microsoft.com/office/officeart/2018/2/layout/IconCircleList"/>
    <dgm:cxn modelId="{81427007-AAB6-460A-832B-C1DA57E5027C}" type="presParOf" srcId="{F580B53F-7493-46A8-B51E-80AB1DEBD8C8}" destId="{EE022309-BE47-45A3-B055-7BC56FB205FF}" srcOrd="1" destOrd="0" presId="urn:microsoft.com/office/officeart/2018/2/layout/IconCircleList"/>
    <dgm:cxn modelId="{34A42C8D-2A3E-4EDA-BB47-7A9172F545CC}" type="presParOf" srcId="{F580B53F-7493-46A8-B51E-80AB1DEBD8C8}" destId="{213F1306-3632-459A-90C9-71325F4A3799}" srcOrd="2" destOrd="0" presId="urn:microsoft.com/office/officeart/2018/2/layout/IconCircleList"/>
    <dgm:cxn modelId="{B880D075-8FBE-442F-A9DB-2C18AA6295F2}" type="presParOf" srcId="{F580B53F-7493-46A8-B51E-80AB1DEBD8C8}" destId="{781B3D33-9E53-4B79-BB4C-8DA1E881E899}" srcOrd="3" destOrd="0" presId="urn:microsoft.com/office/officeart/2018/2/layout/IconCircleList"/>
    <dgm:cxn modelId="{0F07D474-CE87-4FB4-8F12-B474F20FFCAC}" type="presParOf" srcId="{2885E0AE-B991-4EB4-B58E-619F53FC8D6B}" destId="{280DAA4E-B948-4BBC-AB8B-E34522808C79}" srcOrd="7" destOrd="0" presId="urn:microsoft.com/office/officeart/2018/2/layout/IconCircleList"/>
    <dgm:cxn modelId="{31F5A495-CE7A-49A3-B6DE-302CDEAEBA54}" type="presParOf" srcId="{2885E0AE-B991-4EB4-B58E-619F53FC8D6B}" destId="{BB0648AD-0945-48BB-93A0-A3574039171F}" srcOrd="8" destOrd="0" presId="urn:microsoft.com/office/officeart/2018/2/layout/IconCircleList"/>
    <dgm:cxn modelId="{54C5E9E8-B3EE-411E-80BF-98592499F255}" type="presParOf" srcId="{BB0648AD-0945-48BB-93A0-A3574039171F}" destId="{A490F6A0-0499-4713-990F-69ADC7AB73B0}" srcOrd="0" destOrd="0" presId="urn:microsoft.com/office/officeart/2018/2/layout/IconCircleList"/>
    <dgm:cxn modelId="{08C471F7-2F62-4CF1-8B91-EFA7E107EC79}" type="presParOf" srcId="{BB0648AD-0945-48BB-93A0-A3574039171F}" destId="{55091B06-EDED-46AE-BC02-2C6BFAFBC479}" srcOrd="1" destOrd="0" presId="urn:microsoft.com/office/officeart/2018/2/layout/IconCircleList"/>
    <dgm:cxn modelId="{FD0CD672-CBA7-44C3-8336-ECC8CA9AE022}" type="presParOf" srcId="{BB0648AD-0945-48BB-93A0-A3574039171F}" destId="{7B7BB302-3D64-4CB5-9EBB-FE1229DC4B42}" srcOrd="2" destOrd="0" presId="urn:microsoft.com/office/officeart/2018/2/layout/IconCircleList"/>
    <dgm:cxn modelId="{F27B2DFB-B0CC-4190-8F0F-2190737C54D8}" type="presParOf" srcId="{BB0648AD-0945-48BB-93A0-A3574039171F}" destId="{F1193465-C847-4FAF-8C39-D65660385E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8ED51-199C-4CEB-A24A-22DE6CFF7D92}">
      <dsp:nvSpPr>
        <dsp:cNvPr id="0" name=""/>
        <dsp:cNvSpPr/>
      </dsp:nvSpPr>
      <dsp:spPr>
        <a:xfrm>
          <a:off x="291807" y="488410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912D5-79A1-4FA2-AE20-58E310480597}">
      <dsp:nvSpPr>
        <dsp:cNvPr id="0" name=""/>
        <dsp:cNvSpPr/>
      </dsp:nvSpPr>
      <dsp:spPr>
        <a:xfrm>
          <a:off x="461515" y="658118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9D666-1A2D-421F-8B90-E9E79D9D5A2A}">
      <dsp:nvSpPr>
        <dsp:cNvPr id="0" name=""/>
        <dsp:cNvSpPr/>
      </dsp:nvSpPr>
      <dsp:spPr>
        <a:xfrm>
          <a:off x="1273110" y="48841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73110" y="488410"/>
        <a:ext cx="1904883" cy="808132"/>
      </dsp:txXfrm>
    </dsp:sp>
    <dsp:sp modelId="{1C2AD71E-B6C8-4FF2-A120-EC48AF4BC9EF}">
      <dsp:nvSpPr>
        <dsp:cNvPr id="0" name=""/>
        <dsp:cNvSpPr/>
      </dsp:nvSpPr>
      <dsp:spPr>
        <a:xfrm>
          <a:off x="3509906" y="488410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62707-C5D8-406C-B2B9-FFFAD8554FE1}">
      <dsp:nvSpPr>
        <dsp:cNvPr id="0" name=""/>
        <dsp:cNvSpPr/>
      </dsp:nvSpPr>
      <dsp:spPr>
        <a:xfrm>
          <a:off x="3679614" y="658118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D64E4-E19A-436B-A5D6-20A6D938D9FA}">
      <dsp:nvSpPr>
        <dsp:cNvPr id="0" name=""/>
        <dsp:cNvSpPr/>
      </dsp:nvSpPr>
      <dsp:spPr>
        <a:xfrm>
          <a:off x="4491210" y="48841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Methods</a:t>
          </a:r>
        </a:p>
      </dsp:txBody>
      <dsp:txXfrm>
        <a:off x="4491210" y="488410"/>
        <a:ext cx="1904883" cy="808132"/>
      </dsp:txXfrm>
    </dsp:sp>
    <dsp:sp modelId="{6232E63B-0613-4278-B9F0-41B384D5ED2E}">
      <dsp:nvSpPr>
        <dsp:cNvPr id="0" name=""/>
        <dsp:cNvSpPr/>
      </dsp:nvSpPr>
      <dsp:spPr>
        <a:xfrm>
          <a:off x="6728005" y="488410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B2BBE-8CC1-4331-A34E-BA878826AB5F}">
      <dsp:nvSpPr>
        <dsp:cNvPr id="0" name=""/>
        <dsp:cNvSpPr/>
      </dsp:nvSpPr>
      <dsp:spPr>
        <a:xfrm>
          <a:off x="6897713" y="658118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B5D23-4DE1-4F33-A095-5A98D96517DD}">
      <dsp:nvSpPr>
        <dsp:cNvPr id="0" name=""/>
        <dsp:cNvSpPr/>
      </dsp:nvSpPr>
      <dsp:spPr>
        <a:xfrm>
          <a:off x="7709309" y="48841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 </a:t>
          </a:r>
        </a:p>
      </dsp:txBody>
      <dsp:txXfrm>
        <a:off x="7709309" y="488410"/>
        <a:ext cx="1904883" cy="808132"/>
      </dsp:txXfrm>
    </dsp:sp>
    <dsp:sp modelId="{67BACD65-1877-40CC-AF6C-629010559B94}">
      <dsp:nvSpPr>
        <dsp:cNvPr id="0" name=""/>
        <dsp:cNvSpPr/>
      </dsp:nvSpPr>
      <dsp:spPr>
        <a:xfrm>
          <a:off x="291807" y="1827657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22309-BE47-45A3-B055-7BC56FB205FF}">
      <dsp:nvSpPr>
        <dsp:cNvPr id="0" name=""/>
        <dsp:cNvSpPr/>
      </dsp:nvSpPr>
      <dsp:spPr>
        <a:xfrm>
          <a:off x="461515" y="1997364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B3D33-9E53-4B79-BB4C-8DA1E881E899}">
      <dsp:nvSpPr>
        <dsp:cNvPr id="0" name=""/>
        <dsp:cNvSpPr/>
      </dsp:nvSpPr>
      <dsp:spPr>
        <a:xfrm>
          <a:off x="1273110" y="182765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 </a:t>
          </a:r>
        </a:p>
      </dsp:txBody>
      <dsp:txXfrm>
        <a:off x="1273110" y="1827657"/>
        <a:ext cx="1904883" cy="808132"/>
      </dsp:txXfrm>
    </dsp:sp>
    <dsp:sp modelId="{A490F6A0-0499-4713-990F-69ADC7AB73B0}">
      <dsp:nvSpPr>
        <dsp:cNvPr id="0" name=""/>
        <dsp:cNvSpPr/>
      </dsp:nvSpPr>
      <dsp:spPr>
        <a:xfrm>
          <a:off x="3509906" y="1827657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91B06-EDED-46AE-BC02-2C6BFAFBC479}">
      <dsp:nvSpPr>
        <dsp:cNvPr id="0" name=""/>
        <dsp:cNvSpPr/>
      </dsp:nvSpPr>
      <dsp:spPr>
        <a:xfrm>
          <a:off x="3679614" y="1997364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93465-C847-4FAF-8C39-D65660385E2E}">
      <dsp:nvSpPr>
        <dsp:cNvPr id="0" name=""/>
        <dsp:cNvSpPr/>
      </dsp:nvSpPr>
      <dsp:spPr>
        <a:xfrm>
          <a:off x="4491210" y="182765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Future Work</a:t>
          </a:r>
        </a:p>
      </dsp:txBody>
      <dsp:txXfrm>
        <a:off x="4491210" y="1827657"/>
        <a:ext cx="1904883" cy="80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18BFC-53BB-6C43-A5AC-DAD6BA0F794C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2949A-9E51-A34E-88A8-45E32ED1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2949A-9E51-A34E-88A8-45E32ED121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71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1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5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8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1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2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6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5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cision_tree_learning" TargetMode="External"/><Relationship Id="rId3" Type="http://schemas.openxmlformats.org/officeDocument/2006/relationships/hyperlink" Target="https://en.wikipedia.org/wiki/Bayes%27_theorem" TargetMode="External"/><Relationship Id="rId7" Type="http://schemas.openxmlformats.org/officeDocument/2006/relationships/hyperlink" Target="https://en.wikipedia.org/wiki/Regression_analysis" TargetMode="External"/><Relationship Id="rId2" Type="http://schemas.openxmlformats.org/officeDocument/2006/relationships/hyperlink" Target="https://en.wikipedia.org/wiki/Probabilistic_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tistical_classification" TargetMode="External"/><Relationship Id="rId5" Type="http://schemas.openxmlformats.org/officeDocument/2006/relationships/hyperlink" Target="https://en.wikipedia.org/wiki/Ensemble_learning" TargetMode="External"/><Relationship Id="rId4" Type="http://schemas.openxmlformats.org/officeDocument/2006/relationships/hyperlink" Target="https://en.wikipedia.org/wiki/Statistical_independence" TargetMode="External"/><Relationship Id="rId9" Type="http://schemas.openxmlformats.org/officeDocument/2006/relationships/hyperlink" Target="https://en.wikipedia.org/wiki/Mode_(statistics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208A-E149-7245-8EAE-CF00E2E58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30" y="4363271"/>
            <a:ext cx="10200986" cy="1066801"/>
          </a:xfrm>
        </p:spPr>
        <p:txBody>
          <a:bodyPr>
            <a:normAutofit/>
          </a:bodyPr>
          <a:lstStyle/>
          <a:p>
            <a:r>
              <a:rPr lang="en-US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64F41-E60F-614E-99DC-46F92120B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262" y="5516211"/>
            <a:ext cx="9333722" cy="7222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Priyadarshini (balaj2p)</a:t>
            </a:r>
          </a:p>
          <a:p>
            <a:pPr>
              <a:lnSpc>
                <a:spcPct val="90000"/>
              </a:lnSpc>
            </a:pPr>
            <a:r>
              <a:rPr lang="en-US" sz="1000"/>
              <a:t>Vijaya (nanna1v)</a:t>
            </a:r>
          </a:p>
          <a:p>
            <a:pPr>
              <a:lnSpc>
                <a:spcPct val="90000"/>
              </a:lnSpc>
            </a:pPr>
            <a:r>
              <a:rPr lang="en-US" sz="1000"/>
              <a:t>Venkata Kaza (kaza2v)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F510A7-E0AC-284E-92C6-B218B91A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725867"/>
            <a:ext cx="5213604" cy="2984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8CF74-4C39-6643-9D2F-07B6A745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7" y="1132815"/>
            <a:ext cx="5213603" cy="21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5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8AD-B559-DC4C-A0F2-713D332B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4006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60755741-D98B-43C3-998E-84C8F9DC2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B54FB-EF86-F047-8B39-90D086F6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8" y="1064828"/>
            <a:ext cx="4083433" cy="28022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Naïve Bayes Accuracy and ROC Curve</a:t>
            </a:r>
          </a:p>
        </p:txBody>
      </p:sp>
    </p:spTree>
    <p:extLst>
      <p:ext uri="{BB962C8B-B14F-4D97-AF65-F5344CB8AC3E}">
        <p14:creationId xmlns:p14="http://schemas.microsoft.com/office/powerpoint/2010/main" val="3426425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5460-89F2-5E4C-86E1-7E58EF2B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Accuracy and ROC Curve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DDFDCC5-8130-4CB6-BAF4-479F53EB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According to the accuracy results on the variation of test split data, the highest accuracy is obtained at 65% test split data with the value of 90.46% and the lowest accuracy is obtained at 5% test split data with the value of 86%.</a:t>
            </a:r>
          </a:p>
          <a:p>
            <a:endParaRPr lang="en-US" sz="2400" dirty="0"/>
          </a:p>
          <a:p>
            <a:r>
              <a:rPr lang="en-US" sz="2400" dirty="0"/>
              <a:t>The ROC curve mentioned is for the test split data of 65% which also includes the accuracy results to be 90.46%.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CA5CBAC-648D-9642-A49C-C34BFD4C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678339"/>
            <a:ext cx="4555700" cy="257397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2524CD08-0952-E640-B707-D707A379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21" y="3526029"/>
            <a:ext cx="4390831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306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06FC-87D0-8749-9217-D1BAF93E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83741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Random Forest Results</a:t>
            </a:r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EAC2C6BB-1260-461A-832D-00DA0F5BD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4473" y="824487"/>
            <a:ext cx="2983054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6033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7B9-36F7-1E45-A68E-6F82705C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181" y="1304216"/>
            <a:ext cx="5556554" cy="9758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Confusion Matrix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56FF80-E30B-7944-B3DD-D3C3B1C50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7686"/>
            <a:ext cx="5850384" cy="5762627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39527-A16A-DF44-90C7-AEADF2371491}"/>
              </a:ext>
            </a:extLst>
          </p:cNvPr>
          <p:cNvSpPr txBox="1"/>
          <p:nvPr/>
        </p:nvSpPr>
        <p:spPr>
          <a:xfrm>
            <a:off x="6520543" y="2873673"/>
            <a:ext cx="4576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 split data is for 33% and the confusion matrix obtained is shown on the left.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we can see that are total of 47 data points which are classified wrong from a total transactions of 93,987 (33% of 284,807 transactions).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5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0EE2-ED1E-1340-8A49-5157D9A9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Accuracy for 33% test split data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4D91C875-7C6F-3945-803B-AA1882AB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65" b="-1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954DB-B24E-3A48-9359-CE6AA488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CEB4-F2B7-4149-BB53-D4DCC3CDC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/>
              <a:t>Naïve bayes ML algo has given an accuracy of 90.46% for a test split data of 65% from the 1000 transactions having balanced dataset of fraud and genuine transactions.</a:t>
            </a:r>
          </a:p>
          <a:p>
            <a:r>
              <a:rPr lang="en-US"/>
              <a:t>Random forest ML algo has given an accuracy of 99% overall.</a:t>
            </a:r>
          </a:p>
        </p:txBody>
      </p:sp>
    </p:spTree>
    <p:extLst>
      <p:ext uri="{BB962C8B-B14F-4D97-AF65-F5344CB8AC3E}">
        <p14:creationId xmlns:p14="http://schemas.microsoft.com/office/powerpoint/2010/main" val="1513915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0B336-CACC-754B-A262-FC7D9CDA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2592-B71B-4347-8FDD-72CBC9C87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The further opportunity might be regarding building up the application using the model tested and resulted in higher accuracy to give out the real-time analysis of credit card fraud.</a:t>
            </a:r>
          </a:p>
          <a:p>
            <a:r>
              <a:rPr lang="en-US" dirty="0"/>
              <a:t>The application built must address how credit card fraud detection will help banks to gain the publicity of the customers as more and more credit cards will be purchased.</a:t>
            </a:r>
          </a:p>
        </p:txBody>
      </p:sp>
    </p:spTree>
    <p:extLst>
      <p:ext uri="{BB962C8B-B14F-4D97-AF65-F5344CB8AC3E}">
        <p14:creationId xmlns:p14="http://schemas.microsoft.com/office/powerpoint/2010/main" val="3721371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7E17-7A28-A54A-9D91-B5252C05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20007D6F-5D11-46B1-AA2E-A294FE44F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732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913B-3442-B840-AE00-1BA6EF07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ECDC2FB-2B31-4B7D-A642-1AFDA4BA9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41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8647-DF24-7640-81E9-C3005F65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B0C6FE-418D-4D4F-B0EF-E4EEA67CB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14462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45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23C4-3AE9-0842-96D9-351B86D6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dirty="0"/>
              <a:t>Introduction to Credit Card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DC9D-2859-6347-8736-B0B55D976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716462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600"/>
              <a:t>“ Credit card fraud occurs when an unauthorized person gains access to genuine persons information and uses it to make purchases “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/>
              <a:t>Popular Ways Credit Card Fraud can happen:</a:t>
            </a:r>
          </a:p>
          <a:p>
            <a:pPr>
              <a:lnSpc>
                <a:spcPct val="90000"/>
              </a:lnSpc>
            </a:pPr>
            <a:r>
              <a:rPr lang="en-IN" sz="1600"/>
              <a:t>Lost or stolen credit cards 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IN" sz="1600"/>
              <a:t>Calling about fake prizes or wire transfers</a:t>
            </a:r>
          </a:p>
          <a:p>
            <a:pPr>
              <a:lnSpc>
                <a:spcPct val="90000"/>
              </a:lnSpc>
            </a:pPr>
            <a:r>
              <a:rPr lang="en-IN" sz="1600"/>
              <a:t>Skimming your credit card, such as at a gas station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C8ED6-A932-44F5-83A5-5793DDA44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2811E-FB7E-4C44-8776-8FBD8D9AA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58732-4596-4018-974F-676F1F66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5E544621-A92B-7E46-8AE7-9387E801D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8" r="17391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5" name="Picture 4" descr="A person writing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F232FB2D-12C0-A749-BC59-D009F75C69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93" r="10493"/>
          <a:stretch/>
        </p:blipFill>
        <p:spPr>
          <a:xfrm>
            <a:off x="6256867" y="160867"/>
            <a:ext cx="3767328" cy="3747805"/>
          </a:xfrm>
          <a:custGeom>
            <a:avLst/>
            <a:gdLst/>
            <a:ahLst/>
            <a:cxnLst/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777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3F5045-5779-4E8F-9507-636D7A19E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BC163-9EAF-824C-9D22-E7E4E0AF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428700" cy="1905000"/>
          </a:xfrm>
        </p:spPr>
        <p:txBody>
          <a:bodyPr>
            <a:normAutofit/>
          </a:bodyPr>
          <a:lstStyle/>
          <a:p>
            <a:r>
              <a:rPr lang="en-US" dirty="0"/>
              <a:t>Current ways to protect Credit Card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3169-A797-2C44-8E4B-A8588376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428700" cy="3124201"/>
          </a:xfrm>
        </p:spPr>
        <p:txBody>
          <a:bodyPr>
            <a:normAutofit/>
          </a:bodyPr>
          <a:lstStyle/>
          <a:p>
            <a:r>
              <a:rPr lang="en-IN" dirty="0"/>
              <a:t>Choose a credit card with $0 liability on unauthorized charges</a:t>
            </a:r>
          </a:p>
          <a:p>
            <a:r>
              <a:rPr lang="en-IN" dirty="0"/>
              <a:t>Monitor your credit accounts</a:t>
            </a:r>
          </a:p>
          <a:p>
            <a:r>
              <a:rPr lang="en-IN" dirty="0"/>
              <a:t>Sign up for transaction alerts</a:t>
            </a:r>
          </a:p>
          <a:p>
            <a:r>
              <a:rPr lang="en-IN" dirty="0"/>
              <a:t>Secure your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C8ED6-A932-44F5-83A5-5793DDA44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B68F9C-F2C7-1F4E-8D37-375ECAA64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8" r="12314" b="3"/>
          <a:stretch/>
        </p:blipFill>
        <p:spPr>
          <a:xfrm>
            <a:off x="6256868" y="4070817"/>
            <a:ext cx="1896722" cy="2626315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C9AF16F-11B6-EA40-808A-F174E1688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8" b="9810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C9D68B2-8BB0-B54B-A84B-57C8542A63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" r="3478"/>
          <a:stretch/>
        </p:blipFill>
        <p:spPr>
          <a:xfrm>
            <a:off x="6256867" y="160868"/>
            <a:ext cx="5774267" cy="3747805"/>
          </a:xfrm>
          <a:custGeom>
            <a:avLst/>
            <a:gdLst/>
            <a:ahLst/>
            <a:cxnLst/>
            <a:rect l="l" t="t" r="r" b="b"/>
            <a:pathLst>
              <a:path w="5774267" h="3747805">
                <a:moveTo>
                  <a:pt x="0" y="0"/>
                </a:moveTo>
                <a:lnTo>
                  <a:pt x="3767328" y="0"/>
                </a:lnTo>
                <a:lnTo>
                  <a:pt x="3767328" y="1"/>
                </a:lnTo>
                <a:lnTo>
                  <a:pt x="5774267" y="1"/>
                </a:lnTo>
                <a:lnTo>
                  <a:pt x="5774267" y="2778855"/>
                </a:lnTo>
                <a:lnTo>
                  <a:pt x="3767328" y="2778855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129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1A80-6B4B-8C4D-BE97-F1A27788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0"/>
            <a:ext cx="6038768" cy="1905000"/>
          </a:xfrm>
        </p:spPr>
        <p:txBody>
          <a:bodyPr>
            <a:normAutofit/>
          </a:bodyPr>
          <a:lstStyle/>
          <a:p>
            <a:r>
              <a:rPr lang="en-US"/>
              <a:t>Project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DFDE-A245-BE4C-A5B8-4D417C4C2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666999"/>
            <a:ext cx="5920867" cy="3373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used two approaches to solve the credit card fraud detection problem in our project.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Naïve Bayes Approach</a:t>
            </a:r>
          </a:p>
          <a:p>
            <a:r>
              <a:rPr lang="en-US" dirty="0"/>
              <a:t>Random Forest Approach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AC0E2-A334-4A65-B7FA-9BDDAD04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diagram, radar chart&#10;&#10;Description automatically generated">
            <a:extLst>
              <a:ext uri="{FF2B5EF4-FFF2-40B4-BE49-F238E27FC236}">
                <a16:creationId xmlns:a16="http://schemas.microsoft.com/office/drawing/2014/main" id="{D2B8DCF1-C71C-7948-ADCA-B4925103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288" y="622917"/>
            <a:ext cx="3532632" cy="2646064"/>
          </a:xfrm>
          <a:prstGeom prst="rect">
            <a:avLst/>
          </a:prstGeom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A39BAA09-7FC3-C040-B390-9709BDE1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288" y="3589020"/>
            <a:ext cx="3532632" cy="23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4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22CC-F0F1-0C48-8171-42B08B14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F513-1AD0-9040-B406-64F9D951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Source: Kaggle Community</a:t>
            </a:r>
          </a:p>
          <a:p>
            <a:pPr>
              <a:lnSpc>
                <a:spcPct val="90000"/>
              </a:lnSpc>
            </a:pPr>
            <a:r>
              <a:rPr lang="en-US" sz="1800"/>
              <a:t>URL: </a:t>
            </a:r>
            <a:r>
              <a:rPr lang="en-US" sz="1800">
                <a:hlinkClick r:id="rId2"/>
              </a:rPr>
              <a:t>https://www.kaggle.com/mlg-ulb/creditcardfraud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IN" sz="1800"/>
              <a:t>The datasets contains transactions made by credit cards in September 2013 by European cardholders.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Dataset has 492 frauds and 284315 normals</a:t>
            </a:r>
          </a:p>
        </p:txBody>
      </p:sp>
      <p:pic>
        <p:nvPicPr>
          <p:cNvPr id="7" name="Picture 6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8072700B-4011-8449-BDE5-29ADB61F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66" y="2233906"/>
            <a:ext cx="7261942" cy="27238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2006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F37E-2735-A04A-9923-4D9C0E4C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79B3794-94B8-394F-80B9-6E4A41675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986261"/>
            <a:ext cx="5213604" cy="2463428"/>
          </a:xfrm>
          <a:prstGeom prst="rect">
            <a:avLst/>
          </a:prstGeom>
        </p:spPr>
      </p:pic>
      <p:pic>
        <p:nvPicPr>
          <p:cNvPr id="5" name="Content Placeholder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F3712B0B-5004-FC4B-B5EE-4CE353440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8317" y="1022025"/>
            <a:ext cx="5213603" cy="23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88C2-FD44-CC4F-8D9F-DD6A5A09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Dataset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4D45BC2-34BD-3149-AE53-61E51A6C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14" y="2619374"/>
            <a:ext cx="3326646" cy="3338721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5DF8-8BF0-C44A-9703-7429753D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99.83% transactions are genuine, and 0.17% transactions are fraud.</a:t>
            </a:r>
          </a:p>
          <a:p>
            <a:pPr marL="0" indent="0">
              <a:lnSpc>
                <a:spcPct val="90000"/>
              </a:lnSpc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dataset is imbalanced. So, there is requirement of balancing the dataset by taking 500 transactions randomly from the 284,315 transactions to make the overall processed dataset as 50-50 of fraud and genuine transactions for better performance of ML Algorithms.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38E6C8-306B-C944-BDBE-01CFCAA23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891473"/>
            <a:ext cx="6300788" cy="13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1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BAD5-2AA8-6945-9745-4A3F1801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2F5D-752C-9A4E-A38A-B205B5E8D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07256"/>
            <a:ext cx="5018314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Naïve Bayes Approach </a:t>
            </a:r>
          </a:p>
          <a:p>
            <a:pPr algn="just"/>
            <a:r>
              <a:rPr lang="en-IN" sz="1600" b="1" dirty="0"/>
              <a:t>Naive Bayes classifiers </a:t>
            </a:r>
            <a:r>
              <a:rPr lang="en-IN" sz="1600" dirty="0"/>
              <a:t>are a family of simple "</a:t>
            </a:r>
            <a:r>
              <a:rPr lang="en-IN" sz="1600" dirty="0">
                <a:hlinkClick r:id="rId2" tooltip="Probabilistic classification"/>
              </a:rPr>
              <a:t>probabilistic classifiers</a:t>
            </a:r>
            <a:r>
              <a:rPr lang="en-IN" sz="1600" dirty="0"/>
              <a:t>" based on applying </a:t>
            </a:r>
            <a:r>
              <a:rPr lang="en-IN" sz="1600" dirty="0">
                <a:hlinkClick r:id="rId3" tooltip="Bayes' theorem"/>
              </a:rPr>
              <a:t>Bayes' theorem</a:t>
            </a:r>
            <a:r>
              <a:rPr lang="en-IN" sz="1600" dirty="0"/>
              <a:t> with strong (naïve) </a:t>
            </a:r>
            <a:r>
              <a:rPr lang="en-IN" sz="1600" dirty="0">
                <a:hlinkClick r:id="rId4" tooltip="Statistical independence"/>
              </a:rPr>
              <a:t>independence</a:t>
            </a:r>
            <a:r>
              <a:rPr lang="en-IN" sz="1600" dirty="0"/>
              <a:t> assumptions between the features.</a:t>
            </a:r>
          </a:p>
          <a:p>
            <a:pPr algn="just"/>
            <a:r>
              <a:rPr lang="en-IN" sz="1600" dirty="0"/>
              <a:t>Naïve Bayes classifiers are highly scalable, requiring a number of parameters linear in the number of variables (features/predictors) in a learning problem.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65E87-EFD5-B442-9E33-54B7F1F6E00B}"/>
              </a:ext>
            </a:extLst>
          </p:cNvPr>
          <p:cNvSpPr txBox="1"/>
          <p:nvPr/>
        </p:nvSpPr>
        <p:spPr>
          <a:xfrm>
            <a:off x="5954485" y="1753736"/>
            <a:ext cx="578983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Random Forest Approach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1600" b="1" dirty="0"/>
              <a:t>Random forests</a:t>
            </a:r>
            <a:r>
              <a:rPr lang="en-IN" sz="1600" dirty="0"/>
              <a:t> or </a:t>
            </a:r>
            <a:r>
              <a:rPr lang="en-IN" sz="1600" b="1" dirty="0"/>
              <a:t>random decision forests</a:t>
            </a:r>
            <a:r>
              <a:rPr lang="en-IN" sz="1600" dirty="0"/>
              <a:t> are an </a:t>
            </a:r>
            <a:r>
              <a:rPr lang="en-IN" sz="1600" dirty="0">
                <a:hlinkClick r:id="rId5" tooltip="Ensemble learning"/>
              </a:rPr>
              <a:t>ensemble learning</a:t>
            </a:r>
            <a:r>
              <a:rPr lang="en-IN" sz="1600" dirty="0"/>
              <a:t> method for </a:t>
            </a:r>
            <a:r>
              <a:rPr lang="en-IN" sz="1600" dirty="0">
                <a:hlinkClick r:id="rId6" tooltip="Statistical classification"/>
              </a:rPr>
              <a:t>classification</a:t>
            </a:r>
            <a:r>
              <a:rPr lang="en-IN" sz="1600" dirty="0"/>
              <a:t>, </a:t>
            </a:r>
            <a:r>
              <a:rPr lang="en-IN" sz="1600" dirty="0">
                <a:hlinkClick r:id="rId7" tooltip="Regression analysis"/>
              </a:rPr>
              <a:t>regression</a:t>
            </a:r>
            <a:r>
              <a:rPr lang="en-IN" sz="1600" dirty="0"/>
              <a:t> and other tasks that operates by constructing a multitude of </a:t>
            </a:r>
            <a:r>
              <a:rPr lang="en-IN" sz="1600" dirty="0">
                <a:hlinkClick r:id="rId8" tooltip="Decision tree learning"/>
              </a:rPr>
              <a:t>decision trees</a:t>
            </a:r>
            <a:r>
              <a:rPr lang="en-IN" sz="1600" dirty="0"/>
              <a:t> at training time and outputting the class that is the </a:t>
            </a:r>
            <a:r>
              <a:rPr lang="en-IN" sz="1600" dirty="0">
                <a:hlinkClick r:id="rId9" tooltip="Mode (statistics)"/>
              </a:rPr>
              <a:t>mode</a:t>
            </a:r>
            <a:r>
              <a:rPr lang="en-IN" sz="1600" dirty="0"/>
              <a:t> of the classes (classification) or mean/average prediction (regression) of the individual trees.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1600" dirty="0"/>
              <a:t>Random forests are frequently used as "black box" models in businesses, as they generate reasonable predictions across a wide range of data while requiring little configuration.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6029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6C3244FA5ECF4AB2D12BDCBFF0CBF4" ma:contentTypeVersion="5" ma:contentTypeDescription="Create a new document." ma:contentTypeScope="" ma:versionID="347bcea5a097b4ebb73cce63a986f76f">
  <xsd:schema xmlns:xsd="http://www.w3.org/2001/XMLSchema" xmlns:xs="http://www.w3.org/2001/XMLSchema" xmlns:p="http://schemas.microsoft.com/office/2006/metadata/properties" xmlns:ns2="32d2788a-82d5-49d2-aa14-3eac70ad8c8c" targetNamespace="http://schemas.microsoft.com/office/2006/metadata/properties" ma:root="true" ma:fieldsID="0d9fc5529ee5928e182e23467ef36102" ns2:_="">
    <xsd:import namespace="32d2788a-82d5-49d2-aa14-3eac70ad8c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d2788a-82d5-49d2-aa14-3eac70ad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05C03-4C87-4209-8A98-5DD1B41061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B1AD07-508E-47B1-BA3D-D1ED30375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6DC10D-6B3C-4423-9BDA-901A323165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d2788a-82d5-49d2-aa14-3eac70ad8c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644</Words>
  <Application>Microsoft Macintosh PowerPoint</Application>
  <PresentationFormat>Widescreen</PresentationFormat>
  <Paragraphs>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Mesh</vt:lpstr>
      <vt:lpstr>Credit Card Fraud Detection</vt:lpstr>
      <vt:lpstr>Overview</vt:lpstr>
      <vt:lpstr>Introduction to Credit Card Fraud</vt:lpstr>
      <vt:lpstr>Current ways to protect Credit Card Fraud</vt:lpstr>
      <vt:lpstr>Project Outline</vt:lpstr>
      <vt:lpstr>Dataset</vt:lpstr>
      <vt:lpstr>Dataset</vt:lpstr>
      <vt:lpstr>Dataset</vt:lpstr>
      <vt:lpstr>Methods</vt:lpstr>
      <vt:lpstr>Results</vt:lpstr>
      <vt:lpstr>Naïve Bayes Accuracy and ROC Curve</vt:lpstr>
      <vt:lpstr>Accuracy and ROC Curve</vt:lpstr>
      <vt:lpstr>Random Forest Results</vt:lpstr>
      <vt:lpstr>Confusion Matrix</vt:lpstr>
      <vt:lpstr>Accuracy for 33% test split data</vt:lpstr>
      <vt:lpstr>Conclusion</vt:lpstr>
      <vt:lpstr>Future Work</vt:lpstr>
      <vt:lpstr>Any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Madhav Kaza</dc:creator>
  <cp:lastModifiedBy>Balaji, Priya Darshini</cp:lastModifiedBy>
  <cp:revision>97</cp:revision>
  <dcterms:created xsi:type="dcterms:W3CDTF">2021-04-23T15:20:52Z</dcterms:created>
  <dcterms:modified xsi:type="dcterms:W3CDTF">2021-04-25T19:29:55Z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0x010100B36C3244FA5ECF4AB2D12BDCBFF0CBF4</vt:lpwstr>
  </property>
</Properties>
</file>