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6" r:id="rId6"/>
    <p:sldId id="262"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0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p:cNvSpPr txBox="1"/>
          <p:nvPr/>
        </p:nvSpPr>
        <p:spPr>
          <a:xfrm>
            <a:off x="5812790" y="1956435"/>
            <a:ext cx="6026785" cy="290385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660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Code Coverage</a:t>
            </a:r>
            <a:endParaRPr lang="en-US" sz="800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endParaRPr>
          </a:p>
          <a:p>
            <a:pPr algn="r">
              <a:spcBef>
                <a:spcPts val="0"/>
              </a:spcBef>
            </a:pPr>
            <a:endParaRPr lang="en-US" sz="2800" b="1">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endParaRPr>
          </a:p>
          <a:p>
            <a:pPr algn="r">
              <a:spcBef>
                <a:spcPts val="0"/>
              </a:spcBef>
            </a:pPr>
            <a:endParaRPr lang="en-US" sz="2800" b="1">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endParaRPr>
          </a:p>
          <a:p>
            <a:pPr algn="r">
              <a:spcBef>
                <a:spcPts val="0"/>
              </a:spcBef>
            </a:pPr>
            <a:r>
              <a:rPr lang="en-US" sz="2800" b="1">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KVS CHARAN [T1735] </a:t>
            </a:r>
            <a:endParaRPr lang="en-US" sz="2800" b="1">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endParaRPr>
          </a:p>
        </p:txBody>
      </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a:bodyPr>
          <a:p>
            <a:pPr algn="just">
              <a:buFont typeface="Wingdings" panose="05000000000000000000" charset="0"/>
              <a:buChar char="Ø"/>
            </a:pPr>
            <a:r>
              <a:rPr lang="en-US" sz="1800">
                <a:latin typeface="Times New Roman" panose="02020603050405020304" pitchFamily="18" charset="0"/>
                <a:cs typeface="Times New Roman" panose="02020603050405020304" pitchFamily="18" charset="0"/>
              </a:rPr>
              <a:t>Code coverage is a metric used in software testing that measures the extent to which the source code of a program is executed when a particular test suite runs.</a:t>
            </a:r>
            <a:endParaRPr lang="en-US" sz="18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a:latin typeface="Times New Roman" panose="02020603050405020304" pitchFamily="18" charset="0"/>
                <a:cs typeface="Times New Roman" panose="02020603050405020304" pitchFamily="18" charset="0"/>
              </a:rPr>
              <a:t>This indicates how much of the code is covered by tests, helping developers identify areas of their code that are not being tested and potentially contain bugs.</a:t>
            </a:r>
            <a:endParaRPr lang="en-US" sz="18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a:latin typeface="Times New Roman" panose="02020603050405020304" pitchFamily="18" charset="0"/>
                <a:cs typeface="Times New Roman" panose="02020603050405020304" pitchFamily="18" charset="0"/>
              </a:rPr>
              <a:t>Code coverage is a white-box testing technique performed to verify the extent to which the code has been executed. Code coverage tools use static instrumentation in which statements monitoring code execution are inserted at critical junctures in the code.</a:t>
            </a:r>
            <a:endParaRPr lang="en-US" sz="18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1800">
                <a:latin typeface="Times New Roman" panose="02020603050405020304" pitchFamily="18" charset="0"/>
                <a:cs typeface="Times New Roman" panose="02020603050405020304" pitchFamily="18" charset="0"/>
              </a:rPr>
              <a:t>The percentage of code coverage is</a:t>
            </a:r>
            <a:endParaRPr lang="en-US"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sz="1800">
              <a:latin typeface="Times New Roman" panose="02020603050405020304" pitchFamily="18" charset="0"/>
              <a:cs typeface="Times New Roman" panose="02020603050405020304" pitchFamily="18" charset="0"/>
            </a:endParaRPr>
          </a:p>
          <a:p>
            <a:pPr marL="457200" lvl="1" indent="457200" algn="just">
              <a:buFont typeface="Wingdings" panose="05000000000000000000" charset="0"/>
              <a:buNone/>
            </a:pPr>
            <a:r>
              <a:rPr lang="en-US" sz="1800">
                <a:solidFill>
                  <a:schemeClr val="bg1"/>
                </a:solidFill>
                <a:highlight>
                  <a:srgbClr val="FF0000"/>
                </a:highlight>
                <a:latin typeface="Times New Roman" panose="02020603050405020304" pitchFamily="18" charset="0"/>
                <a:cs typeface="Times New Roman" panose="02020603050405020304" pitchFamily="18" charset="0"/>
              </a:rPr>
              <a:t>% Code Coverage  = (No of Lines of Code Executed/Total No of Lines of Code in an App)*100.</a:t>
            </a:r>
            <a:endParaRPr lang="en-US" sz="1800">
              <a:solidFill>
                <a:schemeClr val="bg1"/>
              </a:solidFill>
              <a:highlight>
                <a:srgbClr val="FF0000"/>
              </a:highlight>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p>
            <a:r>
              <a:rPr lang="en-US" sz="2800" b="1" u="sng">
                <a:solidFill>
                  <a:srgbClr val="992E3A"/>
                </a:solidFill>
                <a:latin typeface="Times New Roman" panose="02020603050405020304" pitchFamily="18" charset="0"/>
                <a:cs typeface="Times New Roman" panose="02020603050405020304" pitchFamily="18" charset="0"/>
              </a:rPr>
              <a:t>What is Code Coverage ?</a:t>
            </a:r>
            <a:endParaRPr lang="en-US" sz="2800" b="1" u="sng">
              <a:solidFill>
                <a:srgbClr val="992E3A"/>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1246505" y="3604260"/>
            <a:ext cx="9249410" cy="711200"/>
          </a:xfrm>
          <a:prstGeom prst="rect">
            <a:avLst/>
          </a:prstGeom>
          <a:noFill/>
        </p:spPr>
        <p:txBody>
          <a:bodyPr wrap="square" rtlCol="0">
            <a:noAutofit/>
          </a:bodyPr>
          <a:p>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Autofit/>
          </a:bodyPr>
          <a:p>
            <a:pPr algn="just">
              <a:buFont typeface="Wingdings" panose="05000000000000000000" charset="0"/>
              <a:buChar char="Ø"/>
            </a:pPr>
            <a:r>
              <a:rPr lang="en-US" altLang="en-GB" sz="1700">
                <a:latin typeface="Times New Roman" panose="02020603050405020304" pitchFamily="18" charset="0"/>
                <a:cs typeface="Times New Roman" panose="02020603050405020304" pitchFamily="18" charset="0"/>
              </a:rPr>
              <a:t>We have different types of code coverage techniques. They are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rPr>
              <a:t>Branch Coverage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Function Coverage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Condition Coverage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Path Coverage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Line Coverage</a:t>
            </a:r>
            <a:endParaRPr lang="en-US" altLang="en-GB" sz="17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Loop Coverage</a:t>
            </a:r>
            <a:endParaRPr lang="en-US" altLang="en-GB" sz="17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endParaRPr lang="en-US" altLang="en-GB" sz="1700">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Ø"/>
            </a:pPr>
            <a:r>
              <a:rPr lang="en-US" altLang="en-GB" sz="1700" b="1">
                <a:latin typeface="Times New Roman" panose="02020603050405020304" pitchFamily="18" charset="0"/>
                <a:cs typeface="Times New Roman" panose="02020603050405020304" pitchFamily="18" charset="0"/>
                <a:sym typeface="+mn-ea"/>
              </a:rPr>
              <a:t>Branch Coverage:</a:t>
            </a:r>
            <a:endParaRPr lang="en-US" altLang="en-GB" sz="1700" b="1">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Branch Coverage is a type of code coverage that measures whether each possible branch in the code has been executed during testing.</a:t>
            </a:r>
            <a:endParaRPr lang="en-US" altLang="en-GB" sz="17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A branch is defined as any point in the code where the flow can diverge, typically seen in decision-making structures like if statements, switch cases, loops with conditions, and ternary operators.</a:t>
            </a:r>
            <a:endParaRPr lang="en-US" altLang="en-GB" sz="17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Branch coverage ensures that all possible outcomes of these decision points have been tested.</a:t>
            </a:r>
            <a:endParaRPr lang="en-US" altLang="en-GB" sz="17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700">
                <a:latin typeface="Times New Roman" panose="02020603050405020304" pitchFamily="18" charset="0"/>
                <a:cs typeface="Times New Roman" panose="02020603050405020304" pitchFamily="18" charset="0"/>
                <a:sym typeface="+mn-ea"/>
              </a:rPr>
              <a:t>It check’s how many of the branches of the control structures (if statements) have been executed.</a:t>
            </a:r>
            <a:endParaRPr lang="en-US" altLang="en-GB" sz="17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endParaRPr lang="en-US" altLang="en-GB" sz="1500">
              <a:latin typeface="Times New Roman" panose="02020603050405020304" pitchFamily="18" charset="0"/>
              <a:cs typeface="Times New Roman" panose="02020603050405020304" pitchFamily="18" charset="0"/>
              <a:sym typeface="+mn-ea"/>
            </a:endParaRPr>
          </a:p>
        </p:txBody>
      </p:sp>
      <p:sp>
        <p:nvSpPr>
          <p:cNvPr id="3" name="Title 2"/>
          <p:cNvSpPr>
            <a:spLocks noGrp="1"/>
          </p:cNvSpPr>
          <p:nvPr>
            <p:ph type="title"/>
          </p:nvPr>
        </p:nvSpPr>
        <p:spPr/>
        <p:txBody>
          <a:bodyPr>
            <a:normAutofit fontScale="90000"/>
          </a:bodyPr>
          <a:p>
            <a:r>
              <a:rPr lang="en-US" altLang="en-GB" sz="3110" b="1" u="sng">
                <a:solidFill>
                  <a:srgbClr val="8F0D31"/>
                </a:solidFill>
                <a:latin typeface="Times New Roman" panose="02020603050405020304" pitchFamily="18" charset="0"/>
                <a:cs typeface="Times New Roman" panose="02020603050405020304" pitchFamily="18" charset="0"/>
              </a:rPr>
              <a:t>Types of Code Coverage</a:t>
            </a:r>
            <a:endParaRPr lang="en-US" altLang="en-GB" sz="3110" b="1" u="sng">
              <a:solidFill>
                <a:srgbClr val="8F0D3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2545080" y="1020445"/>
            <a:ext cx="6885305" cy="5031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algn="just">
              <a:buFont typeface="Wingdings" panose="05000000000000000000" charset="0"/>
              <a:buChar char="Ø"/>
            </a:pPr>
            <a:r>
              <a:rPr lang="en-US" altLang="en-GB" sz="1800" b="1">
                <a:latin typeface="Times New Roman" panose="02020603050405020304" pitchFamily="18" charset="0"/>
                <a:cs typeface="Times New Roman" panose="02020603050405020304" pitchFamily="18" charset="0"/>
                <a:sym typeface="+mn-ea"/>
              </a:rPr>
              <a:t>Function Coverage:</a:t>
            </a:r>
            <a:endParaRPr lang="en-US" altLang="en-GB" sz="1800" b="1">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Function Coverage is a type of code coverage that measures whether each function or method in a program has been executed during the testing process.</a:t>
            </a:r>
            <a:endParaRPr lang="en-US" altLang="en-GB" sz="18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It is one of the simplest and most fundamental forms of coverage, providing a high-level indication of whether your test suite is interacting with all the functions in your codebase.</a:t>
            </a:r>
            <a:endParaRPr lang="en-US" altLang="en-GB" sz="18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It tells count that how many of the functions defined have been called.</a:t>
            </a:r>
            <a:endParaRPr lang="en-US" altLang="en-GB" sz="1800">
              <a:latin typeface="Times New Roman" panose="02020603050405020304" pitchFamily="18" charset="0"/>
              <a:cs typeface="Times New Roman" panose="02020603050405020304" pitchFamily="18" charset="0"/>
              <a:sym typeface="+mn-ea"/>
            </a:endParaRPr>
          </a:p>
          <a:p>
            <a:pPr marL="0" indent="0" algn="just">
              <a:buFont typeface="Wingdings" panose="05000000000000000000" charset="0"/>
              <a:buNone/>
            </a:pPr>
            <a:endParaRPr lang="en-US" altLang="en-GB" sz="1800" b="1">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1800" b="1">
                <a:latin typeface="Times New Roman" panose="02020603050405020304" pitchFamily="18" charset="0"/>
                <a:cs typeface="Times New Roman" panose="02020603050405020304" pitchFamily="18" charset="0"/>
              </a:rPr>
              <a:t>Condition Coverage:</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rPr>
              <a:t>This measures whether each individual condition (e.g., each boolean expression) has been evaluated both to true and false during testing or not. It tells how many of the boolean sub-expressions have been tested for a true and a false value.</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GB" sz="18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altLang="en-GB" sz="1800" b="1">
                <a:latin typeface="Times New Roman" panose="02020603050405020304" pitchFamily="18" charset="0"/>
                <a:cs typeface="Times New Roman" panose="02020603050405020304" pitchFamily="18" charset="0"/>
              </a:rPr>
              <a:t>Path Coverage:</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rPr>
              <a:t>Path coverage is defined as the percentage of possible paths of software processing activated by the test cases, so we can test the entire coverage of such an application.</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rPr>
              <a:t>Different paths in a software module are created by choice in conditional statements like IF–THEN–ELSE or DO WHILE or DO UNTIL.</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GB"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lgn="just">
              <a:buFont typeface="Wingdings" panose="05000000000000000000" charset="0"/>
              <a:buChar char="Ø"/>
            </a:pPr>
            <a:r>
              <a:rPr lang="en-US" altLang="en-GB" sz="1800" b="1">
                <a:latin typeface="Times New Roman" panose="02020603050405020304" pitchFamily="18" charset="0"/>
                <a:cs typeface="Times New Roman" panose="02020603050405020304" pitchFamily="18" charset="0"/>
                <a:sym typeface="+mn-ea"/>
              </a:rPr>
              <a:t>Line coverage:</a:t>
            </a:r>
            <a:endParaRPr lang="en-US" altLang="en-GB" sz="1800" b="1">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It checks how many of lines of source code have been tested.</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Line Coverage is a type of code coverage metric that measures the percentage of executable lines of code that have been executed by tests.</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sym typeface="+mn-ea"/>
              </a:rPr>
              <a:t>It helps developers ensure that their tests are hitting the lines of code they intend to test</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GB" altLang="en-US" sz="1800" b="1">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GB" altLang="en-US" sz="1800" b="1">
                <a:latin typeface="Times New Roman" panose="02020603050405020304" pitchFamily="18" charset="0"/>
                <a:cs typeface="Times New Roman" panose="02020603050405020304" pitchFamily="18" charset="0"/>
              </a:rPr>
              <a:t>Loop Coverage</a:t>
            </a:r>
            <a:r>
              <a:rPr lang="en-US" altLang="en-GB" sz="1800" b="1">
                <a:latin typeface="Times New Roman" panose="02020603050405020304" pitchFamily="18" charset="0"/>
                <a:cs typeface="Times New Roman" panose="02020603050405020304" pitchFamily="18" charset="0"/>
              </a:rPr>
              <a:t>:</a:t>
            </a:r>
            <a:endParaRPr lang="en-US" altLang="en-GB" sz="1800" b="1">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a:latin typeface="Times New Roman" panose="02020603050405020304" pitchFamily="18" charset="0"/>
                <a:cs typeface="Times New Roman" panose="02020603050405020304" pitchFamily="18" charset="0"/>
              </a:rPr>
              <a:t>Loop Coverage</a:t>
            </a:r>
            <a:r>
              <a:rPr lang="en-GB" altLang="en-US" sz="1800">
                <a:latin typeface="Times New Roman" panose="02020603050405020304" pitchFamily="18" charset="0"/>
                <a:cs typeface="Times New Roman" panose="02020603050405020304" pitchFamily="18" charset="0"/>
              </a:rPr>
              <a:t> is a type of code coverage that specifically targets the execution of loops within a program.</a:t>
            </a:r>
            <a:endParaRPr lang="en-GB" altLang="en-US"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GB" altLang="en-US" sz="1800">
                <a:latin typeface="Times New Roman" panose="02020603050405020304" pitchFamily="18" charset="0"/>
                <a:cs typeface="Times New Roman" panose="02020603050405020304" pitchFamily="18" charset="0"/>
              </a:rPr>
              <a:t>It ensures that loops are properly tested by checking different conditions under which loops are entered, exited, and iterated over.</a:t>
            </a:r>
            <a:endParaRPr lang="en-GB" altLang="en-US"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GB" altLang="en-US" sz="1800">
                <a:latin typeface="Times New Roman" panose="02020603050405020304" pitchFamily="18" charset="0"/>
                <a:cs typeface="Times New Roman" panose="02020603050405020304" pitchFamily="18" charset="0"/>
              </a:rPr>
              <a:t>It’s crucial to test loops </a:t>
            </a:r>
            <a:r>
              <a:rPr lang="en-US" altLang="en-GB" sz="1800">
                <a:latin typeface="Times New Roman" panose="02020603050405020304" pitchFamily="18" charset="0"/>
                <a:cs typeface="Times New Roman" panose="02020603050405020304" pitchFamily="18" charset="0"/>
              </a:rPr>
              <a:t>because it contain complex logic or are responsible for significant parts of the program's behavior.</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altLang="en-GB" sz="1800" b="1">
                <a:latin typeface="Times New Roman" panose="02020603050405020304" pitchFamily="18" charset="0"/>
                <a:cs typeface="Times New Roman" panose="02020603050405020304" pitchFamily="18" charset="0"/>
              </a:rPr>
              <a:t>References</a:t>
            </a:r>
            <a:r>
              <a:rPr lang="en-US" altLang="en-GB" sz="1800">
                <a:latin typeface="Times New Roman" panose="02020603050405020304" pitchFamily="18" charset="0"/>
                <a:cs typeface="Times New Roman" panose="02020603050405020304" pitchFamily="18" charset="0"/>
              </a:rPr>
              <a:t>: Atlassian, </a:t>
            </a:r>
            <a:r>
              <a:rPr lang="en-US" altLang="en-GB" sz="1800">
                <a:latin typeface="Times New Roman" panose="02020603050405020304" pitchFamily="18" charset="0"/>
                <a:cs typeface="Times New Roman" panose="02020603050405020304" pitchFamily="18" charset="0"/>
                <a:sym typeface="+mn-ea"/>
              </a:rPr>
              <a:t>Google Search and GeeksforGeeks</a:t>
            </a:r>
            <a:r>
              <a:rPr lang="en-US" altLang="en-GB" sz="1800">
                <a:latin typeface="Times New Roman" panose="02020603050405020304" pitchFamily="18" charset="0"/>
                <a:cs typeface="Times New Roman" panose="02020603050405020304" pitchFamily="18" charset="0"/>
              </a:rPr>
              <a:t>.</a:t>
            </a:r>
            <a:endParaRPr lang="en-US" altLang="en-GB" sz="180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endParaRPr lang="en-US" altLang="en-GB"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88050" y="2999423"/>
            <a:ext cx="5080000" cy="337185"/>
          </a:xfrm>
          <a:prstGeom prst="rect">
            <a:avLst/>
          </a:prstGeom>
        </p:spPr>
        <p:txBody>
          <a:bodyPr>
            <a:spAutoFit/>
          </a:bodyPr>
          <a:p>
            <a:pPr marL="0" indent="0"/>
            <a:r>
              <a:rPr sz="1600" b="0" i="0">
                <a:solidFill>
                  <a:srgbClr val="000000"/>
                </a:solidFill>
                <a:latin typeface="Times New Roman" panose="02020603050405020304"/>
                <a:ea typeface="Times New Roman" panose="02020603050405020304"/>
              </a:rPr>
              <a:t> </a:t>
            </a:r>
            <a:endParaRPr sz="1600" b="0" i="0">
              <a:solidFill>
                <a:srgbClr val="000000"/>
              </a:solidFill>
              <a:latin typeface="Times New Roman" panose="02020603050405020304"/>
              <a:ea typeface="Times New Roman" panose="02020603050405020304"/>
            </a:endParaRPr>
          </a:p>
        </p:txBody>
      </p:sp>
      <p:pic>
        <p:nvPicPr>
          <p:cNvPr id="5" name="Picture 4"/>
          <p:cNvPicPr/>
          <p:nvPr/>
        </p:nvPicPr>
        <p:blipFill>
          <a:blip r:embed="rId1"/>
          <a:stretch>
            <a:fillRect/>
          </a:stretch>
        </p:blipFill>
        <p:spPr>
          <a:xfrm>
            <a:off x="0" y="635"/>
            <a:ext cx="12192635" cy="6280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3214</Words>
  <Application>WPS Presentation</Application>
  <PresentationFormat>Widescreen</PresentationFormat>
  <Paragraphs>62</Paragraphs>
  <Slides>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7</vt:i4>
      </vt:variant>
    </vt:vector>
  </HeadingPairs>
  <TitlesOfParts>
    <vt:vector size="28" baseType="lpstr">
      <vt:lpstr>Arial</vt:lpstr>
      <vt:lpstr>SimSun</vt:lpstr>
      <vt:lpstr>Wingdings</vt:lpstr>
      <vt:lpstr>Calibri Light</vt:lpstr>
      <vt:lpstr>Calibri</vt:lpstr>
      <vt:lpstr>Microsoft YaHei</vt:lpstr>
      <vt:lpstr>Arial Unicode MS</vt:lpstr>
      <vt:lpstr>Segoe UI Light</vt:lpstr>
      <vt:lpstr>Times New Roman</vt:lpstr>
      <vt:lpstr>Fira Sans Condensed SemiBold</vt:lpstr>
      <vt:lpstr>Segoe Print</vt:lpstr>
      <vt:lpstr>Aharoni</vt:lpstr>
      <vt:lpstr>Yu Gothic UI Semibold</vt:lpstr>
      <vt:lpstr>MS PGothic</vt:lpstr>
      <vt:lpstr>Segoe UI Bold</vt:lpstr>
      <vt:lpstr>Open Sans bold</vt:lpstr>
      <vt:lpstr>Open Sans</vt:lpstr>
      <vt:lpstr>Wingdings</vt:lpstr>
      <vt:lpstr>Segoe UI</vt:lpstr>
      <vt:lpstr>Times New Roman</vt:lpstr>
      <vt:lpstr>Office Theme</vt:lpstr>
      <vt:lpstr>PowerPoint 演示文稿</vt:lpstr>
      <vt:lpstr>What is Watchdog ?</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35</cp:revision>
  <dcterms:created xsi:type="dcterms:W3CDTF">2024-12-12T07:01:27Z</dcterms:created>
  <dcterms:modified xsi:type="dcterms:W3CDTF">2024-12-12T09:04:18Z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2C699259C74949068356C0AF8AABD28B_13</vt:lpwstr>
  </property>
  <property fmtid="{D5CDD505-2E9C-101B-9397-08002B2CF9AE}" pid="3" name="KSOProductBuildVer">
    <vt:lpwstr>2057-12.2.0.18639</vt:lpwstr>
  </property>
</Properties>
</file>