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75" r:id="rId5"/>
    <p:sldId id="274" r:id="rId6"/>
    <p:sldId id="261" r:id="rId7"/>
    <p:sldId id="260" r:id="rId8"/>
    <p:sldId id="262" r:id="rId9"/>
    <p:sldId id="263" r:id="rId10"/>
    <p:sldId id="264" r:id="rId11"/>
    <p:sldId id="269" r:id="rId12"/>
    <p:sldId id="270" r:id="rId13"/>
    <p:sldId id="271" r:id="rId14"/>
    <p:sldId id="272" r:id="rId15"/>
    <p:sldId id="273" r:id="rId16"/>
    <p:sldId id="265"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2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2988" y="9101240"/>
            <a:ext cx="7786025" cy="1470025"/>
          </a:xfrm>
        </p:spPr>
        <p:txBody>
          <a:bodyPr/>
          <a:lstStyle>
            <a:lvl1pPr>
              <a:defRPr b="1">
                <a:solidFill>
                  <a:schemeClr val="bg1"/>
                </a:solidFill>
                <a:latin typeface="Segoe UI Light" panose="020B0502040204020203" pitchFamily="34" charset="0"/>
              </a:defRPr>
            </a:lvl1pPr>
          </a:lstStyle>
          <a:p>
            <a:r>
              <a:rPr lang="en-US"/>
              <a:t>Click to edit Master title style</a:t>
            </a:r>
            <a:endParaRPr lang="en-US"/>
          </a:p>
        </p:txBody>
      </p:sp>
      <p:sp>
        <p:nvSpPr>
          <p:cNvPr id="4" name="Date Placeholder 3"/>
          <p:cNvSpPr>
            <a:spLocks noGrp="1"/>
          </p:cNvSpPr>
          <p:nvPr>
            <p:ph type="dt" sz="half" idx="10"/>
          </p:nvPr>
        </p:nvSpPr>
        <p:spPr/>
        <p:txBody>
          <a:bodyPr/>
          <a:lstStyle>
            <a:lvl1pPr>
              <a:defRPr/>
            </a:lvl1pPr>
          </a:lstStyle>
          <a:p>
            <a:pPr>
              <a:defRPr/>
            </a:pPr>
            <a:fld id="{D128A58B-CAF3-4E32-85F3-137EA002F635}" type="datetimeFigureOut">
              <a:rPr lang="en-US" altLang="en-US"/>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23D31880-5F44-44C6-8DA0-FBD0EF085D29}" type="slidenum">
              <a:rPr lang="en-US" altLang="en-US"/>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Slide Number Placeholder 5"/>
          <p:cNvSpPr txBox="1"/>
          <p:nvPr userDrawn="1"/>
        </p:nvSpPr>
        <p:spPr>
          <a:xfrm>
            <a:off x="11233151" y="6426200"/>
            <a:ext cx="508000" cy="366184"/>
          </a:xfrm>
          <a:prstGeom prst="rect">
            <a:avLst/>
          </a:prstGeom>
        </p:spPr>
        <p:txBody>
          <a:bodyPr lIns="91440" tIns="45720" rIns="91440" bIns="45720" anchor="ctr"/>
          <a:lstStyle>
            <a:lvl1pPr defTabSz="342900">
              <a:defRPr>
                <a:solidFill>
                  <a:schemeClr val="tx1"/>
                </a:solidFill>
                <a:latin typeface="Calibri" panose="020F0502020204030204" charset="0"/>
                <a:ea typeface="MS PGothic" panose="020B0600070205080204" pitchFamily="34" charset="-128"/>
              </a:defRPr>
            </a:lvl1pPr>
            <a:lvl2pPr marL="742950" indent="-285750" defTabSz="342900">
              <a:defRPr>
                <a:solidFill>
                  <a:schemeClr val="tx1"/>
                </a:solidFill>
                <a:latin typeface="Calibri" panose="020F0502020204030204" charset="0"/>
                <a:ea typeface="MS PGothic" panose="020B0600070205080204" pitchFamily="34" charset="-128"/>
              </a:defRPr>
            </a:lvl2pPr>
            <a:lvl3pPr marL="1143000" indent="-228600" defTabSz="342900">
              <a:defRPr>
                <a:solidFill>
                  <a:schemeClr val="tx1"/>
                </a:solidFill>
                <a:latin typeface="Calibri" panose="020F0502020204030204" charset="0"/>
                <a:ea typeface="MS PGothic" panose="020B0600070205080204" pitchFamily="34" charset="-128"/>
              </a:defRPr>
            </a:lvl3pPr>
            <a:lvl4pPr marL="1600200" indent="-228600" defTabSz="342900">
              <a:defRPr>
                <a:solidFill>
                  <a:schemeClr val="tx1"/>
                </a:solidFill>
                <a:latin typeface="Calibri" panose="020F0502020204030204" charset="0"/>
                <a:ea typeface="MS PGothic" panose="020B0600070205080204" pitchFamily="34" charset="-128"/>
              </a:defRPr>
            </a:lvl4pPr>
            <a:lvl5pPr marL="2057400" indent="-228600" defTabSz="342900">
              <a:defRPr>
                <a:solidFill>
                  <a:schemeClr val="tx1"/>
                </a:solidFill>
                <a:latin typeface="Calibri" panose="020F0502020204030204" charset="0"/>
                <a:ea typeface="MS PGothic" panose="020B0600070205080204" pitchFamily="34" charset="-128"/>
              </a:defRPr>
            </a:lvl5pPr>
            <a:lvl6pPr marL="25146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6pPr>
            <a:lvl7pPr marL="29718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7pPr>
            <a:lvl8pPr marL="34290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8pPr>
            <a:lvl9pPr marL="38862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eaLnBrk="1" hangingPunct="1">
              <a:defRPr/>
            </a:pPr>
            <a:fld id="{35CE8F52-651D-4239-8B00-C59ADA65524D}" type="slidenum">
              <a:rPr lang="en-US" altLang="en-US" sz="1200" smtClean="0">
                <a:solidFill>
                  <a:srgbClr val="D9D9D9"/>
                </a:solidFill>
                <a:latin typeface="Segoe UI Bold" panose="020B0802040204020203" pitchFamily="34" charset="0"/>
                <a:ea typeface="Open Sans bold" pitchFamily="34" charset="0"/>
                <a:cs typeface="Segoe UI Bold" panose="020B0802040204020203" pitchFamily="34" charset="0"/>
              </a:rPr>
            </a:fld>
            <a:endParaRPr lang="en-US" altLang="en-US" sz="1200">
              <a:solidFill>
                <a:srgbClr val="D9D9D9"/>
              </a:solidFill>
              <a:latin typeface="Segoe UI Bold" panose="020B0802040204020203" pitchFamily="34" charset="0"/>
              <a:ea typeface="Open Sans bold" pitchFamily="34" charset="0"/>
              <a:cs typeface="Segoe UI Bold" panose="020B0802040204020203" pitchFamily="34" charset="0"/>
            </a:endParaRPr>
          </a:p>
        </p:txBody>
      </p:sp>
      <p:sp>
        <p:nvSpPr>
          <p:cNvPr id="8" name="Freeform 6"/>
          <p:cNvSpPr/>
          <p:nvPr userDrawn="1"/>
        </p:nvSpPr>
        <p:spPr bwMode="auto">
          <a:xfrm>
            <a:off x="11696700" y="6521451"/>
            <a:ext cx="86784"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5">
              <a:latin typeface="Open Sans" pitchFamily="34" charset="0"/>
              <a:ea typeface="Open Sans" pitchFamily="34" charset="0"/>
              <a:cs typeface="Open Sans" pitchFamily="34" charset="0"/>
            </a:endParaRPr>
          </a:p>
        </p:txBody>
      </p:sp>
      <p:sp>
        <p:nvSpPr>
          <p:cNvPr id="9" name="Freeform 6"/>
          <p:cNvSpPr/>
          <p:nvPr userDrawn="1"/>
        </p:nvSpPr>
        <p:spPr bwMode="auto">
          <a:xfrm rot="10800000">
            <a:off x="11190818" y="6521451"/>
            <a:ext cx="88900"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5">
              <a:latin typeface="Open Sans" pitchFamily="34" charset="0"/>
              <a:ea typeface="Open Sans" pitchFamily="34" charset="0"/>
              <a:cs typeface="Open Sans" pitchFamily="34" charset="0"/>
            </a:endParaRPr>
          </a:p>
        </p:txBody>
      </p:sp>
      <p:pic>
        <p:nvPicPr>
          <p:cNvPr id="33" name="Picture 32" descr="A close up of a sign&#10;&#10;Description generated with very high confidence"/>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1000"/>
                    </a14:imgEffect>
                  </a14:imgLayer>
                </a14:imgProps>
              </a:ext>
              <a:ext uri="{28A0092B-C50C-407E-A947-70E740481C1C}">
                <a14:useLocalDpi xmlns:a14="http://schemas.microsoft.com/office/drawing/2010/main" val="0"/>
              </a:ext>
            </a:extLst>
          </a:blip>
          <a:stretch>
            <a:fillRect/>
          </a:stretch>
        </p:blipFill>
        <p:spPr>
          <a:xfrm>
            <a:off x="11696700" y="160867"/>
            <a:ext cx="323083" cy="323083"/>
          </a:xfrm>
          <a:prstGeom prst="rect">
            <a:avLst/>
          </a:prstGeom>
          <a:effectLst>
            <a:reflection endPos="0" dist="50800" dir="5400000" sy="-100000" algn="bl" rotWithShape="0"/>
          </a:effectLst>
        </p:spPr>
      </p:pic>
      <p:cxnSp>
        <p:nvCxnSpPr>
          <p:cNvPr id="34" name="Straight Connector 33"/>
          <p:cNvCxnSpPr/>
          <p:nvPr userDrawn="1"/>
        </p:nvCxnSpPr>
        <p:spPr>
          <a:xfrm>
            <a:off x="0" y="6424536"/>
            <a:ext cx="12170453" cy="555"/>
          </a:xfrm>
          <a:prstGeom prst="line">
            <a:avLst/>
          </a:prstGeom>
          <a:ln>
            <a:solidFill>
              <a:srgbClr val="C00000">
                <a:alpha val="70000"/>
              </a:srgbClr>
            </a:solidFill>
          </a:ln>
        </p:spPr>
        <p:style>
          <a:lnRef idx="1">
            <a:schemeClr val="accent2"/>
          </a:lnRef>
          <a:fillRef idx="0">
            <a:schemeClr val="accent2"/>
          </a:fillRef>
          <a:effectRef idx="0">
            <a:schemeClr val="accent2"/>
          </a:effectRef>
          <a:fontRef idx="minor">
            <a:schemeClr val="tx1"/>
          </a:fontRef>
        </p:style>
      </p:cxnSp>
      <p:pic>
        <p:nvPicPr>
          <p:cNvPr id="36" name="Picture 35" descr="A close up of a sign&#10;&#10;Description generated with high confidence"/>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3023" y="6461818"/>
            <a:ext cx="1479028" cy="330567"/>
          </a:xfrm>
          <a:prstGeom prst="rect">
            <a:avLst/>
          </a:prstGeom>
        </p:spPr>
      </p:pic>
      <p:cxnSp>
        <p:nvCxnSpPr>
          <p:cNvPr id="48" name="Straight Connector 47"/>
          <p:cNvCxnSpPr/>
          <p:nvPr userDrawn="1"/>
        </p:nvCxnSpPr>
        <p:spPr>
          <a:xfrm>
            <a:off x="0" y="729521"/>
            <a:ext cx="12192000" cy="0"/>
          </a:xfrm>
          <a:prstGeom prst="line">
            <a:avLst/>
          </a:prstGeom>
          <a:ln w="19050">
            <a:solidFill>
              <a:srgbClr val="C00000">
                <a:alpha val="70000"/>
              </a:srgbClr>
            </a:solidFill>
          </a:ln>
        </p:spPr>
        <p:style>
          <a:lnRef idx="1">
            <a:schemeClr val="accent2"/>
          </a:lnRef>
          <a:fillRef idx="0">
            <a:schemeClr val="accent2"/>
          </a:fillRef>
          <a:effectRef idx="0">
            <a:schemeClr val="accent2"/>
          </a:effectRef>
          <a:fontRef idx="minor">
            <a:schemeClr val="tx1"/>
          </a:fontRef>
        </p:style>
      </p:cxnSp>
      <p:sp>
        <p:nvSpPr>
          <p:cNvPr id="3" name="Content Placeholder 2"/>
          <p:cNvSpPr>
            <a:spLocks noGrp="1"/>
          </p:cNvSpPr>
          <p:nvPr>
            <p:ph sz="quarter" idx="10"/>
          </p:nvPr>
        </p:nvSpPr>
        <p:spPr>
          <a:xfrm>
            <a:off x="419099" y="1020762"/>
            <a:ext cx="11322051" cy="50315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itle 3"/>
          <p:cNvSpPr>
            <a:spLocks noGrp="1"/>
          </p:cNvSpPr>
          <p:nvPr>
            <p:ph type="title"/>
          </p:nvPr>
        </p:nvSpPr>
        <p:spPr>
          <a:xfrm>
            <a:off x="419098" y="66740"/>
            <a:ext cx="11138025" cy="526506"/>
          </a:xfrm>
        </p:spPr>
        <p:txBody>
          <a:body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91700" y="5862320"/>
            <a:ext cx="2381885" cy="845820"/>
          </a:xfrm>
          <a:prstGeom prst="rect">
            <a:avLst/>
          </a:prstGeom>
        </p:spPr>
      </p:pic>
      <p:grpSp>
        <p:nvGrpSpPr>
          <p:cNvPr id="2" name="Group 1"/>
          <p:cNvGrpSpPr/>
          <p:nvPr/>
        </p:nvGrpSpPr>
        <p:grpSpPr>
          <a:xfrm>
            <a:off x="826135" y="865505"/>
            <a:ext cx="4286885" cy="5842635"/>
            <a:chOff x="457198" y="411475"/>
            <a:chExt cx="4305240" cy="5400478"/>
          </a:xfrm>
        </p:grpSpPr>
        <p:sp>
          <p:nvSpPr>
            <p:cNvPr id="3" name="Google Shape;55;p15"/>
            <p:cNvSpPr/>
            <p:nvPr/>
          </p:nvSpPr>
          <p:spPr>
            <a:xfrm>
              <a:off x="457198" y="411475"/>
              <a:ext cx="4305240" cy="5400478"/>
            </a:xfrm>
            <a:custGeom>
              <a:avLst/>
              <a:gdLst/>
              <a:ahLst/>
              <a:cxnLst/>
              <a:rect l="l" t="t" r="r" b="b"/>
              <a:pathLst>
                <a:path w="68405" h="85807" extrusionOk="0">
                  <a:moveTo>
                    <a:pt x="0" y="11543"/>
                  </a:moveTo>
                  <a:lnTo>
                    <a:pt x="0" y="85807"/>
                  </a:lnTo>
                  <a:lnTo>
                    <a:pt x="68405" y="85807"/>
                  </a:lnTo>
                  <a:lnTo>
                    <a:pt x="68405" y="0"/>
                  </a:lnTo>
                  <a:lnTo>
                    <a:pt x="11566" y="18"/>
                  </a:lnTo>
                  <a:close/>
                </a:path>
              </a:pathLst>
            </a:custGeom>
            <a:solidFill>
              <a:srgbClr val="EFEFEF"/>
            </a:solidFill>
            <a:ln>
              <a:noFill/>
            </a:ln>
          </p:spPr>
          <p:txBody>
            <a:bodyPr/>
            <a:lstStyle/>
            <a:p>
              <a:endParaRPr lang="en-US"/>
            </a:p>
          </p:txBody>
        </p:sp>
        <p:sp>
          <p:nvSpPr>
            <p:cNvPr id="4" name="Google Shape;58;p15"/>
            <p:cNvSpPr/>
            <p:nvPr/>
          </p:nvSpPr>
          <p:spPr>
            <a:xfrm>
              <a:off x="457198" y="411475"/>
              <a:ext cx="726493" cy="726493"/>
            </a:xfrm>
            <a:custGeom>
              <a:avLst/>
              <a:gdLst/>
              <a:ahLst/>
              <a:cxnLst/>
              <a:rect l="l" t="t" r="r" b="b"/>
              <a:pathLst>
                <a:path w="11367" h="11367" extrusionOk="0">
                  <a:moveTo>
                    <a:pt x="0" y="11367"/>
                  </a:moveTo>
                  <a:lnTo>
                    <a:pt x="11367" y="0"/>
                  </a:lnTo>
                  <a:lnTo>
                    <a:pt x="11367" y="11367"/>
                  </a:lnTo>
                  <a:close/>
                </a:path>
              </a:pathLst>
            </a:custGeom>
            <a:solidFill>
              <a:srgbClr val="D9D9D9"/>
            </a:solidFill>
            <a:ln>
              <a:noFill/>
            </a:ln>
            <a:effectLst>
              <a:outerShdw blurRad="71438" dist="19050" dir="2640000" algn="bl" rotWithShape="0">
                <a:srgbClr val="000000">
                  <a:alpha val="25000"/>
                </a:srgbClr>
              </a:outerShdw>
            </a:effectLst>
          </p:spPr>
          <p:txBody>
            <a:bodyPr/>
            <a:lstStyle/>
            <a:p>
              <a:endParaRPr lang="en-US"/>
            </a:p>
          </p:txBody>
        </p:sp>
      </p:grpSp>
      <p:grpSp>
        <p:nvGrpSpPr>
          <p:cNvPr id="20" name="Group 19"/>
          <p:cNvGrpSpPr/>
          <p:nvPr/>
        </p:nvGrpSpPr>
        <p:grpSpPr>
          <a:xfrm>
            <a:off x="1415415" y="1842769"/>
            <a:ext cx="3050540" cy="3175004"/>
            <a:chOff x="1302541" y="1701554"/>
            <a:chExt cx="3391423" cy="3627315"/>
          </a:xfrm>
        </p:grpSpPr>
        <p:sp>
          <p:nvSpPr>
            <p:cNvPr id="13" name="Rectangle 12"/>
            <p:cNvSpPr/>
            <p:nvPr/>
          </p:nvSpPr>
          <p:spPr>
            <a:xfrm>
              <a:off x="1302541" y="4908101"/>
              <a:ext cx="3391423" cy="420768"/>
            </a:xfrm>
            <a:prstGeom prst="rect">
              <a:avLst/>
            </a:prstGeom>
            <a:noFill/>
          </p:spPr>
          <p:txBody>
            <a:bodyPr wrap="square" lIns="91440" tIns="45720" rIns="91440" bIns="45720">
              <a:spAutoFit/>
            </a:bodyPr>
            <a:lstStyle/>
            <a:p>
              <a:pPr algn="ctr"/>
              <a:r>
                <a:rPr lang="en-US" cap="none" spc="0">
                  <a:ln w="10160">
                    <a:noFill/>
                    <a:prstDash val="solid"/>
                  </a:ln>
                  <a:solidFill>
                    <a:srgbClr val="676767"/>
                  </a:solidFill>
                  <a:latin typeface="Aharoni" panose="02010803020104030203" pitchFamily="2" charset="-79"/>
                  <a:cs typeface="Aharoni" panose="02010803020104030203" pitchFamily="2" charset="-79"/>
                </a:rPr>
                <a:t>A Quest Global Company</a:t>
              </a:r>
              <a:endParaRPr lang="en-US" cap="none" spc="0">
                <a:ln w="10160">
                  <a:noFill/>
                  <a:prstDash val="solid"/>
                </a:ln>
                <a:solidFill>
                  <a:srgbClr val="676767"/>
                </a:solidFill>
                <a:latin typeface="Aharoni" panose="02010803020104030203" pitchFamily="2" charset="-79"/>
                <a:cs typeface="Aharoni" panose="02010803020104030203" pitchFamily="2" charset="-79"/>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536213" y="1701554"/>
              <a:ext cx="3044798" cy="2924337"/>
            </a:xfrm>
            <a:prstGeom prst="rect">
              <a:avLst/>
            </a:prstGeom>
          </p:spPr>
        </p:pic>
        <p:cxnSp>
          <p:nvCxnSpPr>
            <p:cNvPr id="19" name="Straight Connector 18"/>
            <p:cNvCxnSpPr/>
            <p:nvPr/>
          </p:nvCxnSpPr>
          <p:spPr>
            <a:xfrm>
              <a:off x="1536040" y="4791582"/>
              <a:ext cx="3044713" cy="0"/>
            </a:xfrm>
            <a:prstGeom prst="line">
              <a:avLst/>
            </a:prstGeom>
            <a:ln w="28575">
              <a:solidFill>
                <a:srgbClr val="A71F38"/>
              </a:solidFill>
            </a:ln>
          </p:spPr>
          <p:style>
            <a:lnRef idx="2">
              <a:schemeClr val="accent1"/>
            </a:lnRef>
            <a:fillRef idx="0">
              <a:schemeClr val="accent1"/>
            </a:fillRef>
            <a:effectRef idx="1">
              <a:schemeClr val="accent1"/>
            </a:effectRef>
            <a:fontRef idx="minor">
              <a:schemeClr val="tx1"/>
            </a:fontRef>
          </p:style>
        </p:cxnSp>
      </p:grpSp>
      <p:cxnSp>
        <p:nvCxnSpPr>
          <p:cNvPr id="22" name="Straight Connector 21"/>
          <p:cNvCxnSpPr/>
          <p:nvPr/>
        </p:nvCxnSpPr>
        <p:spPr>
          <a:xfrm>
            <a:off x="5705239" y="4605454"/>
            <a:ext cx="6241601" cy="0"/>
          </a:xfrm>
          <a:prstGeom prst="line">
            <a:avLst/>
          </a:prstGeom>
          <a:ln w="76200">
            <a:solidFill>
              <a:srgbClr val="A71F38"/>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9010185" y="1832138"/>
            <a:ext cx="2936655" cy="0"/>
          </a:xfrm>
          <a:prstGeom prst="line">
            <a:avLst/>
          </a:prstGeom>
          <a:ln w="76200">
            <a:solidFill>
              <a:srgbClr val="676767"/>
            </a:solidFill>
          </a:ln>
        </p:spPr>
        <p:style>
          <a:lnRef idx="2">
            <a:schemeClr val="accent1"/>
          </a:lnRef>
          <a:fillRef idx="0">
            <a:schemeClr val="accent1"/>
          </a:fillRef>
          <a:effectRef idx="1">
            <a:schemeClr val="accent1"/>
          </a:effectRef>
          <a:fontRef idx="minor">
            <a:schemeClr val="tx1"/>
          </a:fontRef>
        </p:style>
      </p:cxnSp>
      <p:sp>
        <p:nvSpPr>
          <p:cNvPr id="7" name="TextBox 4"/>
          <p:cNvSpPr txBox="1"/>
          <p:nvPr/>
        </p:nvSpPr>
        <p:spPr>
          <a:xfrm>
            <a:off x="7600315" y="4065270"/>
            <a:ext cx="3844925" cy="337185"/>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solidFill>
                  <a:srgbClr val="992E3A"/>
                </a:solidFill>
                <a:latin typeface="Times New Roman" panose="02020603050405020304"/>
                <a:cs typeface="Times New Roman" panose="02020603050405020304"/>
              </a:rPr>
              <a:t>KVS CHARAN(T1735)</a:t>
            </a:r>
            <a:endParaRPr lang="en-US" sz="1600" b="1">
              <a:solidFill>
                <a:srgbClr val="992E3A"/>
              </a:solidFill>
              <a:latin typeface="Times New Roman" panose="02020603050405020304"/>
              <a:cs typeface="Times New Roman" panose="02020603050405020304"/>
            </a:endParaRPr>
          </a:p>
        </p:txBody>
      </p:sp>
      <p:sp>
        <p:nvSpPr>
          <p:cNvPr id="6" name="Text Box 5"/>
          <p:cNvSpPr txBox="1"/>
          <p:nvPr/>
        </p:nvSpPr>
        <p:spPr>
          <a:xfrm>
            <a:off x="5705475" y="2226310"/>
            <a:ext cx="5031105" cy="1076325"/>
          </a:xfrm>
          <a:prstGeom prst="rect">
            <a:avLst/>
          </a:prstGeom>
          <a:noFill/>
        </p:spPr>
        <p:txBody>
          <a:bodyPr wrap="square" rtlCol="0">
            <a:spAutoFit/>
          </a:bodyPr>
          <a:p>
            <a:pPr algn="l"/>
            <a:r>
              <a:rPr lang="en-US" altLang="en-GB" sz="3200" b="1">
                <a:solidFill>
                  <a:srgbClr val="992E3A"/>
                </a:solidFill>
                <a:latin typeface="Times New Roman" panose="02020603050405020304" charset="0"/>
                <a:cs typeface="Times New Roman" panose="02020603050405020304" charset="0"/>
              </a:rPr>
              <a:t>Inheritance and Polymorphism in java</a:t>
            </a:r>
            <a:endParaRPr lang="en-US" altLang="en-GB" sz="3200" b="1">
              <a:solidFill>
                <a:srgbClr val="992E3A"/>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0"/>
          </p:nvPr>
        </p:nvPicPr>
        <p:blipFill>
          <a:blip r:embed="rId1"/>
          <a:stretch>
            <a:fillRect/>
          </a:stretch>
        </p:blipFill>
        <p:spPr>
          <a:xfrm>
            <a:off x="419100" y="853440"/>
            <a:ext cx="4761865" cy="5031740"/>
          </a:xfrm>
          <a:prstGeom prst="rect">
            <a:avLst/>
          </a:prstGeom>
        </p:spPr>
      </p:pic>
      <p:pic>
        <p:nvPicPr>
          <p:cNvPr id="5" name="Picture 4"/>
          <p:cNvPicPr>
            <a:picLocks noChangeAspect="1"/>
          </p:cNvPicPr>
          <p:nvPr/>
        </p:nvPicPr>
        <p:blipFill>
          <a:blip r:embed="rId2"/>
          <a:stretch>
            <a:fillRect/>
          </a:stretch>
        </p:blipFill>
        <p:spPr>
          <a:xfrm>
            <a:off x="5727065" y="853440"/>
            <a:ext cx="2495550" cy="1914525"/>
          </a:xfrm>
          <a:prstGeom prst="rect">
            <a:avLst/>
          </a:prstGeom>
        </p:spPr>
      </p:pic>
      <p:sp>
        <p:nvSpPr>
          <p:cNvPr id="6" name="Text Box 5"/>
          <p:cNvSpPr txBox="1"/>
          <p:nvPr/>
        </p:nvSpPr>
        <p:spPr>
          <a:xfrm>
            <a:off x="419100" y="5885180"/>
            <a:ext cx="4064000"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sym typeface="+mn-ea"/>
              </a:rPr>
              <a:t>code for pass-by-value </a:t>
            </a:r>
            <a:endParaRPr lang="en-GB" altLang="en-US"/>
          </a:p>
        </p:txBody>
      </p:sp>
      <p:sp>
        <p:nvSpPr>
          <p:cNvPr id="7" name="Text Box 6"/>
          <p:cNvSpPr txBox="1"/>
          <p:nvPr/>
        </p:nvSpPr>
        <p:spPr>
          <a:xfrm>
            <a:off x="5727065" y="2900680"/>
            <a:ext cx="4064000"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sym typeface="+mn-ea"/>
              </a:rPr>
              <a:t>Output: code for pass-by-reference </a:t>
            </a:r>
            <a:endParaRPr lang="en-GB"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0"/>
          </p:nvPr>
        </p:nvPicPr>
        <p:blipFill>
          <a:blip r:embed="rId1"/>
          <a:stretch>
            <a:fillRect/>
          </a:stretch>
        </p:blipFill>
        <p:spPr>
          <a:xfrm>
            <a:off x="419100" y="844550"/>
            <a:ext cx="4131310" cy="5031740"/>
          </a:xfrm>
          <a:prstGeom prst="rect">
            <a:avLst/>
          </a:prstGeom>
        </p:spPr>
      </p:pic>
      <p:pic>
        <p:nvPicPr>
          <p:cNvPr id="5" name="Picture 4"/>
          <p:cNvPicPr>
            <a:picLocks noChangeAspect="1"/>
          </p:cNvPicPr>
          <p:nvPr/>
        </p:nvPicPr>
        <p:blipFill>
          <a:blip r:embed="rId2"/>
          <a:stretch>
            <a:fillRect/>
          </a:stretch>
        </p:blipFill>
        <p:spPr>
          <a:xfrm>
            <a:off x="7304405" y="2689225"/>
            <a:ext cx="2295525" cy="828675"/>
          </a:xfrm>
          <a:prstGeom prst="rect">
            <a:avLst/>
          </a:prstGeom>
        </p:spPr>
      </p:pic>
      <p:sp>
        <p:nvSpPr>
          <p:cNvPr id="6" name="Text Box 5"/>
          <p:cNvSpPr txBox="1"/>
          <p:nvPr/>
        </p:nvSpPr>
        <p:spPr>
          <a:xfrm>
            <a:off x="419100" y="5960110"/>
            <a:ext cx="4064000"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rPr>
              <a:t>code for pass-by-reference </a:t>
            </a:r>
            <a:endParaRPr lang="en-US" altLang="en-GB">
              <a:latin typeface="Times New Roman" panose="02020603050405020304" charset="0"/>
              <a:cs typeface="Times New Roman" panose="02020603050405020304" charset="0"/>
            </a:endParaRPr>
          </a:p>
        </p:txBody>
      </p:sp>
      <p:sp>
        <p:nvSpPr>
          <p:cNvPr id="7" name="Text Box 6"/>
          <p:cNvSpPr txBox="1"/>
          <p:nvPr/>
        </p:nvSpPr>
        <p:spPr>
          <a:xfrm>
            <a:off x="7304405" y="3700145"/>
            <a:ext cx="4064000"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sym typeface="+mn-ea"/>
              </a:rPr>
              <a:t>Output: code for pass-by-reference </a:t>
            </a:r>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algn="just">
              <a:buFont typeface="Wingdings" panose="05000000000000000000" charset="0"/>
              <a:buChar char="Ø"/>
            </a:pPr>
            <a:r>
              <a:rPr lang="en-GB" altLang="en-US" sz="1800">
                <a:latin typeface="Times New Roman" panose="02020603050405020304" charset="0"/>
                <a:cs typeface="Times New Roman" panose="02020603050405020304" charset="0"/>
              </a:rPr>
              <a:t>Functions are a way to break a program into different modules which are executed one by one. To use a function in Java we need to: </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Declare the function i.e. declare a prototype of the function.</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Define the function</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Call the function</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Declaring, Defining and Calling a function</a:t>
            </a:r>
            <a:endParaRPr lang="en-GB" altLang="en-US" sz="1800">
              <a:latin typeface="Times New Roman" panose="02020603050405020304" charset="0"/>
              <a:cs typeface="Times New Roman" panose="02020603050405020304" charset="0"/>
            </a:endParaRPr>
          </a:p>
          <a:p>
            <a:pPr marL="0" indent="0" algn="just">
              <a:buNone/>
            </a:pPr>
            <a:endParaRPr lang="en-GB" altLang="en-US" sz="18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normAutofit/>
          </a:bodyPr>
          <a:p>
            <a:pPr marL="0" indent="0" algn="just">
              <a:buNone/>
            </a:pPr>
            <a:r>
              <a:rPr lang="en-GB" altLang="en-US" sz="1800">
                <a:latin typeface="Times New Roman" panose="02020603050405020304" charset="0"/>
                <a:cs typeface="Times New Roman" panose="02020603050405020304" charset="0"/>
              </a:rPr>
              <a:t>public class Main { </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public static void greet()</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System.out.println("Hey </a:t>
            </a:r>
            <a:r>
              <a:rPr lang="en-US" altLang="en-GB" sz="1800">
                <a:latin typeface="Times New Roman" panose="02020603050405020304" charset="0"/>
                <a:cs typeface="Times New Roman" panose="02020603050405020304" charset="0"/>
              </a:rPr>
              <a:t>charan</a:t>
            </a:r>
            <a:r>
              <a:rPr lang="en-GB" altLang="en-US" sz="1800">
                <a:latin typeface="Times New Roman" panose="02020603050405020304" charset="0"/>
                <a:cs typeface="Times New Roman" panose="02020603050405020304" charset="0"/>
              </a:rPr>
              <a:t>! Welcome to </a:t>
            </a:r>
            <a:r>
              <a:rPr lang="en-US" altLang="en-GB" sz="1800">
                <a:latin typeface="Times New Roman" panose="02020603050405020304" charset="0"/>
                <a:cs typeface="Times New Roman" panose="02020603050405020304" charset="0"/>
              </a:rPr>
              <a:t>banglore</a:t>
            </a:r>
            <a:r>
              <a:rPr lang="en-GB" altLang="en-US" sz="1800">
                <a:latin typeface="Times New Roman" panose="02020603050405020304" charset="0"/>
                <a:cs typeface="Times New Roman" panose="02020603050405020304" charset="0"/>
              </a:rPr>
              <a:t>");	</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return;</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public static void main(String args[])</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		greet();</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a:t>
            </a:r>
            <a:endParaRPr lang="en-GB" altLang="en-US" sz="1800">
              <a:latin typeface="Times New Roman" panose="02020603050405020304" charset="0"/>
              <a:cs typeface="Times New Roman" panose="02020603050405020304" charset="0"/>
            </a:endParaRPr>
          </a:p>
        </p:txBody>
      </p:sp>
      <p:sp>
        <p:nvSpPr>
          <p:cNvPr id="4" name="Text Box 3"/>
          <p:cNvSpPr txBox="1"/>
          <p:nvPr/>
        </p:nvSpPr>
        <p:spPr>
          <a:xfrm>
            <a:off x="7361555" y="5064760"/>
            <a:ext cx="4195445"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sym typeface="+mn-ea"/>
              </a:rPr>
              <a:t>Output: </a:t>
            </a:r>
            <a:r>
              <a:rPr lang="en-GB" altLang="en-US">
                <a:latin typeface="Times New Roman" panose="02020603050405020304" charset="0"/>
                <a:cs typeface="Times New Roman" panose="02020603050405020304" charset="0"/>
                <a:sym typeface="+mn-ea"/>
              </a:rPr>
              <a:t>Hey </a:t>
            </a:r>
            <a:r>
              <a:rPr lang="en-US" altLang="en-GB">
                <a:latin typeface="Times New Roman" panose="02020603050405020304" charset="0"/>
                <a:cs typeface="Times New Roman" panose="02020603050405020304" charset="0"/>
                <a:sym typeface="+mn-ea"/>
              </a:rPr>
              <a:t>charan</a:t>
            </a:r>
            <a:r>
              <a:rPr lang="en-GB" altLang="en-US">
                <a:latin typeface="Times New Roman" panose="02020603050405020304" charset="0"/>
                <a:cs typeface="Times New Roman" panose="02020603050405020304" charset="0"/>
                <a:sym typeface="+mn-ea"/>
              </a:rPr>
              <a:t>! Welcome to </a:t>
            </a:r>
            <a:r>
              <a:rPr lang="en-US" altLang="en-GB">
                <a:latin typeface="Times New Roman" panose="02020603050405020304" charset="0"/>
                <a:cs typeface="Times New Roman" panose="02020603050405020304" charset="0"/>
                <a:sym typeface="+mn-ea"/>
              </a:rPr>
              <a:t>banglore</a:t>
            </a:r>
            <a:endParaRPr lang="en-US" altLang="en-GB">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lgn="just">
              <a:buNone/>
            </a:pPr>
            <a:r>
              <a:rPr lang="en-GB" altLang="en-US" sz="1800" b="1">
                <a:latin typeface="Times New Roman" panose="02020603050405020304" charset="0"/>
                <a:cs typeface="Times New Roman" panose="02020603050405020304" charset="0"/>
              </a:rPr>
              <a:t>java methods on combining parameter and return type</a:t>
            </a:r>
            <a:endParaRPr lang="en-GB" altLang="en-US" sz="1800" b="1">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public class Calculator {</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public int add(int a, int b) {</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return a + b;  // Returns the sum of a and b</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public static void main(String[] args) {</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Calculator calc = new Calculator();</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int result = calc.add(5, 10);  </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System.out.println("Sum: " + result);   </a:t>
            </a:r>
            <a:r>
              <a:rPr lang="en-US" altLang="en-GB" sz="1800">
                <a:latin typeface="Times New Roman" panose="02020603050405020304" charset="0"/>
                <a:cs typeface="Times New Roman" panose="02020603050405020304" charset="0"/>
              </a:rPr>
              <a:t>					</a:t>
            </a:r>
            <a:r>
              <a:rPr lang="en-GB" altLang="en-US" sz="1800">
                <a:latin typeface="Times New Roman" panose="02020603050405020304" charset="0"/>
                <a:cs typeface="Times New Roman" panose="02020603050405020304" charset="0"/>
              </a:rPr>
              <a:t>Output</a:t>
            </a:r>
            <a:r>
              <a:rPr lang="en-US" altLang="en-GB" sz="1800">
                <a:latin typeface="Times New Roman" panose="02020603050405020304" charset="0"/>
                <a:cs typeface="Times New Roman" panose="02020603050405020304" charset="0"/>
              </a:rPr>
              <a:t>s</a:t>
            </a:r>
            <a:r>
              <a:rPr lang="en-GB" altLang="en-US" sz="1800">
                <a:latin typeface="Times New Roman" panose="02020603050405020304" charset="0"/>
                <a:cs typeface="Times New Roman" panose="02020603050405020304" charset="0"/>
              </a:rPr>
              <a:t>: Sum: 15</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    }</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a:t>
            </a:r>
            <a:endParaRPr lang="en-GB" altLang="en-US" sz="18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lgn="just">
              <a:buFont typeface="Wingdings" panose="05000000000000000000" charset="0"/>
              <a:buNone/>
            </a:pPr>
            <a:r>
              <a:rPr lang="en-GB" altLang="en-US" sz="1800" b="1">
                <a:latin typeface="Times New Roman" panose="02020603050405020304" charset="0"/>
                <a:cs typeface="Times New Roman" panose="02020603050405020304" charset="0"/>
                <a:sym typeface="+mn-ea"/>
              </a:rPr>
              <a:t>Types of Method Parameters</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sym typeface="+mn-ea"/>
              </a:rPr>
              <a:t>Primitive Type Parameters</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sym typeface="+mn-ea"/>
              </a:rPr>
              <a:t>Reference Type Parameters (Objects)</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sym typeface="+mn-ea"/>
              </a:rPr>
              <a:t>Varargs (Variable Arguments)</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sym typeface="+mn-ea"/>
              </a:rPr>
              <a:t>Primitive Type Parameters: </a:t>
            </a:r>
            <a:r>
              <a:rPr lang="en-US" altLang="en-GB" sz="1800">
                <a:latin typeface="Times New Roman" panose="02020603050405020304" charset="0"/>
                <a:cs typeface="Times New Roman" panose="02020603050405020304" charset="0"/>
                <a:sym typeface="+mn-ea"/>
              </a:rPr>
              <a:t>These parameters represent basic data types such as int, float, double, char, boolean, etc. When passing primitive types to a method, the value is passed by value, meaning the method gets a copy of the value.</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sym typeface="+mn-ea"/>
              </a:rPr>
              <a:t>Reference Type Parameters: </a:t>
            </a:r>
            <a:r>
              <a:rPr lang="en-US" altLang="en-GB" sz="1800">
                <a:latin typeface="Times New Roman" panose="02020603050405020304" charset="0"/>
                <a:cs typeface="Times New Roman" panose="02020603050405020304" charset="0"/>
                <a:sym typeface="+mn-ea"/>
              </a:rPr>
              <a:t>In Java, objects are passed to methods using reference types. When you pass an object to a method, the method gets a reference to the object, not a copy. This means changes made to the object inside the method will reflect on the original object.</a:t>
            </a:r>
            <a:endParaRPr lang="en-GB" altLang="en-US" sz="1800" b="1">
              <a:latin typeface="Times New Roman" panose="02020603050405020304" charset="0"/>
              <a:cs typeface="Times New Roman" panose="02020603050405020304" charset="0"/>
            </a:endParaRPr>
          </a:p>
          <a:p>
            <a:pPr marL="0" indent="0" algn="just">
              <a:buNone/>
            </a:pPr>
            <a:r>
              <a:rPr lang="en-GB" altLang="en-US" sz="1800" b="1">
                <a:latin typeface="Times New Roman" panose="02020603050405020304" charset="0"/>
                <a:cs typeface="Times New Roman" panose="02020603050405020304" charset="0"/>
              </a:rPr>
              <a:t>Varargs (Variable Arguments)</a:t>
            </a:r>
            <a:r>
              <a:rPr lang="en-US" altLang="en-GB" sz="1800">
                <a:latin typeface="Times New Roman" panose="02020603050405020304" charset="0"/>
                <a:cs typeface="Times New Roman" panose="02020603050405020304" charset="0"/>
              </a:rPr>
              <a:t>: </a:t>
            </a:r>
            <a:r>
              <a:rPr lang="en-GB" altLang="en-US" sz="1800">
                <a:latin typeface="Times New Roman" panose="02020603050405020304" charset="0"/>
                <a:cs typeface="Times New Roman" panose="02020603050405020304" charset="0"/>
              </a:rPr>
              <a:t>Java allows a method to accept a variable number of arguments of the same type, which is known as Varargs (variable-length arguments). This allows the method to be called with any number of arguments of that type.</a:t>
            </a:r>
            <a:endParaRPr lang="en-GB" altLang="en-US" sz="1800">
              <a:latin typeface="Times New Roman" panose="02020603050405020304" charset="0"/>
              <a:cs typeface="Times New Roman" panose="02020603050405020304" charset="0"/>
            </a:endParaRPr>
          </a:p>
          <a:p>
            <a:pPr marL="0" indent="0" algn="just">
              <a:buNone/>
            </a:pPr>
            <a:r>
              <a:rPr lang="en-US" altLang="en-GB" sz="1800" b="1">
                <a:latin typeface="Times New Roman" panose="02020603050405020304" charset="0"/>
                <a:cs typeface="Times New Roman" panose="02020603050405020304" charset="0"/>
              </a:rPr>
              <a:t>Syntax</a:t>
            </a:r>
            <a:endParaRPr lang="en-GB" altLang="en-US" sz="1800">
              <a:latin typeface="Times New Roman" panose="02020603050405020304" charset="0"/>
              <a:cs typeface="Times New Roman" panose="02020603050405020304" charset="0"/>
            </a:endParaRPr>
          </a:p>
          <a:p>
            <a:pPr marL="0" indent="0" algn="just">
              <a:buNone/>
            </a:pPr>
            <a:r>
              <a:rPr lang="en-GB" altLang="en-US" sz="1800">
                <a:latin typeface="Times New Roman" panose="02020603050405020304" charset="0"/>
                <a:cs typeface="Times New Roman" panose="02020603050405020304" charset="0"/>
              </a:rPr>
              <a:t>public void methodName(dataType... varargs)</a:t>
            </a:r>
            <a:endParaRPr lang="en-GB" altLang="en-US" sz="18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988050" y="2999423"/>
            <a:ext cx="5080000" cy="337185"/>
          </a:xfrm>
          <a:prstGeom prst="rect">
            <a:avLst/>
          </a:prstGeom>
        </p:spPr>
        <p:txBody>
          <a:bodyPr>
            <a:spAutoFit/>
          </a:bodyPr>
          <a:p>
            <a:pPr marL="0" indent="0"/>
            <a:r>
              <a:rPr sz="1600" b="0" i="0">
                <a:solidFill>
                  <a:srgbClr val="000000"/>
                </a:solidFill>
                <a:latin typeface="Times New Roman" panose="02020603050405020304"/>
                <a:ea typeface="Times New Roman" panose="02020603050405020304"/>
              </a:rPr>
              <a:t> </a:t>
            </a:r>
            <a:endParaRPr sz="1600" b="0" i="0">
              <a:solidFill>
                <a:srgbClr val="000000"/>
              </a:solidFill>
              <a:latin typeface="Times New Roman" panose="02020603050405020304"/>
              <a:ea typeface="Times New Roman" panose="02020603050405020304"/>
            </a:endParaRPr>
          </a:p>
        </p:txBody>
      </p:sp>
      <p:pic>
        <p:nvPicPr>
          <p:cNvPr id="5" name="Picture 4"/>
          <p:cNvPicPr/>
          <p:nvPr/>
        </p:nvPicPr>
        <p:blipFill>
          <a:blip r:embed="rId1"/>
          <a:stretch>
            <a:fillRect/>
          </a:stretch>
        </p:blipFill>
        <p:spPr>
          <a:xfrm>
            <a:off x="0" y="635"/>
            <a:ext cx="12192635" cy="62807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normAutofit lnSpcReduction="10000"/>
          </a:bodyPr>
          <a:p>
            <a:pPr algn="just">
              <a:buFont typeface="Wingdings" panose="05000000000000000000" charset="0"/>
              <a:buChar char="Ø"/>
            </a:pPr>
            <a:r>
              <a:rPr lang="en-US" altLang="en-GB" sz="1800">
                <a:latin typeface="Times New Roman" panose="02020603050405020304" charset="0"/>
                <a:cs typeface="Times New Roman" panose="02020603050405020304" charset="0"/>
              </a:rPr>
              <a:t>Inheritance is a fundamental concept in Java and object-oriented programming (OOP) that allows a child class to inherit the properties and behaviors of another class that is parent class.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This promotes code reusability and establishes a relationship between the parent and child classes.</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Types of Inheritance</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b="1">
                <a:latin typeface="Times New Roman" panose="02020603050405020304" charset="0"/>
                <a:cs typeface="Times New Roman" panose="02020603050405020304" charset="0"/>
              </a:rPr>
              <a:t>Single Inheritance:</a:t>
            </a:r>
            <a:r>
              <a:rPr lang="en-US" altLang="en-GB" sz="1800">
                <a:latin typeface="Times New Roman" panose="02020603050405020304" charset="0"/>
                <a:cs typeface="Times New Roman" panose="02020603050405020304" charset="0"/>
              </a:rPr>
              <a:t> A subclass inherits from one superclass.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b="1">
                <a:latin typeface="Times New Roman" panose="02020603050405020304" charset="0"/>
                <a:cs typeface="Times New Roman" panose="02020603050405020304" charset="0"/>
              </a:rPr>
              <a:t>Multilevel Inheritance:</a:t>
            </a:r>
            <a:r>
              <a:rPr lang="en-US" altLang="en-GB" sz="1800">
                <a:latin typeface="Times New Roman" panose="02020603050405020304" charset="0"/>
                <a:cs typeface="Times New Roman" panose="02020603050405020304" charset="0"/>
              </a:rPr>
              <a:t> A subclass is derived from another subclass.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b="1">
                <a:latin typeface="Times New Roman" panose="02020603050405020304" charset="0"/>
                <a:cs typeface="Times New Roman" panose="02020603050405020304" charset="0"/>
              </a:rPr>
              <a:t>Hierarchical Inheritance:</a:t>
            </a:r>
            <a:r>
              <a:rPr lang="en-US" altLang="en-GB" sz="1800">
                <a:latin typeface="Times New Roman" panose="02020603050405020304" charset="0"/>
                <a:cs typeface="Times New Roman" panose="02020603050405020304" charset="0"/>
              </a:rPr>
              <a:t> Multiple subclasses inherit from a single superclass.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b="1">
                <a:latin typeface="Times New Roman" panose="02020603050405020304" charset="0"/>
                <a:cs typeface="Times New Roman" panose="02020603050405020304" charset="0"/>
              </a:rPr>
              <a:t>Multiple Inheritance:</a:t>
            </a:r>
            <a:r>
              <a:rPr lang="en-US" altLang="en-GB" sz="1800">
                <a:latin typeface="Times New Roman" panose="02020603050405020304" charset="0"/>
                <a:cs typeface="Times New Roman" panose="02020603050405020304" charset="0"/>
              </a:rPr>
              <a:t> Java does not support multiple inheritance with classes directly, but it allows multiple inheritance through interfaces.</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GB" sz="1800">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sym typeface="+mn-ea"/>
              </a:rPr>
              <a:t>1: What is Inheritance in java?</a:t>
            </a:r>
            <a:endParaRPr lang="en-US" altLang="en-GB" sz="3110" b="1">
              <a:solidFill>
                <a:srgbClr val="992E3A"/>
              </a:solidFill>
              <a:latin typeface="Times New Roman" panose="02020603050405020304" charset="0"/>
              <a:cs typeface="Times New Roman" panose="020206030504050203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normAutofit lnSpcReduction="10000"/>
          </a:bodyPr>
          <a:p>
            <a:pPr marL="0" indent="0">
              <a:buNone/>
            </a:pPr>
            <a:r>
              <a:rPr lang="en-GB" altLang="en-US" sz="1800" b="1">
                <a:latin typeface="Times New Roman" panose="02020603050405020304" charset="0"/>
                <a:cs typeface="Times New Roman" panose="02020603050405020304" charset="0"/>
              </a:rPr>
              <a:t>Key Concepts of Inheritance</a:t>
            </a:r>
            <a:endParaRPr lang="en-GB" altLang="en-US" sz="1800" b="1">
              <a:latin typeface="Times New Roman" panose="02020603050405020304" charset="0"/>
              <a:cs typeface="Times New Roman" panose="02020603050405020304" charset="0"/>
            </a:endParaRPr>
          </a:p>
          <a:p>
            <a:pPr>
              <a:buFont typeface="Wingdings" panose="05000000000000000000" charset="0"/>
              <a:buChar char="Ø"/>
            </a:pPr>
            <a:r>
              <a:rPr lang="en-GB" altLang="en-US" sz="1800" b="1">
                <a:latin typeface="Times New Roman" panose="02020603050405020304" charset="0"/>
                <a:cs typeface="Times New Roman" panose="02020603050405020304" charset="0"/>
              </a:rPr>
              <a:t>Superclass (Parent Class)</a:t>
            </a:r>
            <a:endParaRPr lang="en-GB" altLang="en-US" sz="1800">
              <a:latin typeface="Times New Roman" panose="02020603050405020304" charset="0"/>
              <a:cs typeface="Times New Roman" panose="02020603050405020304" charset="0"/>
            </a:endParaRPr>
          </a:p>
          <a:p>
            <a:pPr marL="0" indent="0">
              <a:buNone/>
            </a:pPr>
            <a:r>
              <a:rPr lang="en-GB" altLang="en-US" sz="1800">
                <a:latin typeface="Times New Roman" panose="02020603050405020304" charset="0"/>
                <a:cs typeface="Times New Roman" panose="02020603050405020304" charset="0"/>
              </a:rPr>
              <a:t>The class that provides the properties and methods to the subclass.</a:t>
            </a:r>
            <a:endParaRPr lang="en-GB" altLang="en-US" sz="1800">
              <a:latin typeface="Times New Roman" panose="02020603050405020304" charset="0"/>
              <a:cs typeface="Times New Roman" panose="02020603050405020304" charset="0"/>
            </a:endParaRPr>
          </a:p>
          <a:p>
            <a:pPr marL="0" indent="0">
              <a:buNone/>
            </a:pPr>
            <a:r>
              <a:rPr lang="en-GB" altLang="en-US" sz="1800">
                <a:latin typeface="Times New Roman" panose="02020603050405020304" charset="0"/>
                <a:cs typeface="Times New Roman" panose="02020603050405020304" charset="0"/>
              </a:rPr>
              <a:t>It may have fields (variables) and methods (functions) that can be inherited by the subclass.</a:t>
            </a:r>
            <a:endParaRPr lang="en-GB" altLang="en-US" sz="1800">
              <a:latin typeface="Times New Roman" panose="02020603050405020304" charset="0"/>
              <a:cs typeface="Times New Roman" panose="02020603050405020304" charset="0"/>
            </a:endParaRPr>
          </a:p>
          <a:p>
            <a:pPr>
              <a:buFont typeface="Wingdings" panose="05000000000000000000" charset="0"/>
              <a:buChar char="Ø"/>
            </a:pPr>
            <a:r>
              <a:rPr lang="en-GB" altLang="en-US" sz="1800" b="1">
                <a:latin typeface="Times New Roman" panose="02020603050405020304" charset="0"/>
                <a:cs typeface="Times New Roman" panose="02020603050405020304" charset="0"/>
              </a:rPr>
              <a:t>Subclass (Child Class)</a:t>
            </a:r>
            <a:endParaRPr lang="en-GB" altLang="en-US" sz="1800">
              <a:latin typeface="Times New Roman" panose="02020603050405020304" charset="0"/>
              <a:cs typeface="Times New Roman" panose="02020603050405020304" charset="0"/>
            </a:endParaRPr>
          </a:p>
          <a:p>
            <a:pPr marL="0" indent="0">
              <a:buNone/>
            </a:pPr>
            <a:r>
              <a:rPr lang="en-GB" altLang="en-US" sz="1800">
                <a:latin typeface="Times New Roman" panose="02020603050405020304" charset="0"/>
                <a:cs typeface="Times New Roman" panose="02020603050405020304" charset="0"/>
              </a:rPr>
              <a:t>The class that inherits the properties and methods from the superclass.</a:t>
            </a:r>
            <a:endParaRPr lang="en-GB" altLang="en-US" sz="1800">
              <a:latin typeface="Times New Roman" panose="02020603050405020304" charset="0"/>
              <a:cs typeface="Times New Roman" panose="02020603050405020304" charset="0"/>
            </a:endParaRPr>
          </a:p>
          <a:p>
            <a:pPr marL="0" indent="0">
              <a:buNone/>
            </a:pPr>
            <a:r>
              <a:rPr lang="en-GB" altLang="en-US" sz="1800">
                <a:latin typeface="Times New Roman" panose="02020603050405020304" charset="0"/>
                <a:cs typeface="Times New Roman" panose="02020603050405020304" charset="0"/>
              </a:rPr>
              <a:t>A subclass can add its own properties and methods, or override the methods inherited from the superclass.</a:t>
            </a:r>
            <a:endParaRPr lang="en-GB" altLang="en-US" sz="1800">
              <a:latin typeface="Times New Roman" panose="02020603050405020304" charset="0"/>
              <a:cs typeface="Times New Roman" panose="02020603050405020304" charset="0"/>
            </a:endParaRPr>
          </a:p>
          <a:p>
            <a:pPr>
              <a:buFont typeface="Wingdings" panose="05000000000000000000" charset="0"/>
              <a:buChar char="Ø"/>
            </a:pPr>
            <a:r>
              <a:rPr lang="en-GB" altLang="en-US" sz="1800" b="1">
                <a:latin typeface="Times New Roman" panose="02020603050405020304" charset="0"/>
                <a:cs typeface="Times New Roman" panose="02020603050405020304" charset="0"/>
              </a:rPr>
              <a:t>extends Keyword</a:t>
            </a:r>
            <a:endParaRPr lang="en-GB" altLang="en-US" sz="1800">
              <a:latin typeface="Times New Roman" panose="02020603050405020304" charset="0"/>
              <a:cs typeface="Times New Roman" panose="02020603050405020304" charset="0"/>
            </a:endParaRPr>
          </a:p>
          <a:p>
            <a:pPr marL="0" indent="0">
              <a:buNone/>
            </a:pPr>
            <a:r>
              <a:rPr lang="en-GB" altLang="en-US" sz="1800">
                <a:latin typeface="Times New Roman" panose="02020603050405020304" charset="0"/>
                <a:cs typeface="Times New Roman" panose="02020603050405020304" charset="0"/>
              </a:rPr>
              <a:t>In Java, inheritance is implemented using the extends keyword. A subclass extends a superclass to inherit its properties and methods.</a:t>
            </a:r>
            <a:endParaRPr lang="en-GB" altLang="en-US" sz="1800">
              <a:latin typeface="Times New Roman" panose="02020603050405020304" charset="0"/>
              <a:cs typeface="Times New Roman" panose="02020603050405020304" charset="0"/>
            </a:endParaRPr>
          </a:p>
          <a:p>
            <a:pPr>
              <a:buFont typeface="Wingdings" panose="05000000000000000000" charset="0"/>
              <a:buChar char="Ø"/>
            </a:pPr>
            <a:r>
              <a:rPr lang="en-GB" altLang="en-US" sz="1800" b="1">
                <a:latin typeface="Times New Roman" panose="02020603050405020304" charset="0"/>
                <a:cs typeface="Times New Roman" panose="02020603050405020304" charset="0"/>
              </a:rPr>
              <a:t>Access to Superclass Members</a:t>
            </a:r>
            <a:endParaRPr lang="en-GB" altLang="en-US" sz="1800">
              <a:latin typeface="Times New Roman" panose="02020603050405020304" charset="0"/>
              <a:cs typeface="Times New Roman" panose="02020603050405020304" charset="0"/>
            </a:endParaRPr>
          </a:p>
          <a:p>
            <a:pPr marL="0" indent="0">
              <a:buNone/>
            </a:pPr>
            <a:r>
              <a:rPr lang="en-GB" altLang="en-US" sz="1800">
                <a:latin typeface="Times New Roman" panose="02020603050405020304" charset="0"/>
                <a:cs typeface="Times New Roman" panose="02020603050405020304" charset="0"/>
              </a:rPr>
              <a:t>A subclass inherits public and protected members (fields and methods) of the superclass. However, it does not inherit private members.</a:t>
            </a:r>
            <a:endParaRPr lang="en-GB" altLang="en-US" sz="1800">
              <a:latin typeface="Times New Roman" panose="02020603050405020304" charset="0"/>
              <a:cs typeface="Times New Roman" panose="02020603050405020304" charset="0"/>
            </a:endParaRPr>
          </a:p>
          <a:p>
            <a:pPr marL="0" indent="0">
              <a:buNone/>
            </a:pPr>
            <a:r>
              <a:rPr lang="en-GB" altLang="en-US" sz="1800">
                <a:latin typeface="Times New Roman" panose="02020603050405020304" charset="0"/>
                <a:cs typeface="Times New Roman" panose="02020603050405020304" charset="0"/>
              </a:rPr>
              <a:t>You can access the superclass's members using the super keyword.</a:t>
            </a:r>
            <a:endParaRPr lang="en-GB" altLang="en-US" sz="18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lgn="just">
              <a:buNone/>
            </a:pPr>
            <a:r>
              <a:rPr lang="en-US" altLang="en-GB" sz="1800" b="1">
                <a:latin typeface="Times New Roman" panose="02020603050405020304" charset="0"/>
                <a:cs typeface="Times New Roman" panose="02020603050405020304" charset="0"/>
                <a:sym typeface="+mn-ea"/>
              </a:rPr>
              <a:t>I</a:t>
            </a:r>
            <a:r>
              <a:rPr lang="en-GB" altLang="en-US" sz="1800" b="1">
                <a:latin typeface="Times New Roman" panose="02020603050405020304" charset="0"/>
                <a:cs typeface="Times New Roman" panose="02020603050405020304" charset="0"/>
                <a:sym typeface="+mn-ea"/>
              </a:rPr>
              <a:t>mportant Terminologies Used in Java Inheritance</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b="1">
                <a:latin typeface="Times New Roman" panose="02020603050405020304" charset="0"/>
                <a:cs typeface="Times New Roman" panose="02020603050405020304" charset="0"/>
                <a:sym typeface="+mn-ea"/>
              </a:rPr>
              <a:t>Class:</a:t>
            </a:r>
            <a:r>
              <a:rPr lang="en-GB" altLang="en-US" sz="1800">
                <a:latin typeface="Times New Roman" panose="02020603050405020304" charset="0"/>
                <a:cs typeface="Times New Roman" panose="02020603050405020304" charset="0"/>
                <a:sym typeface="+mn-ea"/>
              </a:rPr>
              <a:t> Class is a set of objects which shares common characteristics/ behavior and common properties/ attributes. Class is not a real-world entity. It is just a template or blueprint or prototype from which objects are created.</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b="1">
                <a:latin typeface="Times New Roman" panose="02020603050405020304" charset="0"/>
                <a:cs typeface="Times New Roman" panose="02020603050405020304" charset="0"/>
                <a:sym typeface="+mn-ea"/>
              </a:rPr>
              <a:t>Parent Class:</a:t>
            </a:r>
            <a:r>
              <a:rPr lang="en-GB" altLang="en-US" sz="1800">
                <a:latin typeface="Times New Roman" panose="02020603050405020304" charset="0"/>
                <a:cs typeface="Times New Roman" panose="02020603050405020304" charset="0"/>
                <a:sym typeface="+mn-ea"/>
              </a:rPr>
              <a:t> The class whose features are inherited is known as a superclass(or a base class or a parent class).</a:t>
            </a:r>
            <a:endParaRPr lang="en-GB" altLang="en-US" sz="1800">
              <a:latin typeface="Times New Roman" panose="02020603050405020304" charset="0"/>
              <a:cs typeface="Times New Roman" panose="02020603050405020304" charset="0"/>
              <a:sym typeface="+mn-ea"/>
            </a:endParaRPr>
          </a:p>
          <a:p>
            <a:pPr algn="just">
              <a:buFont typeface="Wingdings" panose="05000000000000000000" charset="0"/>
              <a:buChar char="Ø"/>
            </a:pPr>
            <a:r>
              <a:rPr lang="en-GB" altLang="en-US" sz="1800" b="1">
                <a:latin typeface="Times New Roman" panose="02020603050405020304" charset="0"/>
                <a:cs typeface="Times New Roman" panose="02020603050405020304" charset="0"/>
                <a:sym typeface="+mn-ea"/>
              </a:rPr>
              <a:t>Child Class:</a:t>
            </a:r>
            <a:r>
              <a:rPr lang="en-GB" altLang="en-US" sz="1800">
                <a:latin typeface="Times New Roman" panose="02020603050405020304" charset="0"/>
                <a:cs typeface="Times New Roman" panose="02020603050405020304" charset="0"/>
                <a:sym typeface="+mn-ea"/>
              </a:rPr>
              <a:t> The class that inherits the other class is known as a subclass(or a derived class, extended class, or child class). The subclass can add its own fields and methods in addition to the superclass fields and methods.</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b="1">
                <a:latin typeface="Times New Roman" panose="02020603050405020304" charset="0"/>
                <a:cs typeface="Times New Roman" panose="02020603050405020304" charset="0"/>
                <a:sym typeface="+mn-ea"/>
              </a:rPr>
              <a:t>Reusability:</a:t>
            </a:r>
            <a:r>
              <a:rPr lang="en-GB" altLang="en-US" sz="1800">
                <a:latin typeface="Times New Roman" panose="02020603050405020304" charset="0"/>
                <a:cs typeface="Times New Roman" panose="02020603050405020304" charset="0"/>
                <a:sym typeface="+mn-ea"/>
              </a:rPr>
              <a:t> 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endParaRPr lang="en-US" altLang="en-GB" sz="1800">
              <a:latin typeface="Times New Roman" panose="02020603050405020304" charset="0"/>
              <a:cs typeface="Times New Roman" panose="02020603050405020304" charset="0"/>
            </a:endParaRPr>
          </a:p>
          <a:p>
            <a:endParaRPr lang="en-GB"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algn="just">
              <a:buFont typeface="Wingdings" panose="05000000000000000000" charset="0"/>
              <a:buChar char="Ø"/>
            </a:pPr>
            <a:r>
              <a:rPr lang="en-GB" altLang="en-US" sz="1800" b="1">
                <a:latin typeface="Times New Roman" panose="02020603050405020304" charset="0"/>
                <a:cs typeface="Times New Roman" panose="02020603050405020304" charset="0"/>
              </a:rPr>
              <a:t>Child Class:</a:t>
            </a:r>
            <a:r>
              <a:rPr lang="en-GB" altLang="en-US" sz="1800">
                <a:latin typeface="Times New Roman" panose="02020603050405020304" charset="0"/>
                <a:cs typeface="Times New Roman" panose="02020603050405020304" charset="0"/>
              </a:rPr>
              <a:t> The class that inherits the other class is known as a subclass(or a derived class, extended class, or child class). The subclass can add its own fields and methods in addition to the superclass fields and methods.</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b="1">
                <a:latin typeface="Times New Roman" panose="02020603050405020304" charset="0"/>
                <a:cs typeface="Times New Roman" panose="02020603050405020304" charset="0"/>
              </a:rPr>
              <a:t>Reusability:</a:t>
            </a:r>
            <a:r>
              <a:rPr lang="en-GB" altLang="en-US" sz="1800">
                <a:latin typeface="Times New Roman" panose="02020603050405020304" charset="0"/>
                <a:cs typeface="Times New Roman" panose="02020603050405020304" charset="0"/>
              </a:rPr>
              <a:t> 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endParaRPr lang="en-GB" altLang="en-US"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Limitations of Inheritance</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b="1">
                <a:latin typeface="Times New Roman" panose="02020603050405020304" charset="0"/>
                <a:cs typeface="Times New Roman" panose="02020603050405020304" charset="0"/>
              </a:rPr>
              <a:t>Tight Coupling:</a:t>
            </a:r>
            <a:r>
              <a:rPr lang="en-US" altLang="en-GB" sz="1800">
                <a:latin typeface="Times New Roman" panose="02020603050405020304" charset="0"/>
                <a:cs typeface="Times New Roman" panose="02020603050405020304" charset="0"/>
              </a:rPr>
              <a:t> Inheritance can lead to tight coupling between the parent and child classes, making it harder to change the parent class without affecting the subclasses.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b="1">
                <a:latin typeface="Times New Roman" panose="02020603050405020304" charset="0"/>
                <a:cs typeface="Times New Roman" panose="02020603050405020304" charset="0"/>
              </a:rPr>
              <a:t>Multiple Inheritance:</a:t>
            </a:r>
            <a:r>
              <a:rPr lang="en-US" altLang="en-GB" sz="1800">
                <a:latin typeface="Times New Roman" panose="02020603050405020304" charset="0"/>
                <a:cs typeface="Times New Roman" panose="02020603050405020304" charset="0"/>
              </a:rPr>
              <a:t> Java does not allow multiple inheritance with classes, which can limit flexibility. However, it can be achieved using interfaces.</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Syntax</a:t>
            </a:r>
            <a:endParaRPr lang="en-US" altLang="en-GB" sz="1800" b="1">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a:latin typeface="Times New Roman" panose="02020603050405020304" charset="0"/>
                <a:cs typeface="Times New Roman" panose="02020603050405020304" charset="0"/>
              </a:rPr>
              <a:t>class Childclass extends Parentclass</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a:latin typeface="Times New Roman" panose="02020603050405020304" charset="0"/>
                <a:cs typeface="Times New Roman" panose="02020603050405020304" charset="0"/>
              </a:rPr>
              <a:t>{</a:t>
            </a:r>
            <a:endParaRPr lang="en-US" altLang="en-GB" sz="1800">
              <a:latin typeface="Times New Roman" panose="02020603050405020304" charset="0"/>
              <a:cs typeface="Times New Roman" panose="02020603050405020304" charset="0"/>
            </a:endParaRPr>
          </a:p>
          <a:p>
            <a:pPr marL="0" indent="457200" algn="just">
              <a:buFont typeface="Wingdings" panose="05000000000000000000" charset="0"/>
              <a:buNone/>
            </a:pPr>
            <a:r>
              <a:rPr lang="en-US" altLang="en-GB" sz="1800">
                <a:latin typeface="Times New Roman" panose="02020603050405020304" charset="0"/>
                <a:cs typeface="Times New Roman" panose="02020603050405020304" charset="0"/>
              </a:rPr>
              <a:t>//Methods</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a:latin typeface="Times New Roman" panose="02020603050405020304" charset="0"/>
                <a:cs typeface="Times New Roman" panose="02020603050405020304" charset="0"/>
              </a:rPr>
              <a:t>}</a:t>
            </a:r>
            <a:endParaRPr lang="en-US" altLang="en-GB" sz="18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algn="just">
              <a:buFont typeface="Wingdings" panose="05000000000000000000" charset="0"/>
              <a:buChar char="Ø"/>
            </a:pPr>
            <a:r>
              <a:rPr lang="en-GB" altLang="en-US" sz="1800">
                <a:solidFill>
                  <a:schemeClr val="tx1"/>
                </a:solidFill>
                <a:latin typeface="Times New Roman" panose="02020603050405020304" charset="0"/>
                <a:cs typeface="Times New Roman" panose="02020603050405020304" charset="0"/>
              </a:rPr>
              <a:t>Polymorphism is one of the four core concepts of Object-Oriented Programming (OOP), the others being Encapsulation, Inheritance, and Abstraction. </a:t>
            </a:r>
            <a:endParaRPr lang="en-GB" altLang="en-US" sz="1800">
              <a:solidFill>
                <a:schemeClr val="tx1"/>
              </a:solidFill>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solidFill>
                  <a:schemeClr val="tx1"/>
                </a:solidFill>
                <a:latin typeface="Times New Roman" panose="02020603050405020304" charset="0"/>
                <a:cs typeface="Times New Roman" panose="02020603050405020304" charset="0"/>
              </a:rPr>
              <a:t>In Java, polymorphism allows objects to be treated as instances of their parent class, with the ability to call overridden methods. The term polymorphism comes from Greek, meaning many forms.</a:t>
            </a:r>
            <a:endParaRPr lang="en-GB" altLang="en-US" sz="1800">
              <a:solidFill>
                <a:schemeClr val="tx1"/>
              </a:solidFill>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solidFill>
                  <a:schemeClr val="tx1"/>
                </a:solidFill>
                <a:latin typeface="Times New Roman" panose="02020603050405020304" charset="0"/>
                <a:cs typeface="Times New Roman" panose="02020603050405020304" charset="0"/>
              </a:rPr>
              <a:t>Polymorphism enables Java developers to create more flexible and reusable code. Understanding when and how to use it can make your code more maintainable.</a:t>
            </a:r>
            <a:endParaRPr lang="en-GB" altLang="en-US" sz="1800">
              <a:solidFill>
                <a:schemeClr val="tx1"/>
              </a:solidFill>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solidFill>
                  <a:schemeClr val="tx1"/>
                </a:solidFill>
                <a:latin typeface="Times New Roman" panose="02020603050405020304" charset="0"/>
                <a:cs typeface="Times New Roman" panose="02020603050405020304" charset="0"/>
              </a:rPr>
              <a:t>The Java Programming Course offers practical examples and projects that showcase the power of polymorphism in real-world applications.</a:t>
            </a:r>
            <a:endParaRPr lang="en-GB" altLang="en-US" sz="1800">
              <a:solidFill>
                <a:schemeClr val="tx1"/>
              </a:solidFill>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solidFill>
                  <a:schemeClr val="tx1"/>
                </a:solidFill>
                <a:latin typeface="Times New Roman" panose="02020603050405020304" charset="0"/>
                <a:cs typeface="Times New Roman" panose="02020603050405020304" charset="0"/>
              </a:rPr>
              <a:t>Types of Polymorphism</a:t>
            </a:r>
            <a:endParaRPr lang="en-US" altLang="en-GB" sz="1800" b="1">
              <a:solidFill>
                <a:schemeClr val="tx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solidFill>
                  <a:schemeClr val="tx1"/>
                </a:solidFill>
                <a:latin typeface="Times New Roman" panose="02020603050405020304" charset="0"/>
                <a:cs typeface="Times New Roman" panose="02020603050405020304" charset="0"/>
              </a:rPr>
              <a:t>Method overloading</a:t>
            </a:r>
            <a:endParaRPr lang="en-US" altLang="en-GB" sz="1800">
              <a:solidFill>
                <a:schemeClr val="tx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solidFill>
                  <a:schemeClr val="tx1"/>
                </a:solidFill>
                <a:latin typeface="Times New Roman" panose="02020603050405020304" charset="0"/>
                <a:cs typeface="Times New Roman" panose="02020603050405020304" charset="0"/>
              </a:rPr>
              <a:t>Method overriding</a:t>
            </a:r>
            <a:endParaRPr lang="en-US" altLang="en-GB" sz="1800">
              <a:solidFill>
                <a:schemeClr val="tx1"/>
              </a:solidFill>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a:bodyPr>
          <a:p>
            <a:r>
              <a:rPr lang="en-US" altLang="en-GB" sz="2800" b="1">
                <a:solidFill>
                  <a:srgbClr val="992E3A"/>
                </a:solidFill>
                <a:latin typeface="Times New Roman" panose="02020603050405020304" charset="0"/>
                <a:cs typeface="Times New Roman" panose="02020603050405020304" charset="0"/>
              </a:rPr>
              <a:t>2: Polymorphism in java?</a:t>
            </a:r>
            <a:endParaRPr lang="en-US" altLang="en-GB" sz="2800" b="1">
              <a:solidFill>
                <a:srgbClr val="992E3A"/>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5349240" y="3429000"/>
            <a:ext cx="2169160" cy="24441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Method Overloading</a:t>
            </a:r>
            <a:endParaRPr lang="en-US" altLang="en-GB" sz="1800" b="1">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When there are multiple functions with the same name but different parameters then these functions are said to be overloaded. Functions can be overloaded by changes in the number of arguments or/and a change in the type of arguments.</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Different Ways of Method Overloading in Java</a:t>
            </a:r>
            <a:endParaRPr lang="en-US" altLang="en-GB" sz="1800" b="1">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Changing the Number of Parameters.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Changing Data Types of the Arguments.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Changing the Order of the Parameters of Methods</a:t>
            </a:r>
            <a:endParaRPr lang="en-US" altLang="en-GB" sz="18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0"/>
          </p:nvPr>
        </p:nvPicPr>
        <p:blipFill>
          <a:blip r:embed="rId1"/>
          <a:stretch>
            <a:fillRect/>
          </a:stretch>
        </p:blipFill>
        <p:spPr>
          <a:xfrm>
            <a:off x="419100" y="1842135"/>
            <a:ext cx="4752975" cy="3000375"/>
          </a:xfrm>
          <a:prstGeom prst="rect">
            <a:avLst/>
          </a:prstGeom>
        </p:spPr>
      </p:pic>
      <p:pic>
        <p:nvPicPr>
          <p:cNvPr id="5" name="Picture 4"/>
          <p:cNvPicPr>
            <a:picLocks noChangeAspect="1"/>
          </p:cNvPicPr>
          <p:nvPr/>
        </p:nvPicPr>
        <p:blipFill>
          <a:blip r:embed="rId2"/>
          <a:stretch>
            <a:fillRect/>
          </a:stretch>
        </p:blipFill>
        <p:spPr>
          <a:xfrm>
            <a:off x="6534150" y="1685290"/>
            <a:ext cx="3467100" cy="1323975"/>
          </a:xfrm>
          <a:prstGeom prst="rect">
            <a:avLst/>
          </a:prstGeom>
        </p:spPr>
      </p:pic>
      <p:sp>
        <p:nvSpPr>
          <p:cNvPr id="6" name="Text Box 5"/>
          <p:cNvSpPr txBox="1"/>
          <p:nvPr/>
        </p:nvSpPr>
        <p:spPr>
          <a:xfrm>
            <a:off x="419100" y="4842510"/>
            <a:ext cx="4064000" cy="368300"/>
          </a:xfrm>
          <a:prstGeom prst="rect">
            <a:avLst/>
          </a:prstGeom>
          <a:noFill/>
        </p:spPr>
        <p:txBody>
          <a:bodyPr wrap="square" rtlCol="0">
            <a:spAutoFit/>
          </a:bodyPr>
          <a:p>
            <a:r>
              <a:rPr lang="en-US" altLang="en-GB" b="1"/>
              <a:t>Method Overloading Code</a:t>
            </a:r>
            <a:endParaRPr lang="en-US" altLang="en-GB" b="1"/>
          </a:p>
        </p:txBody>
      </p:sp>
      <p:sp>
        <p:nvSpPr>
          <p:cNvPr id="7" name="Text Box 6"/>
          <p:cNvSpPr txBox="1"/>
          <p:nvPr/>
        </p:nvSpPr>
        <p:spPr>
          <a:xfrm>
            <a:off x="6610350" y="3429000"/>
            <a:ext cx="4064000" cy="368300"/>
          </a:xfrm>
          <a:prstGeom prst="rect">
            <a:avLst/>
          </a:prstGeom>
          <a:noFill/>
        </p:spPr>
        <p:txBody>
          <a:bodyPr wrap="square" rtlCol="0">
            <a:spAutoFit/>
          </a:bodyPr>
          <a:p>
            <a:r>
              <a:rPr lang="en-US" altLang="en-GB" b="1"/>
              <a:t>Method Overloading Code Output</a:t>
            </a:r>
            <a:endParaRPr lang="en-US" altLang="en-GB"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normAutofit/>
          </a:bodyPr>
          <a:p>
            <a:pPr algn="just">
              <a:buFont typeface="Wingdings" panose="05000000000000000000" charset="0"/>
              <a:buChar char="Ø"/>
            </a:pPr>
            <a:r>
              <a:rPr lang="en-GB" altLang="en-US" sz="1800">
                <a:latin typeface="Times New Roman" panose="02020603050405020304" charset="0"/>
                <a:cs typeface="Times New Roman" panose="02020603050405020304" charset="0"/>
              </a:rPr>
              <a:t>Parameters are variables defined in the method declaration after the method name, inside the parentheses. This includes primitive types such as int, float, boolean, etc, and non-primitive or object types such as an array, String, etc. </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We</a:t>
            </a:r>
            <a:r>
              <a:rPr lang="en-GB" altLang="en-US" sz="1800">
                <a:latin typeface="Times New Roman" panose="02020603050405020304" charset="0"/>
                <a:cs typeface="Times New Roman" panose="02020603050405020304" charset="0"/>
              </a:rPr>
              <a:t> can pass values(Argument) to the method parameters, at the method call. The method call has the same number of arguments and is in the same order, as the parameters.</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Java method parameters are vital part of Java. It allows the methods to take data and make them adaptable and versatile. Java method parameters act as inputs to methods, they enable the passing of information when the method is called. By using parameters, we can create methods that work with various data, we also can perform reusability and avoid hard−coding specific values.</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Parameters help to improve the flexibility of the methods. It enables the same method to process different values and reduces the need for repeated code.</a:t>
            </a:r>
            <a:endParaRPr lang="en-GB" altLang="en-US" sz="1800">
              <a:latin typeface="Times New Roman" panose="02020603050405020304" charset="0"/>
              <a:cs typeface="Times New Roman" panose="02020603050405020304" charset="0"/>
            </a:endParaRPr>
          </a:p>
          <a:p>
            <a:pPr marL="0" indent="0" algn="just">
              <a:buFont typeface="Wingdings" panose="05000000000000000000" charset="0"/>
              <a:buNone/>
            </a:pP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pass−by−value</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pass-by-reference</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Method without parameters</a:t>
            </a:r>
            <a:endParaRPr lang="en-GB" altLang="en-US" sz="1800">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GB" sz="1800">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rPr>
              <a:t>3: Java Method Parameters</a:t>
            </a:r>
            <a:endParaRPr lang="en-US" altLang="en-GB" sz="3110" b="1">
              <a:solidFill>
                <a:srgbClr val="992E3A"/>
              </a:solidFill>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7462</Words>
  <Application>WPS Presentation</Application>
  <PresentationFormat>Widescreen</PresentationFormat>
  <Paragraphs>136</Paragraphs>
  <Slides>16</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16</vt:i4>
      </vt:variant>
    </vt:vector>
  </HeadingPairs>
  <TitlesOfParts>
    <vt:vector size="37" baseType="lpstr">
      <vt:lpstr>Arial</vt:lpstr>
      <vt:lpstr>SimSun</vt:lpstr>
      <vt:lpstr>Wingdings</vt:lpstr>
      <vt:lpstr>Segoe UI Light</vt:lpstr>
      <vt:lpstr>Calibri</vt:lpstr>
      <vt:lpstr>MS PGothic</vt:lpstr>
      <vt:lpstr>Segoe UI Bold</vt:lpstr>
      <vt:lpstr>Open Sans bold</vt:lpstr>
      <vt:lpstr>Open Sans</vt:lpstr>
      <vt:lpstr>Aharoni</vt:lpstr>
      <vt:lpstr>Yu Gothic UI Semibold</vt:lpstr>
      <vt:lpstr>Times New Roman</vt:lpstr>
      <vt:lpstr>Times New Roman</vt:lpstr>
      <vt:lpstr>Wingdings</vt:lpstr>
      <vt:lpstr>Microsoft YaHei</vt:lpstr>
      <vt:lpstr>Arial Unicode MS</vt:lpstr>
      <vt:lpstr>Calibri Light</vt:lpstr>
      <vt:lpstr>Segoe UI</vt:lpstr>
      <vt:lpstr>Segoe Print</vt:lpstr>
      <vt:lpstr>Nunito</vt:lpstr>
      <vt:lpstr>Office Theme</vt:lpstr>
      <vt:lpstr>PowerPoint 演示文稿</vt:lpstr>
      <vt:lpstr>1: What is Inheritance in java?</vt:lpstr>
      <vt:lpstr>PowerPoint 演示文稿</vt:lpstr>
      <vt:lpstr>PowerPoint 演示文稿</vt:lpstr>
      <vt:lpstr>PowerPoint 演示文稿</vt:lpstr>
      <vt:lpstr>2: Polymorphism in java?</vt:lpstr>
      <vt:lpstr>PowerPoint 演示文稿</vt:lpstr>
      <vt:lpstr>PowerPoint 演示文稿</vt:lpstr>
      <vt:lpstr>3: Java Method Parameters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Admin</cp:lastModifiedBy>
  <cp:revision>43</cp:revision>
  <dcterms:created xsi:type="dcterms:W3CDTF">2024-12-24T05:39:00Z</dcterms:created>
  <dcterms:modified xsi:type="dcterms:W3CDTF">2024-12-24T09:44:31Z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8FDC728B9E5143E6811AA8A357AD6AE8_13</vt:lpwstr>
  </property>
  <property fmtid="{D5CDD505-2E9C-101B-9397-08002B2CF9AE}" pid="3" name="KSOProductBuildVer">
    <vt:lpwstr>2057-12.2.0.18639</vt:lpwstr>
  </property>
</Properties>
</file>