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75" r:id="rId5"/>
    <p:sldId id="274" r:id="rId6"/>
    <p:sldId id="261" r:id="rId7"/>
    <p:sldId id="260" r:id="rId8"/>
    <p:sldId id="262" r:id="rId9"/>
    <p:sldId id="263" r:id="rId10"/>
    <p:sldId id="264" r:id="rId11"/>
    <p:sldId id="269" r:id="rId12"/>
    <p:sldId id="270" r:id="rId13"/>
    <p:sldId id="271" r:id="rId14"/>
    <p:sldId id="272" r:id="rId15"/>
    <p:sldId id="273"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5705475" y="2226310"/>
            <a:ext cx="5031105" cy="1076325"/>
          </a:xfrm>
          <a:prstGeom prst="rect">
            <a:avLst/>
          </a:prstGeom>
          <a:noFill/>
        </p:spPr>
        <p:txBody>
          <a:bodyPr wrap="square" rtlCol="0">
            <a:spAutoFit/>
          </a:bodyPr>
          <a:p>
            <a:pPr algn="l"/>
            <a:r>
              <a:rPr lang="en-US" altLang="en-GB" sz="3200" b="1">
                <a:solidFill>
                  <a:srgbClr val="992E3A"/>
                </a:solidFill>
                <a:latin typeface="Times New Roman" panose="02020603050405020304" charset="0"/>
                <a:cs typeface="Times New Roman" panose="02020603050405020304" charset="0"/>
              </a:rPr>
              <a:t>Inheritance and Polymorphism in java</a:t>
            </a:r>
            <a:endParaRPr lang="en-US" altLang="en-GB" sz="32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853440"/>
            <a:ext cx="4761865" cy="5031740"/>
          </a:xfrm>
          <a:prstGeom prst="rect">
            <a:avLst/>
          </a:prstGeom>
        </p:spPr>
      </p:pic>
      <p:pic>
        <p:nvPicPr>
          <p:cNvPr id="5" name="Picture 4"/>
          <p:cNvPicPr>
            <a:picLocks noChangeAspect="1"/>
          </p:cNvPicPr>
          <p:nvPr/>
        </p:nvPicPr>
        <p:blipFill>
          <a:blip r:embed="rId2"/>
          <a:stretch>
            <a:fillRect/>
          </a:stretch>
        </p:blipFill>
        <p:spPr>
          <a:xfrm>
            <a:off x="5727065" y="853440"/>
            <a:ext cx="2495550" cy="1914525"/>
          </a:xfrm>
          <a:prstGeom prst="rect">
            <a:avLst/>
          </a:prstGeom>
        </p:spPr>
      </p:pic>
      <p:sp>
        <p:nvSpPr>
          <p:cNvPr id="6" name="Text Box 5"/>
          <p:cNvSpPr txBox="1"/>
          <p:nvPr/>
        </p:nvSpPr>
        <p:spPr>
          <a:xfrm>
            <a:off x="419100" y="588518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code for pass-by-value </a:t>
            </a:r>
            <a:endParaRPr lang="en-GB" altLang="en-US"/>
          </a:p>
        </p:txBody>
      </p:sp>
      <p:sp>
        <p:nvSpPr>
          <p:cNvPr id="7" name="Text Box 6"/>
          <p:cNvSpPr txBox="1"/>
          <p:nvPr/>
        </p:nvSpPr>
        <p:spPr>
          <a:xfrm>
            <a:off x="5727065" y="290068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code for pass-by-reference </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844550"/>
            <a:ext cx="4131310" cy="5031740"/>
          </a:xfrm>
          <a:prstGeom prst="rect">
            <a:avLst/>
          </a:prstGeom>
        </p:spPr>
      </p:pic>
      <p:pic>
        <p:nvPicPr>
          <p:cNvPr id="5" name="Picture 4"/>
          <p:cNvPicPr>
            <a:picLocks noChangeAspect="1"/>
          </p:cNvPicPr>
          <p:nvPr/>
        </p:nvPicPr>
        <p:blipFill>
          <a:blip r:embed="rId2"/>
          <a:stretch>
            <a:fillRect/>
          </a:stretch>
        </p:blipFill>
        <p:spPr>
          <a:xfrm>
            <a:off x="7304405" y="2689225"/>
            <a:ext cx="2295525" cy="828675"/>
          </a:xfrm>
          <a:prstGeom prst="rect">
            <a:avLst/>
          </a:prstGeom>
        </p:spPr>
      </p:pic>
      <p:sp>
        <p:nvSpPr>
          <p:cNvPr id="6" name="Text Box 5"/>
          <p:cNvSpPr txBox="1"/>
          <p:nvPr/>
        </p:nvSpPr>
        <p:spPr>
          <a:xfrm>
            <a:off x="419100" y="596011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code for pass-by-reference </a:t>
            </a:r>
            <a:endParaRPr lang="en-US" altLang="en-GB">
              <a:latin typeface="Times New Roman" panose="02020603050405020304" charset="0"/>
              <a:cs typeface="Times New Roman" panose="02020603050405020304" charset="0"/>
            </a:endParaRPr>
          </a:p>
        </p:txBody>
      </p:sp>
      <p:sp>
        <p:nvSpPr>
          <p:cNvPr id="7" name="Text Box 6"/>
          <p:cNvSpPr txBox="1"/>
          <p:nvPr/>
        </p:nvSpPr>
        <p:spPr>
          <a:xfrm>
            <a:off x="7304405" y="370014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code for pass-by-reference </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Functions are a way to break a program into different modules which are executed one by one. To use a function in Java we need to: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Declare the function i.e. declare a prototype of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Define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Call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Declaring, Defining and Calling a function</a:t>
            </a:r>
            <a:endParaRPr lang="en-GB" altLang="en-US" sz="1800">
              <a:latin typeface="Times New Roman" panose="02020603050405020304" charset="0"/>
              <a:cs typeface="Times New Roman" panose="02020603050405020304" charset="0"/>
            </a:endParaRPr>
          </a:p>
          <a:p>
            <a:pPr marL="0" indent="0" algn="just">
              <a:buNone/>
            </a:pP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a:bodyPr>
          <a:p>
            <a:pPr marL="0" indent="0" algn="just">
              <a:buNone/>
            </a:pPr>
            <a:r>
              <a:rPr lang="en-GB" altLang="en-US" sz="1800">
                <a:latin typeface="Times New Roman" panose="02020603050405020304" charset="0"/>
                <a:cs typeface="Times New Roman" panose="02020603050405020304" charset="0"/>
              </a:rPr>
              <a:t>public class Main {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static void greet()</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System.out.println("Hey </a:t>
            </a:r>
            <a:r>
              <a:rPr lang="en-US" altLang="en-GB" sz="1800">
                <a:latin typeface="Times New Roman" panose="02020603050405020304" charset="0"/>
                <a:cs typeface="Times New Roman" panose="02020603050405020304" charset="0"/>
              </a:rPr>
              <a:t>charan</a:t>
            </a:r>
            <a:r>
              <a:rPr lang="en-GB" altLang="en-US" sz="1800">
                <a:latin typeface="Times New Roman" panose="02020603050405020304" charset="0"/>
                <a:cs typeface="Times New Roman" panose="02020603050405020304" charset="0"/>
              </a:rPr>
              <a:t>! Welcome to </a:t>
            </a:r>
            <a:r>
              <a:rPr lang="en-US" altLang="en-GB" sz="1800">
                <a:latin typeface="Times New Roman" panose="02020603050405020304" charset="0"/>
                <a:cs typeface="Times New Roman" panose="02020603050405020304" charset="0"/>
              </a:rPr>
              <a:t>banglore</a:t>
            </a: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return;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static void main(String args[])</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		greet();</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p:txBody>
      </p:sp>
      <p:sp>
        <p:nvSpPr>
          <p:cNvPr id="4" name="Text Box 3"/>
          <p:cNvSpPr txBox="1"/>
          <p:nvPr/>
        </p:nvSpPr>
        <p:spPr>
          <a:xfrm>
            <a:off x="7361555" y="5064760"/>
            <a:ext cx="4195445"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a:t>
            </a:r>
            <a:r>
              <a:rPr lang="en-GB" altLang="en-US">
                <a:latin typeface="Times New Roman" panose="02020603050405020304" charset="0"/>
                <a:cs typeface="Times New Roman" panose="02020603050405020304" charset="0"/>
                <a:sym typeface="+mn-ea"/>
              </a:rPr>
              <a:t>Hey </a:t>
            </a:r>
            <a:r>
              <a:rPr lang="en-US" altLang="en-GB">
                <a:latin typeface="Times New Roman" panose="02020603050405020304" charset="0"/>
                <a:cs typeface="Times New Roman" panose="02020603050405020304" charset="0"/>
                <a:sym typeface="+mn-ea"/>
              </a:rPr>
              <a:t>charan</a:t>
            </a:r>
            <a:r>
              <a:rPr lang="en-GB" altLang="en-US">
                <a:latin typeface="Times New Roman" panose="02020603050405020304" charset="0"/>
                <a:cs typeface="Times New Roman" panose="02020603050405020304" charset="0"/>
                <a:sym typeface="+mn-ea"/>
              </a:rPr>
              <a:t>! Welcome to </a:t>
            </a:r>
            <a:r>
              <a:rPr lang="en-US" altLang="en-GB">
                <a:latin typeface="Times New Roman" panose="02020603050405020304" charset="0"/>
                <a:cs typeface="Times New Roman" panose="02020603050405020304" charset="0"/>
                <a:sym typeface="+mn-ea"/>
              </a:rPr>
              <a:t>banglore</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GB" altLang="en-US" sz="1800" b="1">
                <a:latin typeface="Times New Roman" panose="02020603050405020304" charset="0"/>
                <a:cs typeface="Times New Roman" panose="02020603050405020304" charset="0"/>
              </a:rPr>
              <a:t>java methods on combining parameter and return type</a:t>
            </a:r>
            <a:endParaRPr lang="en-GB" altLang="en-US" sz="1800" b="1">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class Calculator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int add(int a, int b)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return a + b;  // Returns the sum of a and b</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static void main(String[] args)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Calculator calc = new Calculator();</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int result = calc.add(5, 10);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System.out.println("Sum: " + result);   </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Output</a:t>
            </a:r>
            <a:r>
              <a:rPr lang="en-US" altLang="en-GB" sz="1800">
                <a:latin typeface="Times New Roman" panose="02020603050405020304" charset="0"/>
                <a:cs typeface="Times New Roman" panose="02020603050405020304" charset="0"/>
              </a:rPr>
              <a:t>s</a:t>
            </a:r>
            <a:r>
              <a:rPr lang="en-GB" altLang="en-US" sz="1800">
                <a:latin typeface="Times New Roman" panose="02020603050405020304" charset="0"/>
                <a:cs typeface="Times New Roman" panose="02020603050405020304" charset="0"/>
              </a:rPr>
              <a:t>: Sum: 15</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GB" altLang="en-US" sz="1800" b="1">
                <a:latin typeface="Times New Roman" panose="02020603050405020304" charset="0"/>
                <a:cs typeface="Times New Roman" panose="02020603050405020304" charset="0"/>
                <a:sym typeface="+mn-ea"/>
              </a:rPr>
              <a:t>Types of Method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Primitive Type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Reference Type Parameters (Objects)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Varargs (Variable Arguments)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sym typeface="+mn-ea"/>
              </a:rPr>
              <a:t>Primitive Type Parameters: </a:t>
            </a:r>
            <a:r>
              <a:rPr lang="en-US" altLang="en-GB" sz="1800">
                <a:latin typeface="Times New Roman" panose="02020603050405020304" charset="0"/>
                <a:cs typeface="Times New Roman" panose="02020603050405020304" charset="0"/>
                <a:sym typeface="+mn-ea"/>
              </a:rPr>
              <a:t>These parameters represent basic data types such as int, float, double, char, boolean, etc. When passing primitive types to a method, the value is passed by value, meaning the method gets a copy of the value.</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sym typeface="+mn-ea"/>
              </a:rPr>
              <a:t>Reference Type Parameters: </a:t>
            </a:r>
            <a:r>
              <a:rPr lang="en-US" altLang="en-GB" sz="1800">
                <a:latin typeface="Times New Roman" panose="02020603050405020304" charset="0"/>
                <a:cs typeface="Times New Roman" panose="02020603050405020304" charset="0"/>
                <a:sym typeface="+mn-ea"/>
              </a:rPr>
              <a:t>In Java, objects are passed to methods using reference types. When you pass an object to a method, the method gets a reference to the object, not a copy. This means changes made to the object inside the method will reflect on the original object.</a:t>
            </a:r>
            <a:endParaRPr lang="en-GB" altLang="en-US" sz="1800" b="1">
              <a:latin typeface="Times New Roman" panose="02020603050405020304" charset="0"/>
              <a:cs typeface="Times New Roman" panose="02020603050405020304" charset="0"/>
            </a:endParaRPr>
          </a:p>
          <a:p>
            <a:pPr marL="0" indent="0" algn="just">
              <a:buNone/>
            </a:pPr>
            <a:r>
              <a:rPr lang="en-GB" altLang="en-US" sz="1800" b="1">
                <a:latin typeface="Times New Roman" panose="02020603050405020304" charset="0"/>
                <a:cs typeface="Times New Roman" panose="02020603050405020304" charset="0"/>
              </a:rPr>
              <a:t>Varargs (Variable Arguments)</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Java allows a method to accept a variable number of arguments of the same type, which is known as Varargs (variable-length arguments). This allows the method to be called with any number of arguments of that type.</a:t>
            </a:r>
            <a:endParaRPr lang="en-GB" altLang="en-US" sz="1800">
              <a:latin typeface="Times New Roman" panose="02020603050405020304" charset="0"/>
              <a:cs typeface="Times New Roman" panose="02020603050405020304" charset="0"/>
            </a:endParaRPr>
          </a:p>
          <a:p>
            <a:pPr marL="0" indent="0" algn="just">
              <a:buNone/>
            </a:pPr>
            <a:r>
              <a:rPr lang="en-US" altLang="en-GB" sz="1800" b="1">
                <a:latin typeface="Times New Roman" panose="02020603050405020304" charset="0"/>
                <a:cs typeface="Times New Roman" panose="02020603050405020304" charset="0"/>
              </a:rPr>
              <a:t>Syntax</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void methodName(dataType... varargs)</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Inheritance is a fundamental concept in Java and object-oriented programming (OOP) that allows a child class to inherit the properties and behaviors of another class that is parent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This promotes code reusability and establishes a relationship between the parent and child classes.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Types of Inheritance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Single Inheritance:</a:t>
            </a:r>
            <a:r>
              <a:rPr lang="en-US" altLang="en-GB" sz="1800">
                <a:latin typeface="Times New Roman" panose="02020603050405020304" charset="0"/>
                <a:cs typeface="Times New Roman" panose="02020603050405020304" charset="0"/>
              </a:rPr>
              <a:t> A subclass inherits from one superclass.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Multilevel Inheritance:</a:t>
            </a:r>
            <a:r>
              <a:rPr lang="en-US" altLang="en-GB" sz="1800">
                <a:latin typeface="Times New Roman" panose="02020603050405020304" charset="0"/>
                <a:cs typeface="Times New Roman" panose="02020603050405020304" charset="0"/>
              </a:rPr>
              <a:t> A subclass is derived from another subclass.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Hierarchical Inheritance:</a:t>
            </a:r>
            <a:r>
              <a:rPr lang="en-US" altLang="en-GB" sz="1800">
                <a:latin typeface="Times New Roman" panose="02020603050405020304" charset="0"/>
                <a:cs typeface="Times New Roman" panose="02020603050405020304" charset="0"/>
              </a:rPr>
              <a:t> Multiple subclasses inherit from a single superclass.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Multiple Inheritance:</a:t>
            </a:r>
            <a:r>
              <a:rPr lang="en-US" altLang="en-GB" sz="1800">
                <a:latin typeface="Times New Roman" panose="02020603050405020304" charset="0"/>
                <a:cs typeface="Times New Roman" panose="02020603050405020304" charset="0"/>
              </a:rPr>
              <a:t> Java does not support multiple inheritance with classes directly, but it allows multiple inheritance through interfaces.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1: What is Inheritance in java?</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buNone/>
            </a:pPr>
            <a:r>
              <a:rPr lang="en-GB" altLang="en-US" sz="1800" b="1">
                <a:latin typeface="Times New Roman" panose="02020603050405020304" charset="0"/>
                <a:cs typeface="Times New Roman" panose="02020603050405020304" charset="0"/>
              </a:rPr>
              <a:t>Key Concepts of Inheritance</a:t>
            </a:r>
            <a:endParaRPr lang="en-GB" altLang="en-US" sz="1800" b="1">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Superclass (Parent 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The class that provides the properties and methods to the subclass.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It may have fields (variables) and methods (functions) that can be inherited by the subclass.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Subclass (Child 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The class that inherits the properties and methods from the superclass.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 subclass can add its own properties and methods, or override the methods inherited from the superclass.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extends Keyword</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In Java, inheritance is implemented using the extends keyword. A subclass extends a superclass to inherit its properties and methods.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Access to Superclass Members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 subclass inherits public and protected members (fields and methods) of the superclass. However, it does not inherit private members.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You can access the superclass's members using the super keyword.</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sym typeface="+mn-ea"/>
              </a:rPr>
              <a:t>I</a:t>
            </a:r>
            <a:r>
              <a:rPr lang="en-GB" altLang="en-US" sz="1800" b="1">
                <a:latin typeface="Times New Roman" panose="02020603050405020304" charset="0"/>
                <a:cs typeface="Times New Roman" panose="02020603050405020304" charset="0"/>
                <a:sym typeface="+mn-ea"/>
              </a:rPr>
              <a:t>mportant Terminologies Used in Java Inheritance</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Class:</a:t>
            </a:r>
            <a:r>
              <a:rPr lang="en-GB" altLang="en-US" sz="1800">
                <a:latin typeface="Times New Roman" panose="02020603050405020304" charset="0"/>
                <a:cs typeface="Times New Roman" panose="02020603050405020304" charset="0"/>
                <a:sym typeface="+mn-ea"/>
              </a:rPr>
              <a:t> Class is a set of objects which shares common characteristics/ behavior and common properties/ attributes. Class is not a real-world entity. It is just a template or blueprint or prototype from which objects are created.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Parent Class:</a:t>
            </a:r>
            <a:r>
              <a:rPr lang="en-GB" altLang="en-US" sz="1800">
                <a:latin typeface="Times New Roman" panose="02020603050405020304" charset="0"/>
                <a:cs typeface="Times New Roman" panose="02020603050405020304" charset="0"/>
                <a:sym typeface="+mn-ea"/>
              </a:rPr>
              <a:t> The class whose features are inherited is known as a superclass(or a base class or a parent class).</a:t>
            </a:r>
            <a:endParaRPr lang="en-GB" altLang="en-US" sz="1800">
              <a:latin typeface="Times New Roman" panose="02020603050405020304" charset="0"/>
              <a:cs typeface="Times New Roman" panose="02020603050405020304" charset="0"/>
              <a:sym typeface="+mn-ea"/>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Child Class:</a:t>
            </a:r>
            <a:r>
              <a:rPr lang="en-GB" altLang="en-US" sz="1800">
                <a:latin typeface="Times New Roman" panose="02020603050405020304" charset="0"/>
                <a:cs typeface="Times New Roman" panose="02020603050405020304" charset="0"/>
                <a:sym typeface="+mn-ea"/>
              </a:rPr>
              <a:t> The class that inherits the other class is known as a subclass(or a derived class, extended class, or child class). The subclass can add its own fields and methods in addition to the superclass fields and methods.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Reusability:</a:t>
            </a:r>
            <a:r>
              <a:rPr lang="en-GB" altLang="en-US" sz="1800">
                <a:latin typeface="Times New Roman" panose="02020603050405020304" charset="0"/>
                <a:cs typeface="Times New Roman" panose="02020603050405020304" charset="0"/>
                <a:sym typeface="+mn-ea"/>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endParaRPr lang="en-US" altLang="en-GB" sz="1800">
              <a:latin typeface="Times New Roman" panose="02020603050405020304" charset="0"/>
              <a:cs typeface="Times New Roman" panose="02020603050405020304" charset="0"/>
            </a:endParaRPr>
          </a:p>
          <a:p>
            <a:endParaRPr lang="en-GB"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b="1">
                <a:latin typeface="Times New Roman" panose="02020603050405020304" charset="0"/>
                <a:cs typeface="Times New Roman" panose="02020603050405020304" charset="0"/>
              </a:rPr>
              <a:t>Child Class:</a:t>
            </a:r>
            <a:r>
              <a:rPr lang="en-GB" altLang="en-US" sz="1800">
                <a:latin typeface="Times New Roman" panose="02020603050405020304" charset="0"/>
                <a:cs typeface="Times New Roman" panose="02020603050405020304" charset="0"/>
              </a:rPr>
              <a:t> The class that inherits the other class is known as a subclass(or a derived class, extended class, or child class). The subclass can add its own fields and methods in addition to the superclass fields and methods.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Reusability:</a:t>
            </a:r>
            <a:r>
              <a:rPr lang="en-GB" altLang="en-US" sz="1800">
                <a:latin typeface="Times New Roman" panose="02020603050405020304" charset="0"/>
                <a:cs typeface="Times New Roman" panose="02020603050405020304" charset="0"/>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Limitations of Inheritance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Tight Coupling:</a:t>
            </a:r>
            <a:r>
              <a:rPr lang="en-US" altLang="en-GB" sz="1800">
                <a:latin typeface="Times New Roman" panose="02020603050405020304" charset="0"/>
                <a:cs typeface="Times New Roman" panose="02020603050405020304" charset="0"/>
              </a:rPr>
              <a:t> Inheritance can lead to tight coupling between the parent and child classes, making it harder to change the parent class without affecting the subclasses.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Multiple Inheritance:</a:t>
            </a:r>
            <a:r>
              <a:rPr lang="en-US" altLang="en-GB" sz="1800">
                <a:latin typeface="Times New Roman" panose="02020603050405020304" charset="0"/>
                <a:cs typeface="Times New Roman" panose="02020603050405020304" charset="0"/>
              </a:rPr>
              <a:t> Java does not allow multiple inheritance with classes, which can limit flexibility. However, it can be achieved using interfaces.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Syntax</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class Childclass extends Parentclass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a:p>
            <a:pPr marL="0" indent="457200" algn="just">
              <a:buFont typeface="Wingdings" panose="05000000000000000000" charset="0"/>
              <a:buNone/>
            </a:pPr>
            <a:r>
              <a:rPr lang="en-US" altLang="en-GB" sz="1800">
                <a:latin typeface="Times New Roman" panose="02020603050405020304" charset="0"/>
                <a:cs typeface="Times New Roman" panose="02020603050405020304" charset="0"/>
              </a:rPr>
              <a:t>//Methods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Polymorphism is one of the four core concepts of Object-Oriented Programming (OOP), the others being Encapsulation, Inheritance, and Abstraction. </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In Java, polymorphism allows objects to be treated as instances of their parent class, with the ability to call overridden methods. The term polymorphism comes from Greek, meaning many forms.</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Polymorphism enables Java developers to create more flexible and reusable code. Understanding when and how to use it can make your code more maintainable.</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The Java Programming Course offers practical examples and projects that showcase the power of polymorphism in real-world applications.</a:t>
            </a:r>
            <a:endParaRPr lang="en-GB" altLang="en-US" sz="1800">
              <a:solidFill>
                <a:schemeClr val="tx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solidFill>
                  <a:schemeClr val="tx1"/>
                </a:solidFill>
                <a:latin typeface="Times New Roman" panose="02020603050405020304" charset="0"/>
                <a:cs typeface="Times New Roman" panose="02020603050405020304" charset="0"/>
              </a:rPr>
              <a:t>Types of Polymorphism</a:t>
            </a:r>
            <a:endParaRPr lang="en-US" altLang="en-GB" sz="1800" b="1">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Method overloading</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Method overriding</a:t>
            </a:r>
            <a:endParaRPr lang="en-US" altLang="en-GB"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a:bodyPr>
          <a:p>
            <a:r>
              <a:rPr lang="en-US" altLang="en-GB" sz="2800" b="1">
                <a:solidFill>
                  <a:srgbClr val="992E3A"/>
                </a:solidFill>
                <a:latin typeface="Times New Roman" panose="02020603050405020304" charset="0"/>
                <a:cs typeface="Times New Roman" panose="02020603050405020304" charset="0"/>
              </a:rPr>
              <a:t>2: Polymorphism in java?</a:t>
            </a:r>
            <a:endParaRPr lang="en-US" altLang="en-GB" sz="2800" b="1">
              <a:solidFill>
                <a:srgbClr val="992E3A"/>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349240" y="3429000"/>
            <a:ext cx="2169160" cy="2444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Method Overloading</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When there are multiple functions with the same name but different parameters then these functions are said to be overloaded. Functions can be overloaded by changes in the number of arguments or/and a change in the type of arguments.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Different Ways of Method Overloading in Java</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the Number of Parameters.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Data Types of the Arguments.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the Order of the Parameters of Methods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1842135"/>
            <a:ext cx="4752975" cy="3000375"/>
          </a:xfrm>
          <a:prstGeom prst="rect">
            <a:avLst/>
          </a:prstGeom>
        </p:spPr>
      </p:pic>
      <p:pic>
        <p:nvPicPr>
          <p:cNvPr id="5" name="Picture 4"/>
          <p:cNvPicPr>
            <a:picLocks noChangeAspect="1"/>
          </p:cNvPicPr>
          <p:nvPr/>
        </p:nvPicPr>
        <p:blipFill>
          <a:blip r:embed="rId2"/>
          <a:stretch>
            <a:fillRect/>
          </a:stretch>
        </p:blipFill>
        <p:spPr>
          <a:xfrm>
            <a:off x="6534150" y="1685290"/>
            <a:ext cx="3467100" cy="1323975"/>
          </a:xfrm>
          <a:prstGeom prst="rect">
            <a:avLst/>
          </a:prstGeom>
        </p:spPr>
      </p:pic>
      <p:sp>
        <p:nvSpPr>
          <p:cNvPr id="6" name="Text Box 5"/>
          <p:cNvSpPr txBox="1"/>
          <p:nvPr/>
        </p:nvSpPr>
        <p:spPr>
          <a:xfrm>
            <a:off x="419100" y="4842510"/>
            <a:ext cx="4064000" cy="368300"/>
          </a:xfrm>
          <a:prstGeom prst="rect">
            <a:avLst/>
          </a:prstGeom>
          <a:noFill/>
        </p:spPr>
        <p:txBody>
          <a:bodyPr wrap="square" rtlCol="0">
            <a:spAutoFit/>
          </a:bodyPr>
          <a:p>
            <a:r>
              <a:rPr lang="en-US" altLang="en-GB" b="1"/>
              <a:t>Method Overloading Code</a:t>
            </a:r>
            <a:endParaRPr lang="en-US" altLang="en-GB" b="1"/>
          </a:p>
        </p:txBody>
      </p:sp>
      <p:sp>
        <p:nvSpPr>
          <p:cNvPr id="7" name="Text Box 6"/>
          <p:cNvSpPr txBox="1"/>
          <p:nvPr/>
        </p:nvSpPr>
        <p:spPr>
          <a:xfrm>
            <a:off x="6610350" y="3429000"/>
            <a:ext cx="4064000" cy="368300"/>
          </a:xfrm>
          <a:prstGeom prst="rect">
            <a:avLst/>
          </a:prstGeom>
          <a:noFill/>
        </p:spPr>
        <p:txBody>
          <a:bodyPr wrap="square" rtlCol="0">
            <a:spAutoFit/>
          </a:bodyPr>
          <a:p>
            <a:r>
              <a:rPr lang="en-US" altLang="en-GB" b="1"/>
              <a:t>Method Overloading Code Output</a:t>
            </a:r>
            <a:endParaRPr lang="en-US" altLang="en-GB"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Parameters are variables defined in the method declaration after the method name, inside the parentheses. This includes primitive types such as int, float, boolean, etc, and non-primitive or object types such as an array, String, etc. </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We</a:t>
            </a:r>
            <a:r>
              <a:rPr lang="en-GB" altLang="en-US" sz="1800">
                <a:latin typeface="Times New Roman" panose="02020603050405020304" charset="0"/>
                <a:cs typeface="Times New Roman" panose="02020603050405020304" charset="0"/>
              </a:rPr>
              <a:t> can pass values(Argument) to the method parameters, at the method call. The method call has the same number of arguments and is in the same order, as the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Java method parameters are vital part of Java. It allows the methods to take data and make them adaptable and versatile. Java method parameters act as inputs to methods, they enable the passing of information when the method is called. By using parameters, we can create methods that work with various data, we also can perform reusability and avoid hard−coding specific values.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Parameters help to improve the flexibility of the methods. It enables the same method to process different values and reduces the need for repeated code.</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pass−by−value</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pass-by-reference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Method without parameters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3: Java Method Parameters</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7462</Words>
  <Application>WPS Presentation</Application>
  <PresentationFormat>Widescreen</PresentationFormat>
  <Paragraphs>136</Paragraphs>
  <Slides>16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Calibri Light</vt:lpstr>
      <vt:lpstr>Segoe UI</vt:lpstr>
      <vt:lpstr>Segoe Print</vt:lpstr>
      <vt:lpstr>Nunito</vt:lpstr>
      <vt:lpstr>Office Theme</vt:lpstr>
      <vt:lpstr>PowerPoint 演示文稿</vt:lpstr>
      <vt:lpstr>1: What is Inheritance in java?</vt:lpstr>
      <vt:lpstr>PowerPoint 演示文稿</vt:lpstr>
      <vt:lpstr>PowerPoint 演示文稿</vt:lpstr>
      <vt:lpstr>PowerPoint 演示文稿</vt:lpstr>
      <vt:lpstr>2: Polymorphism in java?</vt:lpstr>
      <vt:lpstr>PowerPoint 演示文稿</vt:lpstr>
      <vt:lpstr>PowerPoint 演示文稿</vt:lpstr>
      <vt:lpstr>3: Java Method Parameters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42</cp:revision>
  <dcterms:created xsi:type="dcterms:W3CDTF">2024-12-24T05:39:00Z</dcterms:created>
  <dcterms:modified xsi:type="dcterms:W3CDTF">2024-12-24T09:44:19Z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BEF029B3AC734299A35BC52BCD5B83BA_13</vt:lpwstr>
  </property>
  <property fmtid="{D5CDD505-2E9C-101B-9397-08002B2CF9AE}" pid="3" name="KSOProductBuildVer">
    <vt:lpwstr>2057-12.2.0.18639</vt:lpwstr>
  </property>
</Properties>
</file>