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endParaRPr lang="en-US"/>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charset="0"/>
                <a:ea typeface="MS PGothic" panose="020B0600070205080204" pitchFamily="34" charset="-128"/>
              </a:defRPr>
            </a:lvl1pPr>
            <a:lvl2pPr marL="742950" indent="-285750" defTabSz="342900">
              <a:defRPr>
                <a:solidFill>
                  <a:schemeClr val="tx1"/>
                </a:solidFill>
                <a:latin typeface="Calibri" panose="020F0502020204030204" charset="0"/>
                <a:ea typeface="MS PGothic" panose="020B0600070205080204" pitchFamily="34" charset="-128"/>
              </a:defRPr>
            </a:lvl2pPr>
            <a:lvl3pPr marL="1143000" indent="-228600" defTabSz="342900">
              <a:defRPr>
                <a:solidFill>
                  <a:schemeClr val="tx1"/>
                </a:solidFill>
                <a:latin typeface="Calibri" panose="020F0502020204030204" charset="0"/>
                <a:ea typeface="MS PGothic" panose="020B0600070205080204" pitchFamily="34" charset="-128"/>
              </a:defRPr>
            </a:lvl3pPr>
            <a:lvl4pPr marL="1600200" indent="-228600" defTabSz="342900">
              <a:defRPr>
                <a:solidFill>
                  <a:schemeClr val="tx1"/>
                </a:solidFill>
                <a:latin typeface="Calibri" panose="020F0502020204030204" charset="0"/>
                <a:ea typeface="MS PGothic" panose="020B0600070205080204" pitchFamily="34" charset="-128"/>
              </a:defRPr>
            </a:lvl4pPr>
            <a:lvl5pPr marL="2057400" indent="-228600" defTabSz="342900">
              <a:defRPr>
                <a:solidFill>
                  <a:schemeClr val="tx1"/>
                </a:solidFill>
                <a:latin typeface="Calibri" panose="020F050202020403020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sp>
        <p:nvSpPr>
          <p:cNvPr id="9" name="Freeform 6"/>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5">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p:cNvSpPr>
            <a:spLocks noGrp="1"/>
          </p:cNvSpPr>
          <p:nvPr>
            <p:ph sz="quarter" idx="10"/>
          </p:nvPr>
        </p:nvSpPr>
        <p:spPr>
          <a:xfrm>
            <a:off x="419099" y="1020762"/>
            <a:ext cx="11322051" cy="503157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itle 3"/>
          <p:cNvSpPr>
            <a:spLocks noGrp="1"/>
          </p:cNvSpPr>
          <p:nvPr>
            <p:ph type="title"/>
          </p:nvPr>
        </p:nvSpPr>
        <p:spPr>
          <a:xfrm>
            <a:off x="419098" y="66740"/>
            <a:ext cx="11138025" cy="526506"/>
          </a:xfrm>
        </p:spPr>
        <p:txBody>
          <a:body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91700" y="5862320"/>
            <a:ext cx="2381885" cy="845820"/>
          </a:xfrm>
          <a:prstGeom prst="rect">
            <a:avLst/>
          </a:prstGeom>
        </p:spPr>
      </p:pic>
      <p:grpSp>
        <p:nvGrpSpPr>
          <p:cNvPr id="2" name="Group 1"/>
          <p:cNvGrpSpPr/>
          <p:nvPr/>
        </p:nvGrpSpPr>
        <p:grpSpPr>
          <a:xfrm>
            <a:off x="826135" y="865505"/>
            <a:ext cx="4286885" cy="5842635"/>
            <a:chOff x="457198" y="411475"/>
            <a:chExt cx="4305240" cy="5400478"/>
          </a:xfrm>
        </p:grpSpPr>
        <p:sp>
          <p:nvSpPr>
            <p:cNvPr id="3"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grpSp>
        <p:nvGrpSpPr>
          <p:cNvPr id="20" name="Group 19"/>
          <p:cNvGrpSpPr/>
          <p:nvPr/>
        </p:nvGrpSpPr>
        <p:grpSpPr>
          <a:xfrm>
            <a:off x="1415415" y="1842769"/>
            <a:ext cx="3050540" cy="3175004"/>
            <a:chOff x="1302541" y="1701554"/>
            <a:chExt cx="3391423" cy="3627315"/>
          </a:xfrm>
        </p:grpSpPr>
        <p:sp>
          <p:nvSpPr>
            <p:cNvPr id="13" name="Rectangle 12"/>
            <p:cNvSpPr/>
            <p:nvPr/>
          </p:nvSpPr>
          <p:spPr>
            <a:xfrm>
              <a:off x="1302541" y="4908101"/>
              <a:ext cx="3391423" cy="420768"/>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endParaRPr lang="en-US" cap="none" spc="0">
                <a:ln w="10160">
                  <a:noFill/>
                  <a:prstDash val="solid"/>
                </a:ln>
                <a:solidFill>
                  <a:srgbClr val="676767"/>
                </a:solidFill>
                <a:latin typeface="Aharoni" panose="02010803020104030203" pitchFamily="2" charset="-79"/>
                <a:cs typeface="Aharoni" panose="02010803020104030203" pitchFamily="2" charset="-79"/>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536213" y="1701554"/>
              <a:ext cx="3044798" cy="2924337"/>
            </a:xfrm>
            <a:prstGeom prst="rect">
              <a:avLst/>
            </a:prstGeom>
          </p:spPr>
        </p:pic>
        <p:cxnSp>
          <p:nvCxnSpPr>
            <p:cNvPr id="19" name="Straight Connector 18"/>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
        <p:nvSpPr>
          <p:cNvPr id="7" name="TextBox 4"/>
          <p:cNvSpPr txBox="1"/>
          <p:nvPr/>
        </p:nvSpPr>
        <p:spPr>
          <a:xfrm>
            <a:off x="7600315" y="4065270"/>
            <a:ext cx="3844925" cy="33718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rgbClr val="992E3A"/>
                </a:solidFill>
                <a:latin typeface="Times New Roman" panose="02020603050405020304"/>
                <a:cs typeface="Times New Roman" panose="02020603050405020304"/>
              </a:rPr>
              <a:t>KVS CHARAN(T1735)</a:t>
            </a:r>
            <a:endParaRPr lang="en-US" sz="1600" b="1">
              <a:solidFill>
                <a:srgbClr val="992E3A"/>
              </a:solidFill>
              <a:latin typeface="Times New Roman" panose="02020603050405020304"/>
              <a:cs typeface="Times New Roman" panose="02020603050405020304"/>
            </a:endParaRPr>
          </a:p>
        </p:txBody>
      </p:sp>
      <p:sp>
        <p:nvSpPr>
          <p:cNvPr id="6" name="Text Box 5"/>
          <p:cNvSpPr txBox="1"/>
          <p:nvPr/>
        </p:nvSpPr>
        <p:spPr>
          <a:xfrm>
            <a:off x="6078220" y="2226310"/>
            <a:ext cx="4658360" cy="1383665"/>
          </a:xfrm>
          <a:prstGeom prst="rect">
            <a:avLst/>
          </a:prstGeom>
          <a:noFill/>
        </p:spPr>
        <p:txBody>
          <a:bodyPr wrap="square" rtlCol="0">
            <a:spAutoFit/>
          </a:bodyPr>
          <a:p>
            <a:r>
              <a:rPr lang="en-US" altLang="en-GB" sz="2800" b="1">
                <a:solidFill>
                  <a:srgbClr val="992E3A"/>
                </a:solidFill>
                <a:latin typeface="Times New Roman" panose="02020603050405020304" charset="0"/>
                <a:cs typeface="Times New Roman" panose="02020603050405020304" charset="0"/>
              </a:rPr>
              <a:t>1.Using method from one class to another.</a:t>
            </a:r>
            <a:endParaRPr lang="en-US" altLang="en-GB" sz="2800" b="1">
              <a:solidFill>
                <a:srgbClr val="992E3A"/>
              </a:solidFill>
              <a:latin typeface="Times New Roman" panose="02020603050405020304" charset="0"/>
              <a:cs typeface="Times New Roman" panose="02020603050405020304" charset="0"/>
            </a:endParaRPr>
          </a:p>
          <a:p>
            <a:r>
              <a:rPr lang="en-US" altLang="en-GB" sz="2800" b="1">
                <a:solidFill>
                  <a:srgbClr val="992E3A"/>
                </a:solidFill>
                <a:latin typeface="Times New Roman" panose="02020603050405020304" charset="0"/>
                <a:cs typeface="Times New Roman" panose="02020603050405020304" charset="0"/>
              </a:rPr>
              <a:t>2.String.</a:t>
            </a:r>
            <a:endParaRPr lang="en-US" altLang="en-GB" sz="280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buNone/>
            </a:pPr>
            <a:r>
              <a:rPr lang="en-US" altLang="en-GB" sz="1800" b="1">
                <a:latin typeface="Times New Roman" panose="02020603050405020304" charset="0"/>
                <a:cs typeface="Times New Roman" panose="02020603050405020304" charset="0"/>
              </a:rPr>
              <a:t>String Contains</a:t>
            </a:r>
            <a:endParaRPr lang="en-US" altLang="en-GB" sz="1800" b="1">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In Java, the contains() method is used to check if a string contains a particular sequence of characters (a substring). It is part of the String class and provides an easy way to determine if one string is present within another.</a:t>
            </a:r>
            <a:endParaRPr lang="en-US" altLang="en-GB" sz="1800">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boolean contains(CharSequence sequence) is the syntax.</a:t>
            </a:r>
            <a:endParaRPr lang="en-US" altLang="en-GB" sz="1800">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String is case-sensitive.</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b="1">
                <a:latin typeface="Times New Roman" panose="02020603050405020304" charset="0"/>
                <a:cs typeface="Times New Roman" panose="02020603050405020304" charset="0"/>
              </a:rPr>
              <a:t>Common Use Cases</a:t>
            </a:r>
            <a:endParaRPr lang="en-US" altLang="en-GB" sz="1800">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Search for Substrings: Checking whether a specific substring exists within a larger string.</a:t>
            </a:r>
            <a:endParaRPr lang="en-US" altLang="en-GB" sz="1800">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Text Parsing: Verifying if a string contains a particular keyword or phrase.</a:t>
            </a:r>
            <a:endParaRPr lang="en-US" altLang="en-GB" sz="1800">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User Input Validation: Ensuring that user input contains certain required values or patterns</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buNone/>
            </a:pPr>
            <a:r>
              <a:rPr lang="en-US" altLang="en-GB" sz="1800" b="1">
                <a:latin typeface="Times New Roman" panose="02020603050405020304" charset="0"/>
                <a:cs typeface="Times New Roman" panose="02020603050405020304" charset="0"/>
              </a:rPr>
              <a:t>Code</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String str</a:t>
            </a:r>
            <a:r>
              <a:rPr lang="en-US" altLang="en-GB" sz="1800">
                <a:latin typeface="Times New Roman" panose="02020603050405020304" charset="0"/>
                <a:cs typeface="Times New Roman" panose="02020603050405020304" charset="0"/>
              </a:rPr>
              <a:t>g</a:t>
            </a:r>
            <a:r>
              <a:rPr lang="en-GB" altLang="en-US" sz="1800">
                <a:latin typeface="Times New Roman" panose="02020603050405020304" charset="0"/>
                <a:cs typeface="Times New Roman" panose="02020603050405020304" charset="0"/>
              </a:rPr>
              <a:t> = "</a:t>
            </a:r>
            <a:r>
              <a:rPr lang="en-US" altLang="en-GB" sz="1800">
                <a:latin typeface="Times New Roman" panose="02020603050405020304" charset="0"/>
                <a:cs typeface="Times New Roman" panose="02020603050405020304" charset="0"/>
              </a:rPr>
              <a:t>Aham brahmasmi Tat Tvam Asi</a:t>
            </a: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boolean result = str</a:t>
            </a:r>
            <a:r>
              <a:rPr lang="en-US" altLang="en-GB" sz="1800">
                <a:latin typeface="Times New Roman" panose="02020603050405020304" charset="0"/>
                <a:cs typeface="Times New Roman" panose="02020603050405020304" charset="0"/>
              </a:rPr>
              <a:t>g</a:t>
            </a:r>
            <a:r>
              <a:rPr lang="en-GB" altLang="en-US" sz="1800">
                <a:latin typeface="Times New Roman" panose="02020603050405020304" charset="0"/>
                <a:cs typeface="Times New Roman" panose="02020603050405020304" charset="0"/>
              </a:rPr>
              <a:t>.contains("</a:t>
            </a:r>
            <a:r>
              <a:rPr lang="en-US" altLang="en-GB" sz="1800">
                <a:latin typeface="Times New Roman" panose="02020603050405020304" charset="0"/>
                <a:cs typeface="Times New Roman" panose="02020603050405020304" charset="0"/>
              </a:rPr>
              <a:t>Brahmasmi</a:t>
            </a: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if (result) </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    System.out.println("contains </a:t>
            </a:r>
            <a:r>
              <a:rPr lang="en-US" altLang="en-GB" sz="1800">
                <a:latin typeface="Times New Roman" panose="02020603050405020304" charset="0"/>
                <a:cs typeface="Times New Roman" panose="02020603050405020304" charset="0"/>
              </a:rPr>
              <a:t>Brahmasmi</a:t>
            </a: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 else </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    System.out.println("</a:t>
            </a:r>
            <a:r>
              <a:rPr lang="en-US" altLang="en-GB" sz="1800">
                <a:latin typeface="Times New Roman" panose="02020603050405020304" charset="0"/>
                <a:cs typeface="Times New Roman" panose="02020603050405020304" charset="0"/>
              </a:rPr>
              <a:t>D</a:t>
            </a:r>
            <a:r>
              <a:rPr lang="en-GB" altLang="en-US" sz="1800">
                <a:latin typeface="Times New Roman" panose="02020603050405020304" charset="0"/>
                <a:cs typeface="Times New Roman" panose="02020603050405020304" charset="0"/>
              </a:rPr>
              <a:t>oes not contain </a:t>
            </a:r>
            <a:r>
              <a:rPr lang="en-US" altLang="en-GB" sz="1800">
                <a:latin typeface="Times New Roman" panose="02020603050405020304" charset="0"/>
                <a:cs typeface="Times New Roman" panose="02020603050405020304" charset="0"/>
              </a:rPr>
              <a:t>Brahmasmi</a:t>
            </a: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a:p>
            <a:pPr marL="0" indent="0">
              <a:buNone/>
            </a:pPr>
            <a:r>
              <a:rPr lang="en-GB" altLang="en-US" sz="1800">
                <a:latin typeface="Times New Roman" panose="02020603050405020304" charset="0"/>
                <a:cs typeface="Times New Roman" panose="02020603050405020304" charset="0"/>
              </a:rPr>
              <a:t>}</a:t>
            </a:r>
            <a:endParaRPr lang="en-GB" altLang="en-US" sz="1800">
              <a:latin typeface="Times New Roman" panose="02020603050405020304" charset="0"/>
              <a:cs typeface="Times New Roman" panose="02020603050405020304" charset="0"/>
            </a:endParaRPr>
          </a:p>
        </p:txBody>
      </p:sp>
      <p:sp>
        <p:nvSpPr>
          <p:cNvPr id="4" name="Text Box 3"/>
          <p:cNvSpPr txBox="1"/>
          <p:nvPr/>
        </p:nvSpPr>
        <p:spPr>
          <a:xfrm>
            <a:off x="6936740" y="102044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sp>
        <p:nvSpPr>
          <p:cNvPr id="5" name="Text Box 4"/>
          <p:cNvSpPr txBox="1"/>
          <p:nvPr/>
        </p:nvSpPr>
        <p:spPr>
          <a:xfrm>
            <a:off x="6936740" y="138874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Does not contain Brahmasmi </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buNone/>
            </a:pPr>
            <a:r>
              <a:rPr lang="en-US" altLang="en-GB" sz="1800" b="1">
                <a:latin typeface="Times New Roman" panose="02020603050405020304" charset="0"/>
                <a:cs typeface="Times New Roman" panose="02020603050405020304" charset="0"/>
              </a:rPr>
              <a:t>String Trim</a:t>
            </a:r>
            <a:endParaRPr lang="en-US" altLang="en-GB" sz="1800" b="1">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In Java, the trim() method is used to remove leading and trailing whitespace characters from a string. This is particularly useful when you're processing user input or reading data from external sources where extra spaces might be unintentionally included.</a:t>
            </a:r>
            <a:endParaRPr lang="en-US" altLang="en-GB" sz="1800">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String trimmedString = string.trim();    is the syntax.</a:t>
            </a:r>
            <a:endParaRPr lang="en-US" altLang="en-GB" sz="1800">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The method does not modify the original string because strings in Java are immutable. It returns a new string with the leading and trailing spaces removed.</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b="1">
                <a:latin typeface="Times New Roman" panose="02020603050405020304" charset="0"/>
                <a:cs typeface="Times New Roman" panose="02020603050405020304" charset="0"/>
              </a:rPr>
              <a:t>Left Trim</a:t>
            </a:r>
            <a:endParaRPr lang="en-US" altLang="en-GB" sz="1800" b="1">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In Java, there is no built-in method specifically called "left trim" in the String class, but you can achieve this functionality using other methods. Left trim refers to removing the leading whitespace characters (spaces, tabs, etc.) from the beginning of a string, while leaving the trailing characters intact.</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b="1">
                <a:latin typeface="Times New Roman" panose="02020603050405020304" charset="0"/>
                <a:cs typeface="Times New Roman" panose="02020603050405020304" charset="0"/>
              </a:rPr>
              <a:t>Right Trim</a:t>
            </a:r>
            <a:endParaRPr lang="en-US" altLang="en-GB" sz="1800" b="1">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In Java, there is no built-in method specifically called "right trim" in the String class, but you can achieve this functionality using various methods. Right trim refers to removing trailing whitespace characters (spaces, tabs, etc.) from the end of a string, while leaving the leading characters intact.</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buNone/>
            </a:pPr>
            <a:r>
              <a:rPr lang="en-US" altLang="en-GB" sz="1800" b="1">
                <a:latin typeface="Times New Roman" panose="02020603050405020304" charset="0"/>
                <a:cs typeface="Times New Roman" panose="02020603050405020304" charset="0"/>
              </a:rPr>
              <a:t>Code1</a:t>
            </a:r>
            <a:endParaRPr lang="en-US" altLang="en-GB" sz="1800" b="1">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rPr>
              <a:t>String strg = "        Hello,Laila    ";</a:t>
            </a:r>
            <a:endParaRPr lang="en-US" altLang="en-GB" sz="1800">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rPr>
              <a:t>String trimmedStrg = strg.trim();</a:t>
            </a:r>
            <a:endParaRPr lang="en-US" altLang="en-GB" sz="1800">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rPr>
              <a:t>System.out.println("Original: '" + strg + ".");</a:t>
            </a:r>
            <a:endParaRPr lang="en-US" altLang="en-GB" sz="1800">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rPr>
              <a:t>System.out.println("Trimmed:'" + trimmedStrg + "'");</a:t>
            </a:r>
            <a:endParaRPr lang="en-US" altLang="en-GB" sz="1800">
              <a:latin typeface="Times New Roman" panose="02020603050405020304" charset="0"/>
              <a:cs typeface="Times New Roman" panose="02020603050405020304" charset="0"/>
            </a:endParaRPr>
          </a:p>
          <a:p>
            <a:pPr marL="0" indent="0">
              <a:buNone/>
            </a:pPr>
            <a:r>
              <a:rPr lang="en-US" altLang="en-GB" sz="1800" b="1">
                <a:latin typeface="Times New Roman" panose="02020603050405020304" charset="0"/>
                <a:cs typeface="Times New Roman" panose="02020603050405020304" charset="0"/>
              </a:rPr>
              <a:t>Code2</a:t>
            </a:r>
            <a:endParaRPr lang="en-US" altLang="en-GB" sz="1800" b="1">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sym typeface="+mn-ea"/>
              </a:rPr>
              <a:t>String strg = "        Hello,Laila    ";</a:t>
            </a:r>
            <a:endParaRPr lang="en-US" altLang="en-GB" sz="1800">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sym typeface="+mn-ea"/>
              </a:rPr>
              <a:t>String lefttrimmedStrg = strg.trim();</a:t>
            </a:r>
            <a:endParaRPr lang="en-US" altLang="en-GB" sz="1800">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sym typeface="+mn-ea"/>
              </a:rPr>
              <a:t>System.out.println("Original: '" + strg + ".");</a:t>
            </a:r>
            <a:endParaRPr lang="en-US" altLang="en-GB" sz="1800">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sym typeface="+mn-ea"/>
              </a:rPr>
              <a:t>System.out.println("LeftTrimmed:'" + trimmedStrg + ".");</a:t>
            </a:r>
            <a:endParaRPr lang="en-US" altLang="en-GB" sz="1800" b="1">
              <a:latin typeface="Times New Roman" panose="02020603050405020304" charset="0"/>
              <a:cs typeface="Times New Roman" panose="02020603050405020304" charset="0"/>
            </a:endParaRPr>
          </a:p>
        </p:txBody>
      </p:sp>
      <p:sp>
        <p:nvSpPr>
          <p:cNvPr id="4" name="Text Box 3"/>
          <p:cNvSpPr txBox="1"/>
          <p:nvPr/>
        </p:nvSpPr>
        <p:spPr>
          <a:xfrm>
            <a:off x="7433310" y="102044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 1</a:t>
            </a:r>
            <a:endParaRPr lang="en-US" altLang="en-GB" b="1">
              <a:latin typeface="Times New Roman" panose="02020603050405020304" charset="0"/>
              <a:cs typeface="Times New Roman" panose="02020603050405020304" charset="0"/>
            </a:endParaRPr>
          </a:p>
        </p:txBody>
      </p:sp>
      <p:sp>
        <p:nvSpPr>
          <p:cNvPr id="5" name="Text Box 4"/>
          <p:cNvSpPr txBox="1"/>
          <p:nvPr/>
        </p:nvSpPr>
        <p:spPr>
          <a:xfrm>
            <a:off x="7433310" y="1565275"/>
            <a:ext cx="4064000" cy="64516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Original:        Hello,Laila    .</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Trimmed:Hello,Laila</a:t>
            </a:r>
            <a:endParaRPr lang="en-US" altLang="en-GB">
              <a:latin typeface="Times New Roman" panose="02020603050405020304" charset="0"/>
              <a:cs typeface="Times New Roman" panose="02020603050405020304" charset="0"/>
            </a:endParaRPr>
          </a:p>
        </p:txBody>
      </p:sp>
      <p:sp>
        <p:nvSpPr>
          <p:cNvPr id="6" name="Text Box 5"/>
          <p:cNvSpPr txBox="1"/>
          <p:nvPr/>
        </p:nvSpPr>
        <p:spPr>
          <a:xfrm>
            <a:off x="7433310" y="2905760"/>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 2</a:t>
            </a:r>
            <a:endParaRPr lang="en-US" altLang="en-GB" b="1">
              <a:latin typeface="Times New Roman" panose="02020603050405020304" charset="0"/>
              <a:cs typeface="Times New Roman" panose="02020603050405020304" charset="0"/>
            </a:endParaRPr>
          </a:p>
        </p:txBody>
      </p:sp>
      <p:sp>
        <p:nvSpPr>
          <p:cNvPr id="7" name="Text Box 6"/>
          <p:cNvSpPr txBox="1"/>
          <p:nvPr/>
        </p:nvSpPr>
        <p:spPr>
          <a:xfrm>
            <a:off x="7493000" y="3274060"/>
            <a:ext cx="4064000" cy="64516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Original:        Hello,Laila    .</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LeftTrimmed:Hello,Laila    .</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buNone/>
            </a:pPr>
            <a:r>
              <a:rPr lang="en-US" altLang="en-GB" sz="1800" b="1">
                <a:latin typeface="Times New Roman" panose="02020603050405020304" charset="0"/>
                <a:cs typeface="Times New Roman" panose="02020603050405020304" charset="0"/>
              </a:rPr>
              <a:t>Code 3</a:t>
            </a:r>
            <a:endParaRPr lang="en-US" altLang="en-GB" sz="1800" b="1">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sym typeface="+mn-ea"/>
              </a:rPr>
              <a:t>String strg = "        Hello,Laila    ";</a:t>
            </a:r>
            <a:endParaRPr lang="en-US" altLang="en-GB" sz="1800">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sym typeface="+mn-ea"/>
              </a:rPr>
              <a:t>String trimmedStrg = strg.trim();</a:t>
            </a:r>
            <a:endParaRPr lang="en-US" altLang="en-GB" sz="1800">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sym typeface="+mn-ea"/>
              </a:rPr>
              <a:t>System.out.println("Original: '" + strg + ".");</a:t>
            </a:r>
            <a:endParaRPr lang="en-US" altLang="en-GB" sz="1800">
              <a:latin typeface="Times New Roman" panose="02020603050405020304" charset="0"/>
              <a:cs typeface="Times New Roman" panose="02020603050405020304" charset="0"/>
            </a:endParaRPr>
          </a:p>
          <a:p>
            <a:pPr marL="0" indent="0">
              <a:buNone/>
            </a:pPr>
            <a:r>
              <a:rPr lang="en-US" altLang="en-GB" sz="1800">
                <a:latin typeface="Times New Roman" panose="02020603050405020304" charset="0"/>
                <a:cs typeface="Times New Roman" panose="02020603050405020304" charset="0"/>
                <a:sym typeface="+mn-ea"/>
              </a:rPr>
              <a:t>System.out.println("RightTrimmed: '" + trimmedStrg + ".");</a:t>
            </a:r>
            <a:endParaRPr lang="en-US" altLang="en-GB" sz="1800" b="1">
              <a:latin typeface="Times New Roman" panose="02020603050405020304" charset="0"/>
              <a:cs typeface="Times New Roman" panose="02020603050405020304" charset="0"/>
            </a:endParaRPr>
          </a:p>
        </p:txBody>
      </p:sp>
      <p:sp>
        <p:nvSpPr>
          <p:cNvPr id="4" name="Text Box 3"/>
          <p:cNvSpPr txBox="1"/>
          <p:nvPr/>
        </p:nvSpPr>
        <p:spPr>
          <a:xfrm>
            <a:off x="7110730" y="102044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 3</a:t>
            </a:r>
            <a:endParaRPr lang="en-US" altLang="en-GB" b="1">
              <a:latin typeface="Times New Roman" panose="02020603050405020304" charset="0"/>
              <a:cs typeface="Times New Roman" panose="02020603050405020304" charset="0"/>
            </a:endParaRPr>
          </a:p>
        </p:txBody>
      </p:sp>
      <p:sp>
        <p:nvSpPr>
          <p:cNvPr id="5" name="Text Box 4"/>
          <p:cNvSpPr txBox="1"/>
          <p:nvPr/>
        </p:nvSpPr>
        <p:spPr>
          <a:xfrm>
            <a:off x="7110730" y="1388745"/>
            <a:ext cx="4064000" cy="645160"/>
          </a:xfrm>
          <a:prstGeom prst="rect">
            <a:avLst/>
          </a:prstGeom>
          <a:noFill/>
        </p:spPr>
        <p:txBody>
          <a:bodyPr wrap="square" rtlCol="0">
            <a:spAutoFit/>
          </a:bodyPr>
          <a:p>
            <a:r>
              <a:rPr lang="en-US" altLang="en-GB">
                <a:latin typeface="Times New Roman" panose="02020603050405020304" charset="0"/>
                <a:cs typeface="Times New Roman" panose="02020603050405020304" charset="0"/>
                <a:sym typeface="+mn-ea"/>
              </a:rPr>
              <a:t>Original:        Hello,Laila    .</a:t>
            </a:r>
            <a:endParaRPr lang="en-US" altLang="en-GB">
              <a:latin typeface="Times New Roman" panose="02020603050405020304" charset="0"/>
              <a:cs typeface="Times New Roman" panose="02020603050405020304" charset="0"/>
            </a:endParaRPr>
          </a:p>
          <a:p>
            <a:r>
              <a:rPr lang="en-US" altLang="en-GB">
                <a:latin typeface="Times New Roman" panose="02020603050405020304" charset="0"/>
                <a:cs typeface="Times New Roman" panose="02020603050405020304" charset="0"/>
              </a:rPr>
              <a:t>RightTrimmed:        Hello,Laila.</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buFont typeface="Wingdings" panose="05000000000000000000" charset="0"/>
              <a:buChar char="Ø"/>
            </a:pPr>
            <a:r>
              <a:rPr lang="en-GB" altLang="en-US" sz="1800">
                <a:latin typeface="Times New Roman" panose="02020603050405020304" charset="0"/>
                <a:cs typeface="Times New Roman" panose="02020603050405020304" charset="0"/>
              </a:rPr>
              <a:t>In object-oriented programming, calling a function from one class to another typically involves creating an instance (object) of the second class inside the first class. This allows the first class to call methods or functions from the second class.</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a:latin typeface="Times New Roman" panose="02020603050405020304" charset="0"/>
                <a:cs typeface="Times New Roman" panose="02020603050405020304" charset="0"/>
              </a:rPr>
              <a:t>In Java, calling a method from one class to another is similar to what we do in other object-oriented languages. The key is to create an object (instance) of the class whose method you want to call and then invoke the method on that object.</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a:latin typeface="Times New Roman" panose="02020603050405020304" charset="0"/>
                <a:cs typeface="Times New Roman" panose="02020603050405020304" charset="0"/>
              </a:rPr>
              <a:t>Creating an Object: In both examples, an object of Class A is created inside Class B using new A().</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a:latin typeface="Times New Roman" panose="02020603050405020304" charset="0"/>
                <a:cs typeface="Times New Roman" panose="02020603050405020304" charset="0"/>
              </a:rPr>
              <a:t>Calling the Method: The method from Class A is invoked using the object, for example, classA.show() or classA.add().</a:t>
            </a:r>
            <a:endParaRPr lang="en-GB" altLang="en-US" sz="1800">
              <a:latin typeface="Times New Roman" panose="02020603050405020304" charset="0"/>
              <a:cs typeface="Times New Roman" panose="02020603050405020304" charset="0"/>
            </a:endParaRPr>
          </a:p>
          <a:p>
            <a:pPr>
              <a:buFont typeface="Wingdings" panose="05000000000000000000" charset="0"/>
              <a:buChar char="Ø"/>
            </a:pPr>
            <a:r>
              <a:rPr lang="en-GB" altLang="en-US" sz="1800">
                <a:latin typeface="Times New Roman" panose="02020603050405020304" charset="0"/>
                <a:cs typeface="Times New Roman" panose="02020603050405020304" charset="0"/>
              </a:rPr>
              <a:t>Access Modifiers: Make sure that the methods you're trying to call have appropriate access modifiers (public, protected, or private) to ensure visibility from another class. In the examples above, the methods are marked as public so they can be accessed from other classes.</a:t>
            </a:r>
            <a:endParaRPr lang="en-GB" altLang="en-US" sz="1800">
              <a:latin typeface="Times New Roman" panose="02020603050405020304" charset="0"/>
              <a:cs typeface="Times New Roman" panose="02020603050405020304" charset="0"/>
            </a:endParaRPr>
          </a:p>
          <a:p>
            <a:pPr marL="0" indent="0">
              <a:buFont typeface="Wingdings" panose="05000000000000000000" charset="0"/>
              <a:buNone/>
            </a:pPr>
            <a:endParaRPr lang="en-GB" altLang="en-US" sz="1800">
              <a:latin typeface="Times New Roman" panose="02020603050405020304" charset="0"/>
              <a:cs typeface="Times New Roman" panose="02020603050405020304" charset="0"/>
            </a:endParaRPr>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sym typeface="+mn-ea"/>
              </a:rPr>
              <a:t>Using method from one class to another</a:t>
            </a:r>
            <a:endParaRPr lang="en-US" altLang="en-GB" sz="3110" b="1">
              <a:solidFill>
                <a:srgbClr val="992E3A"/>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quarter" idx="10"/>
          </p:nvPr>
        </p:nvPicPr>
        <p:blipFill>
          <a:blip r:embed="rId1"/>
          <a:stretch>
            <a:fillRect/>
          </a:stretch>
        </p:blipFill>
        <p:spPr>
          <a:xfrm>
            <a:off x="419100" y="1386205"/>
            <a:ext cx="3418840" cy="4311015"/>
          </a:xfrm>
          <a:prstGeom prst="rect">
            <a:avLst/>
          </a:prstGeom>
        </p:spPr>
      </p:pic>
      <p:sp>
        <p:nvSpPr>
          <p:cNvPr id="5" name="Text Box 4"/>
          <p:cNvSpPr txBox="1"/>
          <p:nvPr/>
        </p:nvSpPr>
        <p:spPr>
          <a:xfrm>
            <a:off x="419100" y="101790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Code</a:t>
            </a:r>
            <a:endParaRPr lang="en-US" altLang="en-GB">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6355080" y="1386205"/>
            <a:ext cx="1038225" cy="1666875"/>
          </a:xfrm>
          <a:prstGeom prst="rect">
            <a:avLst/>
          </a:prstGeom>
        </p:spPr>
      </p:pic>
      <p:sp>
        <p:nvSpPr>
          <p:cNvPr id="7" name="Text Box 6"/>
          <p:cNvSpPr txBox="1"/>
          <p:nvPr/>
        </p:nvSpPr>
        <p:spPr>
          <a:xfrm>
            <a:off x="6355080" y="102679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Output</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a:buFont typeface="Wingdings" panose="05000000000000000000" charset="0"/>
              <a:buChar char="Ø"/>
            </a:pPr>
            <a:r>
              <a:rPr lang="en-GB" altLang="en-US" sz="1800"/>
              <a:t>In Java, String is the type of objects that can store the sequence of characters enclosed by double quotes and every character is stored in 16 bits i.e using UTF 16-bit encoding. A string acts the same as an array of characters. Java provides a robust and flexible API for handling strings, allowing for various operations such as concatenation, comparison, and manipulation.</a:t>
            </a:r>
            <a:endParaRPr lang="en-GB" altLang="en-US" sz="1800"/>
          </a:p>
          <a:p>
            <a:pPr>
              <a:buFont typeface="Wingdings" panose="05000000000000000000" charset="0"/>
              <a:buChar char="Ø"/>
            </a:pPr>
            <a:r>
              <a:rPr lang="en-US" altLang="en-GB" sz="1800"/>
              <a:t>String Comparision:In Java, string comparison is a common task that you can accomplish in several ways depending on the type of comparison you need to perform. Using operators</a:t>
            </a:r>
            <a:endParaRPr lang="en-US" altLang="en-GB" sz="1800"/>
          </a:p>
          <a:p>
            <a:pPr>
              <a:buFont typeface="Wingdings" panose="05000000000000000000" charset="0"/>
              <a:buChar char="Ø"/>
            </a:pPr>
            <a:endParaRPr lang="en-GB" altLang="en-US" sz="1800"/>
          </a:p>
        </p:txBody>
      </p:sp>
      <p:sp>
        <p:nvSpPr>
          <p:cNvPr id="3" name="Title 2"/>
          <p:cNvSpPr>
            <a:spLocks noGrp="1"/>
          </p:cNvSpPr>
          <p:nvPr>
            <p:ph type="title"/>
          </p:nvPr>
        </p:nvSpPr>
        <p:spPr/>
        <p:txBody>
          <a:bodyPr>
            <a:normAutofit fontScale="90000"/>
          </a:bodyPr>
          <a:p>
            <a:r>
              <a:rPr lang="en-US" altLang="en-GB" sz="3110" b="1">
                <a:solidFill>
                  <a:srgbClr val="992E3A"/>
                </a:solidFill>
                <a:latin typeface="Times New Roman" panose="02020603050405020304" charset="0"/>
                <a:cs typeface="Times New Roman" panose="02020603050405020304" charset="0"/>
              </a:rPr>
              <a:t>Strings</a:t>
            </a:r>
            <a:endParaRPr lang="en-US" altLang="en-GB" sz="3110" b="1">
              <a:solidFill>
                <a:srgbClr val="992E3A"/>
              </a:solidFill>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marL="0" indent="0">
              <a:buNone/>
            </a:pPr>
            <a:r>
              <a:rPr lang="en-US" altLang="en-GB" sz="1800" b="1"/>
              <a:t>Code</a:t>
            </a:r>
            <a:endParaRPr lang="en-GB" altLang="en-US" sz="1800"/>
          </a:p>
          <a:p>
            <a:pPr marL="0" indent="0">
              <a:buNone/>
            </a:pPr>
            <a:endParaRPr lang="en-GB" altLang="en-US" sz="1800"/>
          </a:p>
          <a:p>
            <a:pPr marL="0" indent="0">
              <a:buNone/>
            </a:pPr>
            <a:r>
              <a:rPr lang="en-GB" altLang="en-US" sz="1800"/>
              <a:t>public class G</a:t>
            </a:r>
            <a:r>
              <a:rPr lang="en-US" altLang="en-GB" sz="1800"/>
              <a:t>reen</a:t>
            </a:r>
            <a:r>
              <a:rPr lang="en-GB" altLang="en-US" sz="1800"/>
              <a:t> {</a:t>
            </a:r>
            <a:endParaRPr lang="en-GB" altLang="en-US" sz="1800"/>
          </a:p>
          <a:p>
            <a:pPr marL="0" indent="0">
              <a:buNone/>
            </a:pPr>
            <a:r>
              <a:rPr lang="en-GB" altLang="en-US" sz="1800"/>
              <a:t>    public static void main(String args[])</a:t>
            </a:r>
            <a:endParaRPr lang="en-GB" altLang="en-US" sz="1800"/>
          </a:p>
          <a:p>
            <a:pPr marL="0" indent="0">
              <a:buNone/>
            </a:pPr>
            <a:r>
              <a:rPr lang="en-GB" altLang="en-US" sz="1800"/>
              <a:t>    {</a:t>
            </a:r>
            <a:endParaRPr lang="en-GB" altLang="en-US" sz="1800"/>
          </a:p>
          <a:p>
            <a:pPr marL="0" indent="0">
              <a:buNone/>
            </a:pPr>
            <a:r>
              <a:rPr lang="en-GB" altLang="en-US" sz="1800"/>
              <a:t>        String str = new String("</a:t>
            </a:r>
            <a:r>
              <a:rPr lang="en-US" altLang="en-GB" sz="1800"/>
              <a:t>This is string</a:t>
            </a:r>
            <a:r>
              <a:rPr lang="en-GB" altLang="en-US" sz="1800"/>
              <a:t>");</a:t>
            </a:r>
            <a:endParaRPr lang="en-GB" altLang="en-US" sz="1800"/>
          </a:p>
          <a:p>
            <a:pPr marL="0" indent="0">
              <a:buNone/>
            </a:pPr>
            <a:r>
              <a:rPr lang="en-GB" altLang="en-US" sz="1800"/>
              <a:t>        System.out.println(str);</a:t>
            </a:r>
            <a:endParaRPr lang="en-GB" altLang="en-US" sz="1800"/>
          </a:p>
          <a:p>
            <a:pPr marL="0" indent="0">
              <a:buNone/>
            </a:pPr>
            <a:r>
              <a:rPr lang="en-GB" altLang="en-US" sz="1800"/>
              <a:t>    }</a:t>
            </a:r>
            <a:endParaRPr lang="en-GB" altLang="en-US" sz="1800"/>
          </a:p>
          <a:p>
            <a:pPr marL="0" indent="0">
              <a:buNone/>
            </a:pPr>
            <a:r>
              <a:rPr lang="en-GB" altLang="en-US" sz="1800"/>
              <a:t>}</a:t>
            </a:r>
            <a:endParaRPr lang="en-GB" altLang="en-US" sz="1800"/>
          </a:p>
        </p:txBody>
      </p:sp>
      <p:sp>
        <p:nvSpPr>
          <p:cNvPr id="4" name="Text Box 3"/>
          <p:cNvSpPr txBox="1"/>
          <p:nvPr/>
        </p:nvSpPr>
        <p:spPr>
          <a:xfrm>
            <a:off x="7268845" y="1020445"/>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sp>
        <p:nvSpPr>
          <p:cNvPr id="5" name="Text Box 4"/>
          <p:cNvSpPr txBox="1"/>
          <p:nvPr/>
        </p:nvSpPr>
        <p:spPr>
          <a:xfrm>
            <a:off x="7268845" y="1466215"/>
            <a:ext cx="4064000" cy="368300"/>
          </a:xfrm>
          <a:prstGeom prst="rect">
            <a:avLst/>
          </a:prstGeom>
          <a:noFill/>
        </p:spPr>
        <p:txBody>
          <a:bodyPr wrap="square" rtlCol="0">
            <a:spAutoFit/>
          </a:bodyPr>
          <a:p>
            <a:r>
              <a:rPr lang="en-US" altLang="en-GB"/>
              <a:t>This is string</a:t>
            </a: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20000"/>
          </a:bodyPr>
          <a:p>
            <a:pPr marL="0" indent="0">
              <a:buFont typeface="Wingdings" panose="05000000000000000000" charset="0"/>
              <a:buNone/>
            </a:pPr>
            <a:r>
              <a:rPr lang="en-US" altLang="en-GB" sz="1800" b="1">
                <a:latin typeface="Times New Roman" panose="02020603050405020304" charset="0"/>
                <a:cs typeface="Times New Roman" panose="02020603050405020304" charset="0"/>
              </a:rPr>
              <a:t>String Concatenation</a:t>
            </a:r>
            <a:endParaRPr lang="en-US" altLang="en-GB" sz="1800" b="1">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The string concat() method concatenates (appends) a string to the end of another string. It returns the combined string. It is used for string concatenation in Java. It returns NullPointerException if any one of the strings is Null.</a:t>
            </a:r>
            <a:endParaRPr lang="en-US" altLang="en-GB" sz="1800">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We can use symbol ‘+’ also concat() to do the concatenation. </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b="1">
                <a:latin typeface="Times New Roman" panose="02020603050405020304" charset="0"/>
                <a:cs typeface="Times New Roman" panose="02020603050405020304" charset="0"/>
              </a:rPr>
              <a:t>Code</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class bf {</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public static void main(String args[]) {</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String s = "Greetings";</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s = s.concat("foryou");</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System.out.println(s);</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p:txBody>
      </p:sp>
      <p:sp>
        <p:nvSpPr>
          <p:cNvPr id="4" name="Text Box 3"/>
          <p:cNvSpPr txBox="1"/>
          <p:nvPr/>
        </p:nvSpPr>
        <p:spPr>
          <a:xfrm>
            <a:off x="6481445" y="2564130"/>
            <a:ext cx="4064000" cy="368300"/>
          </a:xfrm>
          <a:prstGeom prst="rect">
            <a:avLst/>
          </a:prstGeom>
          <a:noFill/>
        </p:spPr>
        <p:txBody>
          <a:bodyPr wrap="square" rtlCol="0">
            <a:spAutoFit/>
          </a:bodyPr>
          <a:p>
            <a:r>
              <a:rPr lang="en-US" altLang="en-GB"/>
              <a:t>Output</a:t>
            </a:r>
            <a:endParaRPr lang="en-US" altLang="en-GB"/>
          </a:p>
        </p:txBody>
      </p:sp>
      <p:sp>
        <p:nvSpPr>
          <p:cNvPr id="6" name="Text Box 5"/>
          <p:cNvSpPr txBox="1"/>
          <p:nvPr/>
        </p:nvSpPr>
        <p:spPr>
          <a:xfrm>
            <a:off x="6481445" y="2932430"/>
            <a:ext cx="4064000" cy="368300"/>
          </a:xfrm>
          <a:prstGeom prst="rect">
            <a:avLst/>
          </a:prstGeom>
          <a:noFill/>
        </p:spPr>
        <p:txBody>
          <a:bodyPr wrap="square" rtlCol="0">
            <a:spAutoFit/>
          </a:bodyPr>
          <a:p>
            <a:r>
              <a:rPr lang="en-US" altLang="en-GB"/>
              <a:t>Greetingsforyou</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rmAutofit lnSpcReduction="10000"/>
          </a:bodyPr>
          <a:p>
            <a:pPr marL="0" indent="0">
              <a:buNone/>
            </a:pPr>
            <a:r>
              <a:rPr lang="en-US" altLang="en-GB" sz="1800" b="1">
                <a:latin typeface="Times New Roman" panose="02020603050405020304" charset="0"/>
                <a:cs typeface="Times New Roman" panose="02020603050405020304" charset="0"/>
              </a:rPr>
              <a:t>String Comparision</a:t>
            </a:r>
            <a:endParaRPr lang="en-GB" altLang="en-US">
              <a:latin typeface="Times New Roman" panose="02020603050405020304" charset="0"/>
              <a:cs typeface="Times New Roman" panose="02020603050405020304" charset="0"/>
            </a:endParaRPr>
          </a:p>
          <a:p>
            <a:pPr>
              <a:buFont typeface="Wingdings" panose="05000000000000000000" charset="0"/>
              <a:buChar char="Ø"/>
            </a:pPr>
            <a:r>
              <a:rPr lang="en-GB" altLang="en-US" sz="1800">
                <a:latin typeface="Times New Roman" panose="02020603050405020304" charset="0"/>
                <a:cs typeface="Times New Roman" panose="02020603050405020304" charset="0"/>
              </a:rPr>
              <a:t>In Java, there are different ways to compare strings. Since strings in Java are objects, you need to use specific methods for comparison rather than the == operator. The methods to compare strings depend on what aspect of the string you're trying to compare—whether it's checking for equality or ordering.</a:t>
            </a:r>
            <a:endParaRPr lang="en-GB" altLang="en-US" sz="1800">
              <a:latin typeface="Times New Roman" panose="02020603050405020304" charset="0"/>
              <a:cs typeface="Times New Roman" panose="02020603050405020304" charset="0"/>
            </a:endParaRPr>
          </a:p>
          <a:p>
            <a:pPr marL="0" indent="0">
              <a:buFont typeface="Wingdings" panose="05000000000000000000" charset="0"/>
              <a:buNone/>
            </a:pPr>
            <a:endParaRPr lang="en-GB" altLang="en-US"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b="1">
                <a:latin typeface="Times New Roman" panose="02020603050405020304" charset="0"/>
                <a:cs typeface="Times New Roman" panose="02020603050405020304" charset="0"/>
              </a:rPr>
              <a:t>Code</a:t>
            </a:r>
            <a:endParaRPr lang="en-US" altLang="en-GB" sz="1800" b="1">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String str1 = new String("namasthe");</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String str2 = new String("Namasthe");</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if (str1 == str2) {</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System.out.println("Strings are equal");</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else {</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System.out.println("Strings are not equal");</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p:txBody>
      </p:sp>
      <p:sp>
        <p:nvSpPr>
          <p:cNvPr id="4" name="Text Box 3"/>
          <p:cNvSpPr txBox="1"/>
          <p:nvPr/>
        </p:nvSpPr>
        <p:spPr>
          <a:xfrm>
            <a:off x="6848475" y="261810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Output</a:t>
            </a:r>
            <a:endParaRPr lang="en-US" altLang="en-GB">
              <a:latin typeface="Times New Roman" panose="02020603050405020304" charset="0"/>
              <a:cs typeface="Times New Roman" panose="02020603050405020304" charset="0"/>
            </a:endParaRPr>
          </a:p>
        </p:txBody>
      </p:sp>
      <p:sp>
        <p:nvSpPr>
          <p:cNvPr id="5" name="Text Box 4"/>
          <p:cNvSpPr txBox="1"/>
          <p:nvPr/>
        </p:nvSpPr>
        <p:spPr>
          <a:xfrm>
            <a:off x="6903085" y="3060700"/>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Strings are not equal</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p>
            <a:pPr marL="0" indent="0">
              <a:buNone/>
            </a:pPr>
            <a:r>
              <a:rPr lang="en-US" altLang="en-GB" sz="1800" b="1">
                <a:latin typeface="Times New Roman" panose="02020603050405020304" charset="0"/>
                <a:cs typeface="Times New Roman" panose="02020603050405020304" charset="0"/>
              </a:rPr>
              <a:t>String Start</a:t>
            </a:r>
            <a:endParaRPr lang="en-US" altLang="en-GB" sz="1800" b="1">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In Java, the term "string start" typically refers to checking whether a string begins with a specific prefix. This can be achieved using the startsWith() method.</a:t>
            </a:r>
            <a:endParaRPr lang="en-US" altLang="en-GB" sz="1800">
              <a:latin typeface="Times New Roman" panose="02020603050405020304" charset="0"/>
              <a:cs typeface="Times New Roman" panose="02020603050405020304" charset="0"/>
            </a:endParaRPr>
          </a:p>
          <a:p>
            <a:pPr>
              <a:buFont typeface="Wingdings" panose="05000000000000000000" charset="0"/>
              <a:buChar char="Ø"/>
            </a:pPr>
            <a:r>
              <a:rPr lang="en-US" altLang="en-GB" sz="1800">
                <a:latin typeface="Times New Roman" panose="02020603050405020304" charset="0"/>
                <a:cs typeface="Times New Roman" panose="02020603050405020304" charset="0"/>
              </a:rPr>
              <a:t>boolean startsWith(String prefix) is syntax.</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b="1">
                <a:latin typeface="Times New Roman" panose="02020603050405020304" charset="0"/>
                <a:cs typeface="Times New Roman" panose="02020603050405020304" charset="0"/>
              </a:rPr>
              <a:t>Code</a:t>
            </a:r>
            <a:endParaRPr lang="en-US" altLang="en-GB" sz="1800" b="1">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String str = "Hello Boss";</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boolean result = str.startsWith("Hello");</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if (result) {</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System.out.println("The string starts with Hello");</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else {</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    System.out.println("The string does not start with 'Hello'");</a:t>
            </a:r>
            <a:endParaRPr lang="en-US" altLang="en-GB" sz="1800">
              <a:latin typeface="Times New Roman" panose="02020603050405020304" charset="0"/>
              <a:cs typeface="Times New Roman" panose="02020603050405020304" charset="0"/>
            </a:endParaRPr>
          </a:p>
          <a:p>
            <a:pPr marL="0" indent="0">
              <a:buFont typeface="Wingdings" panose="05000000000000000000" charset="0"/>
              <a:buNone/>
            </a:pPr>
            <a:r>
              <a:rPr lang="en-US" altLang="en-GB" sz="1800">
                <a:latin typeface="Times New Roman" panose="02020603050405020304" charset="0"/>
                <a:cs typeface="Times New Roman" panose="02020603050405020304" charset="0"/>
              </a:rPr>
              <a:t>}</a:t>
            </a:r>
            <a:endParaRPr lang="en-US" altLang="en-GB" sz="1800">
              <a:latin typeface="Times New Roman" panose="02020603050405020304" charset="0"/>
              <a:cs typeface="Times New Roman" panose="02020603050405020304" charset="0"/>
            </a:endParaRPr>
          </a:p>
        </p:txBody>
      </p:sp>
      <p:sp>
        <p:nvSpPr>
          <p:cNvPr id="4" name="Text Box 3"/>
          <p:cNvSpPr txBox="1"/>
          <p:nvPr/>
        </p:nvSpPr>
        <p:spPr>
          <a:xfrm>
            <a:off x="7141845" y="2449830"/>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sp>
        <p:nvSpPr>
          <p:cNvPr id="5" name="Text Box 4"/>
          <p:cNvSpPr txBox="1"/>
          <p:nvPr/>
        </p:nvSpPr>
        <p:spPr>
          <a:xfrm>
            <a:off x="7141845" y="282638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The string starts with Hello</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0"/>
          </p:nvPr>
        </p:nvSpPr>
        <p:spPr/>
        <p:txBody>
          <a:bodyPr>
            <a:noAutofit/>
          </a:bodyPr>
          <a:p>
            <a:pPr marL="0" indent="0">
              <a:buNone/>
            </a:pPr>
            <a:r>
              <a:rPr lang="en-US" altLang="en-GB" sz="1700" b="1">
                <a:latin typeface="Times New Roman" panose="02020603050405020304" charset="0"/>
                <a:cs typeface="Times New Roman" panose="02020603050405020304" charset="0"/>
              </a:rPr>
              <a:t>String End</a:t>
            </a:r>
            <a:endParaRPr lang="en-US" altLang="en-GB" sz="1700" b="1">
              <a:latin typeface="Times New Roman" panose="02020603050405020304" charset="0"/>
              <a:cs typeface="Times New Roman" panose="02020603050405020304" charset="0"/>
            </a:endParaRPr>
          </a:p>
          <a:p>
            <a:pPr>
              <a:buFont typeface="Wingdings" panose="05000000000000000000" charset="0"/>
              <a:buChar char="Ø"/>
            </a:pPr>
            <a:r>
              <a:rPr lang="en-US" altLang="en-GB" sz="1700">
                <a:latin typeface="Times New Roman" panose="02020603050405020304" charset="0"/>
                <a:cs typeface="Times New Roman" panose="02020603050405020304" charset="0"/>
              </a:rPr>
              <a:t>In Java, the term "string end" typically refers to checking if a string ends with a specific suffix. You can achieve this using the endsWith() method.</a:t>
            </a:r>
            <a:endParaRPr lang="en-US" altLang="en-GB" sz="1700">
              <a:latin typeface="Times New Roman" panose="02020603050405020304" charset="0"/>
              <a:cs typeface="Times New Roman" panose="02020603050405020304" charset="0"/>
            </a:endParaRPr>
          </a:p>
          <a:p>
            <a:pPr>
              <a:buFont typeface="Wingdings" panose="05000000000000000000" charset="0"/>
              <a:buChar char="Ø"/>
            </a:pPr>
            <a:r>
              <a:rPr lang="en-US" altLang="en-GB" sz="1700">
                <a:latin typeface="Times New Roman" panose="02020603050405020304" charset="0"/>
                <a:cs typeface="Times New Roman" panose="02020603050405020304" charset="0"/>
              </a:rPr>
              <a:t>boolean endsWith(String suffix) is the syntax.he endsWith() method in Java is a straightforward and effective way to check if a string ends with a specific suffix. It's commonly used for tasks like validating file extensions, URLs, or strings that follow a particular pattern.</a:t>
            </a:r>
            <a:endParaRPr lang="en-US" altLang="en-GB" sz="1700">
              <a:latin typeface="Times New Roman" panose="02020603050405020304" charset="0"/>
              <a:cs typeface="Times New Roman" panose="02020603050405020304" charset="0"/>
            </a:endParaRPr>
          </a:p>
          <a:p>
            <a:pPr marL="0" indent="0">
              <a:buFont typeface="Wingdings" panose="05000000000000000000" charset="0"/>
              <a:buNone/>
            </a:pPr>
            <a:r>
              <a:rPr lang="en-US" altLang="en-GB" sz="1700" b="1">
                <a:latin typeface="Times New Roman" panose="02020603050405020304" charset="0"/>
                <a:cs typeface="Times New Roman" panose="02020603050405020304" charset="0"/>
              </a:rPr>
              <a:t>Code</a:t>
            </a:r>
            <a:endParaRPr lang="en-US" altLang="en-GB" sz="1700" b="1">
              <a:latin typeface="Times New Roman" panose="02020603050405020304" charset="0"/>
              <a:cs typeface="Times New Roman" panose="02020603050405020304" charset="0"/>
            </a:endParaRPr>
          </a:p>
          <a:p>
            <a:pPr marL="0" indent="0">
              <a:buFont typeface="Wingdings" panose="05000000000000000000" charset="0"/>
              <a:buNone/>
            </a:pPr>
            <a:r>
              <a:rPr lang="en-US" altLang="en-GB" sz="1700">
                <a:latin typeface="Times New Roman" panose="02020603050405020304" charset="0"/>
                <a:cs typeface="Times New Roman" panose="02020603050405020304" charset="0"/>
              </a:rPr>
              <a:t>String str = "Hi Nanna";</a:t>
            </a:r>
            <a:endParaRPr lang="en-US" altLang="en-GB" sz="1700">
              <a:latin typeface="Times New Roman" panose="02020603050405020304" charset="0"/>
              <a:cs typeface="Times New Roman" panose="02020603050405020304" charset="0"/>
            </a:endParaRPr>
          </a:p>
          <a:p>
            <a:pPr marL="0" indent="0">
              <a:buFont typeface="Wingdings" panose="05000000000000000000" charset="0"/>
              <a:buNone/>
            </a:pPr>
            <a:r>
              <a:rPr lang="en-US" altLang="en-GB" sz="1700">
                <a:latin typeface="Times New Roman" panose="02020603050405020304" charset="0"/>
                <a:cs typeface="Times New Roman" panose="02020603050405020304" charset="0"/>
              </a:rPr>
              <a:t>boolean result = str.endsWith("Nanna");</a:t>
            </a:r>
            <a:endParaRPr lang="en-US" altLang="en-GB" sz="1700">
              <a:latin typeface="Times New Roman" panose="02020603050405020304" charset="0"/>
              <a:cs typeface="Times New Roman" panose="02020603050405020304" charset="0"/>
            </a:endParaRPr>
          </a:p>
          <a:p>
            <a:pPr marL="0" indent="0">
              <a:buFont typeface="Wingdings" panose="05000000000000000000" charset="0"/>
              <a:buNone/>
            </a:pPr>
            <a:r>
              <a:rPr lang="en-US" altLang="en-GB" sz="1700">
                <a:latin typeface="Times New Roman" panose="02020603050405020304" charset="0"/>
                <a:cs typeface="Times New Roman" panose="02020603050405020304" charset="0"/>
              </a:rPr>
              <a:t>if (result) {</a:t>
            </a:r>
            <a:endParaRPr lang="en-US" altLang="en-GB" sz="1700">
              <a:latin typeface="Times New Roman" panose="02020603050405020304" charset="0"/>
              <a:cs typeface="Times New Roman" panose="02020603050405020304" charset="0"/>
            </a:endParaRPr>
          </a:p>
          <a:p>
            <a:pPr marL="0" indent="0">
              <a:buFont typeface="Wingdings" panose="05000000000000000000" charset="0"/>
              <a:buNone/>
            </a:pPr>
            <a:r>
              <a:rPr lang="en-US" altLang="en-GB" sz="1700">
                <a:latin typeface="Times New Roman" panose="02020603050405020304" charset="0"/>
                <a:cs typeface="Times New Roman" panose="02020603050405020304" charset="0"/>
              </a:rPr>
              <a:t>    System.out.println("The string ends with Nanna");</a:t>
            </a:r>
            <a:endParaRPr lang="en-US" altLang="en-GB" sz="1700">
              <a:latin typeface="Times New Roman" panose="02020603050405020304" charset="0"/>
              <a:cs typeface="Times New Roman" panose="02020603050405020304" charset="0"/>
            </a:endParaRPr>
          </a:p>
          <a:p>
            <a:pPr marL="0" indent="0">
              <a:buFont typeface="Wingdings" panose="05000000000000000000" charset="0"/>
              <a:buNone/>
            </a:pPr>
            <a:r>
              <a:rPr lang="en-US" altLang="en-GB" sz="1700">
                <a:latin typeface="Times New Roman" panose="02020603050405020304" charset="0"/>
                <a:cs typeface="Times New Roman" panose="02020603050405020304" charset="0"/>
              </a:rPr>
              <a:t>} </a:t>
            </a:r>
            <a:endParaRPr lang="en-US" altLang="en-GB" sz="1700">
              <a:latin typeface="Times New Roman" panose="02020603050405020304" charset="0"/>
              <a:cs typeface="Times New Roman" panose="02020603050405020304" charset="0"/>
            </a:endParaRPr>
          </a:p>
          <a:p>
            <a:pPr marL="0" indent="0">
              <a:buFont typeface="Wingdings" panose="05000000000000000000" charset="0"/>
              <a:buNone/>
            </a:pPr>
            <a:r>
              <a:rPr lang="en-US" altLang="en-GB" sz="1700">
                <a:latin typeface="Times New Roman" panose="02020603050405020304" charset="0"/>
                <a:cs typeface="Times New Roman" panose="02020603050405020304" charset="0"/>
              </a:rPr>
              <a:t>else {</a:t>
            </a:r>
            <a:endParaRPr lang="en-US" altLang="en-GB" sz="1700">
              <a:latin typeface="Times New Roman" panose="02020603050405020304" charset="0"/>
              <a:cs typeface="Times New Roman" panose="02020603050405020304" charset="0"/>
            </a:endParaRPr>
          </a:p>
          <a:p>
            <a:pPr marL="0" indent="0">
              <a:buFont typeface="Wingdings" panose="05000000000000000000" charset="0"/>
              <a:buNone/>
            </a:pPr>
            <a:r>
              <a:rPr lang="en-US" altLang="en-GB" sz="1700">
                <a:latin typeface="Times New Roman" panose="02020603050405020304" charset="0"/>
                <a:cs typeface="Times New Roman" panose="02020603050405020304" charset="0"/>
              </a:rPr>
              <a:t>    System.out.println("The string does not end with Nanna");</a:t>
            </a:r>
            <a:endParaRPr lang="en-US" altLang="en-GB" sz="1700">
              <a:latin typeface="Times New Roman" panose="02020603050405020304" charset="0"/>
              <a:cs typeface="Times New Roman" panose="02020603050405020304" charset="0"/>
            </a:endParaRPr>
          </a:p>
          <a:p>
            <a:pPr marL="0" indent="0">
              <a:buFont typeface="Wingdings" panose="05000000000000000000" charset="0"/>
              <a:buNone/>
            </a:pPr>
            <a:r>
              <a:rPr lang="en-US" altLang="en-GB" sz="1700">
                <a:latin typeface="Times New Roman" panose="02020603050405020304" charset="0"/>
                <a:cs typeface="Times New Roman" panose="02020603050405020304" charset="0"/>
              </a:rPr>
              <a:t>}</a:t>
            </a:r>
            <a:endParaRPr lang="en-US" altLang="en-GB" sz="1700">
              <a:latin typeface="Times New Roman" panose="02020603050405020304" charset="0"/>
              <a:cs typeface="Times New Roman" panose="02020603050405020304" charset="0"/>
            </a:endParaRPr>
          </a:p>
        </p:txBody>
      </p:sp>
      <p:sp>
        <p:nvSpPr>
          <p:cNvPr id="5" name="Text Box 4"/>
          <p:cNvSpPr txBox="1"/>
          <p:nvPr/>
        </p:nvSpPr>
        <p:spPr>
          <a:xfrm>
            <a:off x="7178675" y="2536190"/>
            <a:ext cx="4064000" cy="368300"/>
          </a:xfrm>
          <a:prstGeom prst="rect">
            <a:avLst/>
          </a:prstGeom>
          <a:noFill/>
        </p:spPr>
        <p:txBody>
          <a:bodyPr wrap="square" rtlCol="0">
            <a:spAutoFit/>
          </a:bodyPr>
          <a:p>
            <a:r>
              <a:rPr lang="en-US" altLang="en-GB" b="1">
                <a:latin typeface="Times New Roman" panose="02020603050405020304" charset="0"/>
                <a:cs typeface="Times New Roman" panose="02020603050405020304" charset="0"/>
              </a:rPr>
              <a:t>Output</a:t>
            </a:r>
            <a:endParaRPr lang="en-US" altLang="en-GB" b="1">
              <a:latin typeface="Times New Roman" panose="02020603050405020304" charset="0"/>
              <a:cs typeface="Times New Roman" panose="02020603050405020304" charset="0"/>
            </a:endParaRPr>
          </a:p>
        </p:txBody>
      </p:sp>
      <p:sp>
        <p:nvSpPr>
          <p:cNvPr id="6" name="Text Box 5"/>
          <p:cNvSpPr txBox="1"/>
          <p:nvPr/>
        </p:nvSpPr>
        <p:spPr>
          <a:xfrm>
            <a:off x="7178675" y="2957195"/>
            <a:ext cx="4064000" cy="368300"/>
          </a:xfrm>
          <a:prstGeom prst="rect">
            <a:avLst/>
          </a:prstGeom>
          <a:noFill/>
        </p:spPr>
        <p:txBody>
          <a:bodyPr wrap="square" rtlCol="0">
            <a:spAutoFit/>
          </a:bodyPr>
          <a:p>
            <a:r>
              <a:rPr lang="en-US" altLang="en-GB">
                <a:latin typeface="Times New Roman" panose="02020603050405020304" charset="0"/>
                <a:cs typeface="Times New Roman" panose="02020603050405020304" charset="0"/>
              </a:rPr>
              <a:t>The string ends with Nanna</a:t>
            </a:r>
            <a:endParaRPr lang="en-US" altLang="en-GB">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6727</Words>
  <Application>WPS Presentation</Application>
  <PresentationFormat>Widescreen</PresentationFormat>
  <Paragraphs>175</Paragraphs>
  <Slides>14</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14</vt:i4>
      </vt:variant>
    </vt:vector>
  </HeadingPairs>
  <TitlesOfParts>
    <vt:vector size="34" baseType="lpstr">
      <vt:lpstr>Arial</vt:lpstr>
      <vt:lpstr>SimSun</vt:lpstr>
      <vt:lpstr>Wingdings</vt:lpstr>
      <vt:lpstr>Segoe UI Light</vt:lpstr>
      <vt:lpstr>Calibri</vt:lpstr>
      <vt:lpstr>MS PGothic</vt:lpstr>
      <vt:lpstr>Segoe UI Bold</vt:lpstr>
      <vt:lpstr>Open Sans bold</vt:lpstr>
      <vt:lpstr>Open Sans</vt:lpstr>
      <vt:lpstr>Aharoni</vt:lpstr>
      <vt:lpstr>Yu Gothic UI Semibold</vt:lpstr>
      <vt:lpstr>Times New Roman</vt:lpstr>
      <vt:lpstr>Times New Roman</vt:lpstr>
      <vt:lpstr>Wingdings</vt:lpstr>
      <vt:lpstr>Microsoft YaHei</vt:lpstr>
      <vt:lpstr>Arial Unicode MS</vt:lpstr>
      <vt:lpstr>Calibri Light</vt:lpstr>
      <vt:lpstr>Segoe UI</vt:lpstr>
      <vt:lpstr>Segoe Print</vt:lpstr>
      <vt:lpstr>Office Theme</vt:lpstr>
      <vt:lpstr>PowerPoint 演示文稿</vt:lpstr>
      <vt:lpstr>Using method from one class to another</vt:lpstr>
      <vt:lpstr>PowerPoint 演示文稿</vt:lpstr>
      <vt:lpstr>Strings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Admin</cp:lastModifiedBy>
  <cp:revision>54</cp:revision>
  <dcterms:created xsi:type="dcterms:W3CDTF">2024-12-20T02:17:00Z</dcterms:created>
  <dcterms:modified xsi:type="dcterms:W3CDTF">2024-12-20T05:20:42Z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0BC403F7E6E743848680BF954834FD68_11</vt:lpwstr>
  </property>
  <property fmtid="{D5CDD505-2E9C-101B-9397-08002B2CF9AE}" pid="3" name="KSOProductBuildVer">
    <vt:lpwstr>2057-12.2.0.18639</vt:lpwstr>
  </property>
</Properties>
</file>