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0" r:id="rId5"/>
    <p:sldId id="261" r:id="rId6"/>
    <p:sldId id="262" r:id="rId7"/>
    <p:sldId id="263"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2E3A"/>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2988" y="9101240"/>
            <a:ext cx="7786025" cy="1470025"/>
          </a:xfrm>
        </p:spPr>
        <p:txBody>
          <a:bodyPr/>
          <a:lstStyle>
            <a:lvl1pPr>
              <a:defRPr b="1">
                <a:solidFill>
                  <a:schemeClr val="bg1"/>
                </a:solidFill>
                <a:latin typeface="Segoe UI Light" panose="020B0502040204020203" pitchFamily="34" charset="0"/>
              </a:defRPr>
            </a:lvl1pPr>
          </a:lstStyle>
          <a:p>
            <a:r>
              <a:rPr lang="en-US"/>
              <a:t>Click to edit Master title style</a:t>
            </a:r>
            <a:endParaRPr lang="en-US"/>
          </a:p>
        </p:txBody>
      </p:sp>
      <p:sp>
        <p:nvSpPr>
          <p:cNvPr id="4" name="Date Placeholder 3"/>
          <p:cNvSpPr>
            <a:spLocks noGrp="1"/>
          </p:cNvSpPr>
          <p:nvPr>
            <p:ph type="dt" sz="half" idx="10"/>
          </p:nvPr>
        </p:nvSpPr>
        <p:spPr/>
        <p:txBody>
          <a:bodyPr/>
          <a:lstStyle>
            <a:lvl1pPr>
              <a:defRPr/>
            </a:lvl1pPr>
          </a:lstStyle>
          <a:p>
            <a:pPr>
              <a:defRPr/>
            </a:pPr>
            <a:fld id="{D128A58B-CAF3-4E32-85F3-137EA002F635}" type="datetimeFigureOut">
              <a:rPr lang="en-US" altLang="en-US"/>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3D31880-5F44-44C6-8DA0-FBD0EF085D29}" type="slidenum">
              <a:rPr lang="en-US" altLang="en-US"/>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Slide Number Placeholder 5"/>
          <p:cNvSpPr txBox="1"/>
          <p:nvPr userDrawn="1"/>
        </p:nvSpPr>
        <p:spPr>
          <a:xfrm>
            <a:off x="11233151" y="6426200"/>
            <a:ext cx="508000" cy="366184"/>
          </a:xfrm>
          <a:prstGeom prst="rect">
            <a:avLst/>
          </a:prstGeom>
        </p:spPr>
        <p:txBody>
          <a:bodyPr lIns="91440" tIns="45720" rIns="91440" bIns="45720" anchor="ctr"/>
          <a:lstStyle>
            <a:lvl1pPr defTabSz="342900">
              <a:defRPr>
                <a:solidFill>
                  <a:schemeClr val="tx1"/>
                </a:solidFill>
                <a:latin typeface="Calibri" panose="020F0502020204030204" charset="0"/>
                <a:ea typeface="MS PGothic" panose="020B0600070205080204" pitchFamily="34" charset="-128"/>
              </a:defRPr>
            </a:lvl1pPr>
            <a:lvl2pPr marL="742950" indent="-285750" defTabSz="342900">
              <a:defRPr>
                <a:solidFill>
                  <a:schemeClr val="tx1"/>
                </a:solidFill>
                <a:latin typeface="Calibri" panose="020F0502020204030204" charset="0"/>
                <a:ea typeface="MS PGothic" panose="020B0600070205080204" pitchFamily="34" charset="-128"/>
              </a:defRPr>
            </a:lvl2pPr>
            <a:lvl3pPr marL="1143000" indent="-228600" defTabSz="342900">
              <a:defRPr>
                <a:solidFill>
                  <a:schemeClr val="tx1"/>
                </a:solidFill>
                <a:latin typeface="Calibri" panose="020F0502020204030204" charset="0"/>
                <a:ea typeface="MS PGothic" panose="020B0600070205080204" pitchFamily="34" charset="-128"/>
              </a:defRPr>
            </a:lvl3pPr>
            <a:lvl4pPr marL="1600200" indent="-228600" defTabSz="342900">
              <a:defRPr>
                <a:solidFill>
                  <a:schemeClr val="tx1"/>
                </a:solidFill>
                <a:latin typeface="Calibri" panose="020F0502020204030204" charset="0"/>
                <a:ea typeface="MS PGothic" panose="020B0600070205080204" pitchFamily="34" charset="-128"/>
              </a:defRPr>
            </a:lvl4pPr>
            <a:lvl5pPr marL="2057400" indent="-228600" defTabSz="342900">
              <a:defRPr>
                <a:solidFill>
                  <a:schemeClr val="tx1"/>
                </a:solidFill>
                <a:latin typeface="Calibri" panose="020F0502020204030204" charset="0"/>
                <a:ea typeface="MS PGothic" panose="020B0600070205080204" pitchFamily="34" charset="-128"/>
              </a:defRPr>
            </a:lvl5pPr>
            <a:lvl6pPr marL="25146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6pPr>
            <a:lvl7pPr marL="29718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7pPr>
            <a:lvl8pPr marL="34290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8pPr>
            <a:lvl9pPr marL="38862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eaLnBrk="1" hangingPunct="1">
              <a:defRPr/>
            </a:pPr>
            <a:fld id="{35CE8F52-651D-4239-8B00-C59ADA65524D}" type="slidenum">
              <a:rPr lang="en-US" altLang="en-US" sz="1200" smtClean="0">
                <a:solidFill>
                  <a:srgbClr val="D9D9D9"/>
                </a:solidFill>
                <a:latin typeface="Segoe UI Bold" panose="020B0802040204020203" pitchFamily="34" charset="0"/>
                <a:ea typeface="Open Sans bold" pitchFamily="34" charset="0"/>
                <a:cs typeface="Segoe UI Bold" panose="020B0802040204020203" pitchFamily="34" charset="0"/>
              </a:rPr>
            </a:fld>
            <a:endParaRPr lang="en-US" altLang="en-US" sz="1200">
              <a:solidFill>
                <a:srgbClr val="D9D9D9"/>
              </a:solidFill>
              <a:latin typeface="Segoe UI Bold" panose="020B0802040204020203" pitchFamily="34" charset="0"/>
              <a:ea typeface="Open Sans bold" pitchFamily="34" charset="0"/>
              <a:cs typeface="Segoe UI Bold" panose="020B0802040204020203" pitchFamily="34" charset="0"/>
            </a:endParaRPr>
          </a:p>
        </p:txBody>
      </p:sp>
      <p:sp>
        <p:nvSpPr>
          <p:cNvPr id="8" name="Freeform 6"/>
          <p:cNvSpPr/>
          <p:nvPr userDrawn="1"/>
        </p:nvSpPr>
        <p:spPr bwMode="auto">
          <a:xfrm>
            <a:off x="11696700" y="6521451"/>
            <a:ext cx="86784"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sp>
        <p:nvSpPr>
          <p:cNvPr id="9" name="Freeform 6"/>
          <p:cNvSpPr/>
          <p:nvPr userDrawn="1"/>
        </p:nvSpPr>
        <p:spPr bwMode="auto">
          <a:xfrm rot="10800000">
            <a:off x="11190818" y="6521451"/>
            <a:ext cx="88900"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pic>
        <p:nvPicPr>
          <p:cNvPr id="33" name="Picture 32" descr="A close up of a sign&#10;&#10;Description generated with very high confidence"/>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1000"/>
                    </a14:imgEffect>
                  </a14:imgLayer>
                </a14:imgProps>
              </a:ext>
              <a:ext uri="{28A0092B-C50C-407E-A947-70E740481C1C}">
                <a14:useLocalDpi xmlns:a14="http://schemas.microsoft.com/office/drawing/2010/main" val="0"/>
              </a:ext>
            </a:extLst>
          </a:blip>
          <a:stretch>
            <a:fillRect/>
          </a:stretch>
        </p:blipFill>
        <p:spPr>
          <a:xfrm>
            <a:off x="11696700" y="160867"/>
            <a:ext cx="323083" cy="323083"/>
          </a:xfrm>
          <a:prstGeom prst="rect">
            <a:avLst/>
          </a:prstGeom>
          <a:effectLst>
            <a:reflection endPos="0" dist="50800" dir="5400000" sy="-100000" algn="bl" rotWithShape="0"/>
          </a:effectLst>
        </p:spPr>
      </p:pic>
      <p:cxnSp>
        <p:nvCxnSpPr>
          <p:cNvPr id="34" name="Straight Connector 33"/>
          <p:cNvCxnSpPr/>
          <p:nvPr userDrawn="1"/>
        </p:nvCxnSpPr>
        <p:spPr>
          <a:xfrm>
            <a:off x="0" y="6424536"/>
            <a:ext cx="12170453" cy="555"/>
          </a:xfrm>
          <a:prstGeom prst="line">
            <a:avLst/>
          </a:prstGeom>
          <a:ln>
            <a:solidFill>
              <a:srgbClr val="C00000">
                <a:alpha val="70000"/>
              </a:srgbClr>
            </a:solidFill>
          </a:ln>
        </p:spPr>
        <p:style>
          <a:lnRef idx="1">
            <a:schemeClr val="accent2"/>
          </a:lnRef>
          <a:fillRef idx="0">
            <a:schemeClr val="accent2"/>
          </a:fillRef>
          <a:effectRef idx="0">
            <a:schemeClr val="accent2"/>
          </a:effectRef>
          <a:fontRef idx="minor">
            <a:schemeClr val="tx1"/>
          </a:fontRef>
        </p:style>
      </p:cxnSp>
      <p:pic>
        <p:nvPicPr>
          <p:cNvPr id="36" name="Picture 35" descr="A close up of a sign&#10;&#10;Description generated with high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3023" y="6461818"/>
            <a:ext cx="1479028" cy="330567"/>
          </a:xfrm>
          <a:prstGeom prst="rect">
            <a:avLst/>
          </a:prstGeom>
        </p:spPr>
      </p:pic>
      <p:cxnSp>
        <p:nvCxnSpPr>
          <p:cNvPr id="48" name="Straight Connector 47"/>
          <p:cNvCxnSpPr/>
          <p:nvPr userDrawn="1"/>
        </p:nvCxnSpPr>
        <p:spPr>
          <a:xfrm>
            <a:off x="0" y="729521"/>
            <a:ext cx="12192000" cy="0"/>
          </a:xfrm>
          <a:prstGeom prst="line">
            <a:avLst/>
          </a:prstGeom>
          <a:ln w="19050">
            <a:solidFill>
              <a:srgbClr val="C00000">
                <a:alpha val="70000"/>
              </a:srgbClr>
            </a:solidFill>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sz="quarter" idx="10"/>
          </p:nvPr>
        </p:nvSpPr>
        <p:spPr>
          <a:xfrm>
            <a:off x="419099" y="1020762"/>
            <a:ext cx="11322051" cy="50315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itle 3"/>
          <p:cNvSpPr>
            <a:spLocks noGrp="1"/>
          </p:cNvSpPr>
          <p:nvPr>
            <p:ph type="title"/>
          </p:nvPr>
        </p:nvSpPr>
        <p:spPr>
          <a:xfrm>
            <a:off x="419098" y="66740"/>
            <a:ext cx="11138025" cy="526506"/>
          </a:xfrm>
        </p:spPr>
        <p:txBody>
          <a:body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91700" y="5862320"/>
            <a:ext cx="2381885" cy="845820"/>
          </a:xfrm>
          <a:prstGeom prst="rect">
            <a:avLst/>
          </a:prstGeom>
        </p:spPr>
      </p:pic>
      <p:grpSp>
        <p:nvGrpSpPr>
          <p:cNvPr id="2" name="Group 1"/>
          <p:cNvGrpSpPr/>
          <p:nvPr/>
        </p:nvGrpSpPr>
        <p:grpSpPr>
          <a:xfrm>
            <a:off x="826135" y="865505"/>
            <a:ext cx="4286885" cy="5842635"/>
            <a:chOff x="457198" y="411475"/>
            <a:chExt cx="4305240" cy="5400478"/>
          </a:xfrm>
        </p:grpSpPr>
        <p:sp>
          <p:nvSpPr>
            <p:cNvPr id="3" name="Google Shape;55;p15"/>
            <p:cNvSpPr/>
            <p:nvPr/>
          </p:nvSpPr>
          <p:spPr>
            <a:xfrm>
              <a:off x="457198" y="411475"/>
              <a:ext cx="4305240" cy="5400478"/>
            </a:xfrm>
            <a:custGeom>
              <a:avLst/>
              <a:gdLst/>
              <a:ahLst/>
              <a:cxnLst/>
              <a:rect l="l" t="t" r="r" b="b"/>
              <a:pathLst>
                <a:path w="68405" h="85807" extrusionOk="0">
                  <a:moveTo>
                    <a:pt x="0" y="11543"/>
                  </a:moveTo>
                  <a:lnTo>
                    <a:pt x="0" y="85807"/>
                  </a:lnTo>
                  <a:lnTo>
                    <a:pt x="68405" y="85807"/>
                  </a:lnTo>
                  <a:lnTo>
                    <a:pt x="68405" y="0"/>
                  </a:lnTo>
                  <a:lnTo>
                    <a:pt x="11566" y="18"/>
                  </a:lnTo>
                  <a:close/>
                </a:path>
              </a:pathLst>
            </a:custGeom>
            <a:solidFill>
              <a:srgbClr val="EFEFEF"/>
            </a:solidFill>
            <a:ln>
              <a:noFill/>
            </a:ln>
          </p:spPr>
          <p:txBody>
            <a:bodyPr/>
            <a:lstStyle/>
            <a:p>
              <a:endParaRPr lang="en-US"/>
            </a:p>
          </p:txBody>
        </p:sp>
        <p:sp>
          <p:nvSpPr>
            <p:cNvPr id="4" name="Google Shape;58;p15"/>
            <p:cNvSpPr/>
            <p:nvPr/>
          </p:nvSpPr>
          <p:spPr>
            <a:xfrm>
              <a:off x="457198" y="411475"/>
              <a:ext cx="726493" cy="726493"/>
            </a:xfrm>
            <a:custGeom>
              <a:avLst/>
              <a:gdLst/>
              <a:ahLst/>
              <a:cxnLst/>
              <a:rect l="l" t="t" r="r" b="b"/>
              <a:pathLst>
                <a:path w="11367" h="11367" extrusionOk="0">
                  <a:moveTo>
                    <a:pt x="0" y="11367"/>
                  </a:moveTo>
                  <a:lnTo>
                    <a:pt x="11367" y="0"/>
                  </a:lnTo>
                  <a:lnTo>
                    <a:pt x="11367" y="11367"/>
                  </a:lnTo>
                  <a:close/>
                </a:path>
              </a:pathLst>
            </a:custGeom>
            <a:solidFill>
              <a:srgbClr val="D9D9D9"/>
            </a:solidFill>
            <a:ln>
              <a:noFill/>
            </a:ln>
            <a:effectLst>
              <a:outerShdw blurRad="71438" dist="19050" dir="2640000" algn="bl" rotWithShape="0">
                <a:srgbClr val="000000">
                  <a:alpha val="25000"/>
                </a:srgbClr>
              </a:outerShdw>
            </a:effectLst>
          </p:spPr>
          <p:txBody>
            <a:bodyPr/>
            <a:lstStyle/>
            <a:p>
              <a:endParaRPr lang="en-US"/>
            </a:p>
          </p:txBody>
        </p:sp>
      </p:grpSp>
      <p:grpSp>
        <p:nvGrpSpPr>
          <p:cNvPr id="20" name="Group 19"/>
          <p:cNvGrpSpPr/>
          <p:nvPr/>
        </p:nvGrpSpPr>
        <p:grpSpPr>
          <a:xfrm>
            <a:off x="1415415" y="1842769"/>
            <a:ext cx="3050540" cy="3175004"/>
            <a:chOff x="1302541" y="1701554"/>
            <a:chExt cx="3391423" cy="3627315"/>
          </a:xfrm>
        </p:grpSpPr>
        <p:sp>
          <p:nvSpPr>
            <p:cNvPr id="13" name="Rectangle 12"/>
            <p:cNvSpPr/>
            <p:nvPr/>
          </p:nvSpPr>
          <p:spPr>
            <a:xfrm>
              <a:off x="1302541" y="4908101"/>
              <a:ext cx="3391423" cy="420768"/>
            </a:xfrm>
            <a:prstGeom prst="rect">
              <a:avLst/>
            </a:prstGeom>
            <a:noFill/>
          </p:spPr>
          <p:txBody>
            <a:bodyPr wrap="square" lIns="91440" tIns="45720" rIns="91440" bIns="45720">
              <a:spAutoFit/>
            </a:bodyPr>
            <a:lstStyle/>
            <a:p>
              <a:pPr algn="ctr"/>
              <a:r>
                <a:rPr lang="en-US" cap="none" spc="0">
                  <a:ln w="10160">
                    <a:noFill/>
                    <a:prstDash val="solid"/>
                  </a:ln>
                  <a:solidFill>
                    <a:srgbClr val="676767"/>
                  </a:solidFill>
                  <a:latin typeface="Aharoni" panose="02010803020104030203" pitchFamily="2" charset="-79"/>
                  <a:cs typeface="Aharoni" panose="02010803020104030203" pitchFamily="2" charset="-79"/>
                </a:rPr>
                <a:t>A Quest Global Company</a:t>
              </a:r>
              <a:endParaRPr lang="en-US" cap="none" spc="0">
                <a:ln w="10160">
                  <a:noFill/>
                  <a:prstDash val="solid"/>
                </a:ln>
                <a:solidFill>
                  <a:srgbClr val="676767"/>
                </a:solidFill>
                <a:latin typeface="Aharoni" panose="02010803020104030203" pitchFamily="2" charset="-79"/>
                <a:cs typeface="Aharoni" panose="02010803020104030203" pitchFamily="2" charset="-79"/>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536213" y="1701554"/>
              <a:ext cx="3044798" cy="2924337"/>
            </a:xfrm>
            <a:prstGeom prst="rect">
              <a:avLst/>
            </a:prstGeom>
          </p:spPr>
        </p:pic>
        <p:cxnSp>
          <p:nvCxnSpPr>
            <p:cNvPr id="19" name="Straight Connector 18"/>
            <p:cNvCxnSpPr/>
            <p:nvPr/>
          </p:nvCxnSpPr>
          <p:spPr>
            <a:xfrm>
              <a:off x="1536040" y="4791582"/>
              <a:ext cx="3044713" cy="0"/>
            </a:xfrm>
            <a:prstGeom prst="line">
              <a:avLst/>
            </a:prstGeom>
            <a:ln w="28575">
              <a:solidFill>
                <a:srgbClr val="A71F38"/>
              </a:solidFill>
            </a:ln>
          </p:spPr>
          <p:style>
            <a:lnRef idx="2">
              <a:schemeClr val="accent1"/>
            </a:lnRef>
            <a:fillRef idx="0">
              <a:schemeClr val="accent1"/>
            </a:fillRef>
            <a:effectRef idx="1">
              <a:schemeClr val="accent1"/>
            </a:effectRef>
            <a:fontRef idx="minor">
              <a:schemeClr val="tx1"/>
            </a:fontRef>
          </p:style>
        </p:cxnSp>
      </p:grpSp>
      <p:cxnSp>
        <p:nvCxnSpPr>
          <p:cNvPr id="22" name="Straight Connector 21"/>
          <p:cNvCxnSpPr/>
          <p:nvPr/>
        </p:nvCxnSpPr>
        <p:spPr>
          <a:xfrm>
            <a:off x="5705239" y="4605454"/>
            <a:ext cx="6241601" cy="0"/>
          </a:xfrm>
          <a:prstGeom prst="line">
            <a:avLst/>
          </a:prstGeom>
          <a:ln w="76200">
            <a:solidFill>
              <a:srgbClr val="A71F38"/>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9010185" y="1832138"/>
            <a:ext cx="2936655" cy="0"/>
          </a:xfrm>
          <a:prstGeom prst="line">
            <a:avLst/>
          </a:prstGeom>
          <a:ln w="76200">
            <a:solidFill>
              <a:srgbClr val="676767"/>
            </a:solidFill>
          </a:ln>
        </p:spPr>
        <p:style>
          <a:lnRef idx="2">
            <a:schemeClr val="accent1"/>
          </a:lnRef>
          <a:fillRef idx="0">
            <a:schemeClr val="accent1"/>
          </a:fillRef>
          <a:effectRef idx="1">
            <a:schemeClr val="accent1"/>
          </a:effectRef>
          <a:fontRef idx="minor">
            <a:schemeClr val="tx1"/>
          </a:fontRef>
        </p:style>
      </p:cxnSp>
      <p:sp>
        <p:nvSpPr>
          <p:cNvPr id="7" name="TextBox 4"/>
          <p:cNvSpPr txBox="1"/>
          <p:nvPr/>
        </p:nvSpPr>
        <p:spPr>
          <a:xfrm>
            <a:off x="7600315" y="4065270"/>
            <a:ext cx="3844925" cy="337185"/>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solidFill>
                  <a:srgbClr val="992E3A"/>
                </a:solidFill>
                <a:latin typeface="Times New Roman" panose="02020603050405020304"/>
                <a:cs typeface="Times New Roman" panose="02020603050405020304"/>
              </a:rPr>
              <a:t>KVS CHARAN(T1735)</a:t>
            </a:r>
            <a:endParaRPr lang="en-US" sz="1600" b="1">
              <a:solidFill>
                <a:srgbClr val="992E3A"/>
              </a:solidFill>
              <a:latin typeface="Times New Roman" panose="02020603050405020304"/>
              <a:cs typeface="Times New Roman" panose="02020603050405020304"/>
            </a:endParaRPr>
          </a:p>
        </p:txBody>
      </p:sp>
      <p:sp>
        <p:nvSpPr>
          <p:cNvPr id="6" name="Text Box 5"/>
          <p:cNvSpPr txBox="1"/>
          <p:nvPr/>
        </p:nvSpPr>
        <p:spPr>
          <a:xfrm>
            <a:off x="6078220" y="2226310"/>
            <a:ext cx="4658360" cy="953135"/>
          </a:xfrm>
          <a:prstGeom prst="rect">
            <a:avLst/>
          </a:prstGeom>
          <a:noFill/>
        </p:spPr>
        <p:txBody>
          <a:bodyPr wrap="square" rtlCol="0">
            <a:spAutoFit/>
          </a:bodyPr>
          <a:p>
            <a:r>
              <a:rPr lang="en-US" altLang="en-GB" sz="2800" b="1">
                <a:solidFill>
                  <a:srgbClr val="992E3A"/>
                </a:solidFill>
                <a:latin typeface="Times New Roman" panose="02020603050405020304" charset="0"/>
                <a:cs typeface="Times New Roman" panose="02020603050405020304" charset="0"/>
              </a:rPr>
              <a:t>Task on 2nd week day 1 automation</a:t>
            </a:r>
            <a:endParaRPr lang="en-US" altLang="en-GB" sz="2800" b="1">
              <a:solidFill>
                <a:srgbClr val="992E3A"/>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Compiler</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A compiler in Java translates the entire source code into a machine-code file or </a:t>
            </a:r>
            <a:r>
              <a:rPr lang="en-US" altLang="en-GB" sz="1800">
                <a:latin typeface="Times New Roman" panose="02020603050405020304" charset="0"/>
                <a:cs typeface="Times New Roman" panose="02020603050405020304" charset="0"/>
              </a:rPr>
              <a:t>bytecode</a:t>
            </a:r>
            <a:r>
              <a:rPr lang="en-GB" altLang="en-US" sz="1800">
                <a:latin typeface="Times New Roman" panose="02020603050405020304" charset="0"/>
                <a:cs typeface="Times New Roman" panose="02020603050405020304" charset="0"/>
              </a:rPr>
              <a:t>, and that file is then executed. It is platform-independent.</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A bytecode is basically an intermediate code generated by the compiler after the compilation of its source code. Java compiler can be operated by using the Javac.exe command from the command prompt.</a:t>
            </a:r>
            <a:endParaRPr lang="en-GB" altLang="en-US"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Javac.exe is the extention for the java program to execute that code that is before execution.</a:t>
            </a: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GB" sz="1800">
              <a:latin typeface="Times New Roman" panose="02020603050405020304" charset="0"/>
              <a:cs typeface="Times New Roman" panose="02020603050405020304" charset="0"/>
            </a:endParaRPr>
          </a:p>
          <a:p>
            <a:pPr marL="0" indent="0" algn="just">
              <a:buFont typeface="Wingdings" panose="05000000000000000000" charset="0"/>
              <a:buNone/>
            </a:pPr>
            <a:r>
              <a:rPr lang="en-US" altLang="en-GB" sz="1800" b="1">
                <a:latin typeface="Times New Roman" panose="02020603050405020304" charset="0"/>
                <a:cs typeface="Times New Roman" panose="02020603050405020304" charset="0"/>
              </a:rPr>
              <a:t>Interpreter</a:t>
            </a:r>
            <a:endParaRPr lang="en-US" altLang="en-GB" sz="1800" b="1">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An interpreter is a type of computer program that directly executes instructions written in a programming or scripting language, without requiring the code to be compiled into machine language first.</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The interpreter processes and executes code line-by-line or statement-by-statement or instruction-by-instruction during runtime.</a:t>
            </a:r>
            <a:endParaRPr lang="en-US" altLang="en-GB" sz="1800">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sym typeface="+mn-ea"/>
              </a:rPr>
              <a:t>What does java compiler and interpreter do?</a:t>
            </a:r>
            <a:endParaRPr lang="en-US" altLang="en-GB" sz="3110" b="1">
              <a:solidFill>
                <a:srgbClr val="992E3A"/>
              </a:solidFill>
              <a:latin typeface="Times New Roman" panose="02020603050405020304" charset="0"/>
              <a:cs typeface="Times New Roman" panose="020206030504050203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lgn="just">
              <a:buFont typeface="Wingdings" panose="05000000000000000000" charset="0"/>
              <a:buChar char="Ø"/>
            </a:pPr>
            <a:r>
              <a:rPr lang="en-US" altLang="en-GB" sz="1800">
                <a:solidFill>
                  <a:schemeClr val="tx1"/>
                </a:solidFill>
                <a:latin typeface="Times New Roman" panose="02020603050405020304" charset="0"/>
                <a:cs typeface="Times New Roman" panose="02020603050405020304" charset="0"/>
              </a:rPr>
              <a:t>Variable is named memory location, we have local, instance, static, global variable.</a:t>
            </a:r>
            <a:endParaRPr lang="en-US" altLang="en-GB" sz="180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solidFill>
                  <a:schemeClr val="tx1"/>
                </a:solidFill>
                <a:latin typeface="Times New Roman" panose="02020603050405020304" charset="0"/>
                <a:cs typeface="Times New Roman" panose="02020603050405020304" charset="0"/>
              </a:rPr>
              <a:t>Local variable is a variable that is declared inside a block of code.</a:t>
            </a:r>
            <a:endParaRPr lang="en-US" altLang="en-GB" sz="180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solidFill>
                  <a:schemeClr val="tx1"/>
                </a:solidFill>
                <a:latin typeface="Times New Roman" panose="02020603050405020304" charset="0"/>
                <a:cs typeface="Times New Roman" panose="02020603050405020304" charset="0"/>
              </a:rPr>
              <a:t>static variables are declared with the static keyword inside a class.</a:t>
            </a:r>
            <a:endParaRPr lang="en-US" altLang="en-GB" sz="180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solidFill>
                  <a:schemeClr val="tx1"/>
                </a:solidFill>
                <a:latin typeface="Times New Roman" panose="02020603050405020304" charset="0"/>
                <a:cs typeface="Times New Roman" panose="02020603050405020304" charset="0"/>
              </a:rPr>
              <a:t>These are variables declared inside a class.</a:t>
            </a:r>
            <a:endParaRPr lang="en-US" altLang="en-GB" sz="1800">
              <a:solidFill>
                <a:schemeClr val="tx1"/>
              </a:solidFill>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solidFill>
                  <a:schemeClr val="tx1"/>
                </a:solidFill>
                <a:latin typeface="Times New Roman" panose="02020603050405020304" charset="0"/>
                <a:cs typeface="Times New Roman" panose="02020603050405020304" charset="0"/>
              </a:rPr>
              <a:t>Java does not have true global variables because all variables in Java must be defined inside a class. In java  global variable in Java can be implemented using static variables.</a:t>
            </a:r>
            <a:endParaRPr lang="en-US" altLang="en-GB" sz="1800">
              <a:solidFill>
                <a:schemeClr val="tx1"/>
              </a:solidFill>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0000"/>
                </a:solidFill>
                <a:latin typeface="Times New Roman" panose="02020603050405020304" charset="0"/>
                <a:cs typeface="Times New Roman" panose="02020603050405020304" charset="0"/>
              </a:rPr>
              <a:t>What is variable in java?</a:t>
            </a:r>
            <a:endParaRPr lang="en-US" altLang="en-GB" sz="3110" b="1">
              <a:solidFill>
                <a:srgbClr val="990000"/>
              </a:solidFill>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lgn="just">
              <a:buFont typeface="Wingdings" panose="05000000000000000000" charset="0"/>
              <a:buChar char="Ø"/>
            </a:pPr>
            <a:r>
              <a:rPr lang="en-US" altLang="en-GB" sz="1800">
                <a:latin typeface="Times New Roman" panose="02020603050405020304" charset="0"/>
                <a:cs typeface="Times New Roman" panose="02020603050405020304" charset="0"/>
              </a:rPr>
              <a:t>Internet is networking system that is connected to many webservers and it is used by accessing through servers.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In general, the internet can be used to communicate across large or small distances, share information from any place in the world, and access information or answers to almost any question in moments.</a:t>
            </a:r>
            <a:endParaRPr lang="en-US" altLang="en-GB" sz="1800">
              <a:latin typeface="Times New Roman" panose="02020603050405020304" charset="0"/>
              <a:cs typeface="Times New Roman" panose="02020603050405020304" charset="0"/>
            </a:endParaRPr>
          </a:p>
          <a:p>
            <a:pPr algn="just">
              <a:buFont typeface="Wingdings" panose="05000000000000000000" charset="0"/>
              <a:buChar char="Ø"/>
            </a:pPr>
            <a:r>
              <a:rPr lang="en-US" altLang="en-GB" sz="1800">
                <a:latin typeface="Times New Roman" panose="02020603050405020304" charset="0"/>
                <a:cs typeface="Times New Roman" panose="02020603050405020304" charset="0"/>
              </a:rPr>
              <a:t>It is used to get any information and does not restricted to particular one and all the servers would be handled using the cloud because lot more information need to store and for that storage we need many hardware storage units which is not possible in reality.</a:t>
            </a:r>
            <a:endParaRPr lang="en-US" altLang="en-GB" sz="1800">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rPr>
              <a:t>What is internet and how it is used?</a:t>
            </a:r>
            <a:endParaRPr lang="en-US" altLang="en-GB" sz="3110" b="1">
              <a:solidFill>
                <a:srgbClr val="992E3A"/>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lgn="just">
              <a:buFont typeface="Wingdings" panose="05000000000000000000" charset="0"/>
              <a:buChar char="Ø"/>
            </a:pPr>
            <a:r>
              <a:rPr lang="en-GB" altLang="en-US" sz="1800"/>
              <a:t>It is a real-world entity that contains both state and behavior. The state of an object is represented by fields</a:t>
            </a:r>
            <a:r>
              <a:rPr lang="en-US" altLang="en-GB" sz="1800"/>
              <a:t> </a:t>
            </a:r>
            <a:r>
              <a:rPr lang="en-GB" altLang="en-US" sz="1800"/>
              <a:t>also known as attributes or properties</a:t>
            </a:r>
            <a:r>
              <a:rPr lang="en-US" altLang="en-GB" sz="1800"/>
              <a:t>.</a:t>
            </a:r>
            <a:endParaRPr lang="en-US" altLang="en-GB" sz="1800"/>
          </a:p>
          <a:p>
            <a:pPr marL="0" indent="0" algn="just">
              <a:buFont typeface="Wingdings" panose="05000000000000000000" charset="0"/>
              <a:buNone/>
            </a:pPr>
            <a:endParaRPr lang="en-US" altLang="en-GB" sz="1800"/>
          </a:p>
          <a:p>
            <a:pPr marL="0" indent="0" algn="just">
              <a:buFont typeface="Wingdings" panose="05000000000000000000" charset="0"/>
              <a:buNone/>
            </a:pPr>
            <a:r>
              <a:rPr lang="en-US" altLang="en-GB" sz="1800" b="1"/>
              <a:t>bike naaBike=new bike(“Honda Shine sp”, ”Yellow”, 2021);</a:t>
            </a:r>
            <a:endParaRPr lang="en-US" altLang="en-GB" sz="1800" b="1"/>
          </a:p>
          <a:p>
            <a:pPr algn="just">
              <a:buFont typeface="Wingdings" panose="05000000000000000000" charset="0"/>
              <a:buChar char="Ø"/>
            </a:pPr>
            <a:r>
              <a:rPr lang="en-US" altLang="en-GB" sz="1800"/>
              <a:t>In the above instruction naaBike is the object, bike is class name.</a:t>
            </a:r>
            <a:endParaRPr lang="en-US" altLang="en-GB" sz="1800" b="1"/>
          </a:p>
          <a:p>
            <a:pPr marL="0" indent="0" algn="just">
              <a:buFont typeface="Wingdings" panose="05000000000000000000" charset="0"/>
              <a:buNone/>
            </a:pPr>
            <a:endParaRPr lang="en-US" altLang="en-GB" sz="1800" b="1"/>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rPr>
              <a:t>What is object in java?</a:t>
            </a:r>
            <a:endParaRPr lang="en-US" altLang="en-GB" sz="3110" b="1">
              <a:solidFill>
                <a:srgbClr val="992E3A"/>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lgn="just">
              <a:buFont typeface="Wingdings" panose="05000000000000000000" charset="0"/>
              <a:buNone/>
            </a:pPr>
            <a:r>
              <a:rPr lang="en-GB" altLang="en-US" sz="1800" b="1">
                <a:latin typeface="Times New Roman" panose="02020603050405020304" charset="0"/>
                <a:cs typeface="Times New Roman" panose="02020603050405020304" charset="0"/>
              </a:rPr>
              <a:t>Compiler</a:t>
            </a:r>
            <a:endParaRPr lang="en-GB" altLang="en-US" sz="1800" b="1">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A compiler translates code from a high-level programming language into machine code before the program runs.</a:t>
            </a:r>
            <a:endParaRPr lang="en-GB" altLang="en-US" sz="1800">
              <a:latin typeface="Times New Roman" panose="02020603050405020304" charset="0"/>
              <a:cs typeface="Times New Roman" panose="02020603050405020304" charset="0"/>
            </a:endParaRPr>
          </a:p>
          <a:p>
            <a:pPr marL="0" indent="0" algn="just">
              <a:buFont typeface="Wingdings" panose="05000000000000000000" charset="0"/>
              <a:buNone/>
            </a:pPr>
            <a:r>
              <a:rPr lang="en-GB" altLang="en-US" sz="1800" b="1">
                <a:latin typeface="Times New Roman" panose="02020603050405020304" charset="0"/>
                <a:cs typeface="Times New Roman" panose="02020603050405020304" charset="0"/>
              </a:rPr>
              <a:t>Interpreter</a:t>
            </a:r>
            <a:endParaRPr lang="en-GB" altLang="en-US" sz="1800" b="1">
              <a:latin typeface="Times New Roman" panose="02020603050405020304" charset="0"/>
              <a:cs typeface="Times New Roman" panose="02020603050405020304" charset="0"/>
            </a:endParaRPr>
          </a:p>
          <a:p>
            <a:pPr algn="just">
              <a:buFont typeface="Wingdings" panose="05000000000000000000" charset="0"/>
              <a:buChar char="Ø"/>
            </a:pPr>
            <a:r>
              <a:rPr lang="en-GB" altLang="en-US" sz="1800">
                <a:latin typeface="Times New Roman" panose="02020603050405020304" charset="0"/>
                <a:cs typeface="Times New Roman" panose="02020603050405020304" charset="0"/>
              </a:rPr>
              <a:t>An interpreter translates code written in a high-level programming language into machine code line-by-line as the code runs.</a:t>
            </a:r>
            <a:endParaRPr lang="en-GB" altLang="en-US" sz="1800">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rPr>
              <a:t>What is difference between compiler and interpreter?</a:t>
            </a:r>
            <a:endParaRPr lang="en-US" altLang="en-GB" sz="3110" b="1">
              <a:solidFill>
                <a:srgbClr val="992E3A"/>
              </a:solidFill>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3211830" y="2856230"/>
            <a:ext cx="5553075" cy="3403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quarter" idx="10"/>
          </p:nvPr>
        </p:nvPicPr>
        <p:blipFill>
          <a:blip r:embed="rId1"/>
          <a:stretch>
            <a:fillRect/>
          </a:stretch>
        </p:blipFill>
        <p:spPr>
          <a:xfrm>
            <a:off x="419100" y="1360170"/>
            <a:ext cx="3618230" cy="2865120"/>
          </a:xfrm>
          <a:prstGeom prst="rect">
            <a:avLst/>
          </a:prstGeom>
        </p:spPr>
      </p:pic>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rPr>
              <a:t>Code that Speed Indicator Message at different speed and gears.</a:t>
            </a:r>
            <a:endParaRPr lang="en-US" altLang="en-GB" sz="3110" b="1">
              <a:solidFill>
                <a:srgbClr val="992E3A"/>
              </a:solidFill>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2"/>
          <a:stretch>
            <a:fillRect/>
          </a:stretch>
        </p:blipFill>
        <p:spPr>
          <a:xfrm>
            <a:off x="7493000" y="1078865"/>
            <a:ext cx="3324225" cy="1219200"/>
          </a:xfrm>
          <a:prstGeom prst="rect">
            <a:avLst/>
          </a:prstGeom>
        </p:spPr>
      </p:pic>
      <p:sp>
        <p:nvSpPr>
          <p:cNvPr id="7" name="Text Box 6"/>
          <p:cNvSpPr txBox="1"/>
          <p:nvPr/>
        </p:nvSpPr>
        <p:spPr>
          <a:xfrm>
            <a:off x="7493000" y="2298065"/>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rPr>
              <a:t>Output with correct inputs</a:t>
            </a:r>
            <a:endParaRPr lang="en-US" altLang="en-GB">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3"/>
          <a:stretch>
            <a:fillRect/>
          </a:stretch>
        </p:blipFill>
        <p:spPr>
          <a:xfrm>
            <a:off x="7480300" y="3697605"/>
            <a:ext cx="4076700" cy="1590675"/>
          </a:xfrm>
          <a:prstGeom prst="rect">
            <a:avLst/>
          </a:prstGeom>
        </p:spPr>
      </p:pic>
      <p:sp>
        <p:nvSpPr>
          <p:cNvPr id="9" name="Text Box 8"/>
          <p:cNvSpPr txBox="1"/>
          <p:nvPr/>
        </p:nvSpPr>
        <p:spPr>
          <a:xfrm>
            <a:off x="7620000" y="5546725"/>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rPr>
              <a:t>Output with incorrect inputs</a:t>
            </a:r>
            <a:endParaRPr lang="en-US" altLang="en-GB">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988050" y="2999423"/>
            <a:ext cx="5080000" cy="337185"/>
          </a:xfrm>
          <a:prstGeom prst="rect">
            <a:avLst/>
          </a:prstGeom>
        </p:spPr>
        <p:txBody>
          <a:bodyPr>
            <a:spAutoFit/>
          </a:bodyPr>
          <a:p>
            <a:pPr marL="0" indent="0"/>
            <a:r>
              <a:rPr sz="1600" b="0" i="0">
                <a:solidFill>
                  <a:srgbClr val="000000"/>
                </a:solidFill>
                <a:latin typeface="Times New Roman" panose="02020603050405020304"/>
                <a:ea typeface="Times New Roman" panose="02020603050405020304"/>
              </a:rPr>
              <a:t> </a:t>
            </a:r>
            <a:endParaRPr sz="1600" b="0" i="0">
              <a:solidFill>
                <a:srgbClr val="000000"/>
              </a:solidFill>
              <a:latin typeface="Times New Roman" panose="02020603050405020304"/>
              <a:ea typeface="Times New Roman" panose="02020603050405020304"/>
            </a:endParaRPr>
          </a:p>
        </p:txBody>
      </p:sp>
      <p:pic>
        <p:nvPicPr>
          <p:cNvPr id="5" name="Picture 4"/>
          <p:cNvPicPr/>
          <p:nvPr/>
        </p:nvPicPr>
        <p:blipFill>
          <a:blip r:embed="rId1"/>
          <a:stretch>
            <a:fillRect/>
          </a:stretch>
        </p:blipFill>
        <p:spPr>
          <a:xfrm>
            <a:off x="0" y="635"/>
            <a:ext cx="12192635" cy="62807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2700</Words>
  <Application>WPS Presentation</Application>
  <PresentationFormat>Widescreen</PresentationFormat>
  <Paragraphs>54</Paragraphs>
  <Slides>8</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8</vt:i4>
      </vt:variant>
    </vt:vector>
  </HeadingPairs>
  <TitlesOfParts>
    <vt:vector size="28" baseType="lpstr">
      <vt:lpstr>Arial</vt:lpstr>
      <vt:lpstr>SimSun</vt:lpstr>
      <vt:lpstr>Wingdings</vt:lpstr>
      <vt:lpstr>Arial Unicode MS</vt:lpstr>
      <vt:lpstr>Calibri Light</vt:lpstr>
      <vt:lpstr>Calibri</vt:lpstr>
      <vt:lpstr>Microsoft YaHei</vt:lpstr>
      <vt:lpstr>Segoe UI Light</vt:lpstr>
      <vt:lpstr>Aharoni</vt:lpstr>
      <vt:lpstr>Yu Gothic UI Semibold</vt:lpstr>
      <vt:lpstr>Times New Roman</vt:lpstr>
      <vt:lpstr>Times New Roman</vt:lpstr>
      <vt:lpstr>MS PGothic</vt:lpstr>
      <vt:lpstr>Segoe UI Bold</vt:lpstr>
      <vt:lpstr>Open Sans bold</vt:lpstr>
      <vt:lpstr>Open Sans</vt:lpstr>
      <vt:lpstr>Wingdings</vt:lpstr>
      <vt:lpstr>Segoe UI</vt:lpstr>
      <vt:lpstr>Segoe Print</vt:lpstr>
      <vt:lpstr>Office Theme</vt:lpstr>
      <vt:lpstr>PowerPoint 演示文稿</vt:lpstr>
      <vt:lpstr>Using method from one class to another</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Admin</cp:lastModifiedBy>
  <cp:revision>40</cp:revision>
  <dcterms:created xsi:type="dcterms:W3CDTF">2024-12-23T06:05:01Z</dcterms:created>
  <dcterms:modified xsi:type="dcterms:W3CDTF">2024-12-23T07:19:14Z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27D29BCDF45A48AB8CBFAC06792F04E5_13</vt:lpwstr>
  </property>
  <property fmtid="{D5CDD505-2E9C-101B-9397-08002B2CF9AE}" pid="3" name="KSOProductBuildVer">
    <vt:lpwstr>2057-12.2.0.18639</vt:lpwstr>
  </property>
</Properties>
</file>