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1"/>
  </p:sldMasterIdLst>
  <p:notesMasterIdLst>
    <p:notesMasterId r:id="rId38"/>
  </p:notesMasterIdLst>
  <p:sldIdLst>
    <p:sldId id="257" r:id="rId2"/>
    <p:sldId id="291" r:id="rId3"/>
    <p:sldId id="259" r:id="rId4"/>
    <p:sldId id="262" r:id="rId5"/>
    <p:sldId id="297" r:id="rId6"/>
    <p:sldId id="260" r:id="rId7"/>
    <p:sldId id="264" r:id="rId8"/>
    <p:sldId id="263" r:id="rId9"/>
    <p:sldId id="265" r:id="rId10"/>
    <p:sldId id="267" r:id="rId11"/>
    <p:sldId id="269" r:id="rId12"/>
    <p:sldId id="266" r:id="rId13"/>
    <p:sldId id="270" r:id="rId14"/>
    <p:sldId id="272" r:id="rId15"/>
    <p:sldId id="274" r:id="rId16"/>
    <p:sldId id="275" r:id="rId17"/>
    <p:sldId id="276" r:id="rId18"/>
    <p:sldId id="278" r:id="rId19"/>
    <p:sldId id="279" r:id="rId20"/>
    <p:sldId id="280" r:id="rId21"/>
    <p:sldId id="283" r:id="rId22"/>
    <p:sldId id="281" r:id="rId23"/>
    <p:sldId id="282" r:id="rId24"/>
    <p:sldId id="284" r:id="rId25"/>
    <p:sldId id="285" r:id="rId26"/>
    <p:sldId id="286" r:id="rId27"/>
    <p:sldId id="288" r:id="rId28"/>
    <p:sldId id="287" r:id="rId29"/>
    <p:sldId id="302" r:id="rId30"/>
    <p:sldId id="293" r:id="rId31"/>
    <p:sldId id="295" r:id="rId32"/>
    <p:sldId id="294" r:id="rId33"/>
    <p:sldId id="292" r:id="rId34"/>
    <p:sldId id="296" r:id="rId35"/>
    <p:sldId id="300" r:id="rId36"/>
    <p:sldId id="30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33541A-E977-41F0-8809-8FD8FA771201}" v="1131" dt="2021-12-09T17:54:28.425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6186" autoAdjust="0"/>
  </p:normalViewPr>
  <p:slideViewPr>
    <p:cSldViewPr snapToGrid="0">
      <p:cViewPr varScale="1">
        <p:scale>
          <a:sx n="47" d="100"/>
          <a:sy n="47" d="100"/>
        </p:scale>
        <p:origin x="203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rgbClr val="002060"/>
                </a:solidFill>
                <a:latin typeface="+mj-lt"/>
                <a:ea typeface="+mn-ea"/>
                <a:cs typeface="+mn-cs"/>
              </a:defRPr>
            </a:pPr>
            <a:r>
              <a:rPr lang="en-US" sz="3600">
                <a:solidFill>
                  <a:srgbClr val="002060"/>
                </a:solidFill>
                <a:latin typeface="+mj-lt"/>
              </a:rPr>
              <a:t>Rainfall</a:t>
            </a:r>
          </a:p>
        </c:rich>
      </c:tx>
      <c:layout>
        <c:manualLayout>
          <c:xMode val="edge"/>
          <c:yMode val="edge"/>
          <c:x val="0.39356202638970988"/>
          <c:y val="2.6436296966348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rgbClr val="002060"/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9"/>
            <c:spPr>
              <a:gradFill rotWithShape="1">
                <a:gsLst>
                  <a:gs pos="0">
                    <a:schemeClr val="accent1">
                      <a:tint val="96000"/>
                      <a:lumMod val="102000"/>
                    </a:schemeClr>
                  </a:gs>
                  <a:gs pos="100000">
                    <a:schemeClr val="accent1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64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2-59C5-4844-AFD1-ADE74D461BC0}"/>
              </c:ext>
            </c:extLst>
          </c:dPt>
          <c:dPt>
            <c:idx val="1"/>
            <c:bubble3D val="0"/>
            <c:explosion val="4"/>
            <c:spPr>
              <a:gradFill rotWithShape="1">
                <a:gsLst>
                  <a:gs pos="0">
                    <a:schemeClr val="accent2">
                      <a:tint val="96000"/>
                      <a:lumMod val="102000"/>
                    </a:schemeClr>
                  </a:gs>
                  <a:gs pos="100000">
                    <a:schemeClr val="accent2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64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4-59C5-4844-AFD1-ADE74D461BC0}"/>
              </c:ext>
            </c:extLst>
          </c:dPt>
          <c:dPt>
            <c:idx val="2"/>
            <c:bubble3D val="0"/>
            <c:explosion val="22"/>
            <c:spPr>
              <a:gradFill rotWithShape="1">
                <a:gsLst>
                  <a:gs pos="0">
                    <a:schemeClr val="accent3">
                      <a:tint val="96000"/>
                      <a:lumMod val="102000"/>
                    </a:schemeClr>
                  </a:gs>
                  <a:gs pos="100000">
                    <a:schemeClr val="accent3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64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5-59C5-4844-AFD1-ADE74D461BC0}"/>
              </c:ext>
            </c:extLst>
          </c:dPt>
          <c:dPt>
            <c:idx val="3"/>
            <c:bubble3D val="0"/>
            <c:explosion val="14"/>
            <c:spPr>
              <a:gradFill rotWithShape="1">
                <a:gsLst>
                  <a:gs pos="0">
                    <a:schemeClr val="accent4">
                      <a:tint val="96000"/>
                      <a:lumMod val="102000"/>
                    </a:schemeClr>
                  </a:gs>
                  <a:gs pos="100000">
                    <a:schemeClr val="accent4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64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3-59C5-4844-AFD1-ADE74D461BC0}"/>
              </c:ext>
            </c:extLst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Temperature</c:v>
                </c:pt>
                <c:pt idx="1">
                  <c:v>Relative Humidity</c:v>
                </c:pt>
                <c:pt idx="2">
                  <c:v>Sea Level Pressure</c:v>
                </c:pt>
                <c:pt idx="3">
                  <c:v>Others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35</c:v>
                </c:pt>
                <c:pt idx="1">
                  <c:v>35</c:v>
                </c:pt>
                <c:pt idx="2">
                  <c:v>5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C5-4844-AFD1-ADE74D461BC0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B42D41-4DCE-4E73-9CC6-043CD0674C1D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FE3B9F5-97E9-4701-A5CC-ED1F5E5472CF}">
      <dgm:prSet/>
      <dgm:spPr/>
      <dgm:t>
        <a:bodyPr/>
        <a:lstStyle/>
        <a:p>
          <a:r>
            <a:rPr lang="en-US" dirty="0"/>
            <a:t>Geo-enabled FOSS tool supports for immediate flood disaster response planning. [1]</a:t>
          </a:r>
        </a:p>
      </dgm:t>
    </dgm:pt>
    <dgm:pt modelId="{060D2CC8-DD23-4F1E-8240-0B4D5CE92D56}" type="parTrans" cxnId="{2D3FE341-4C2D-484E-BDDD-E39A6A926AE9}">
      <dgm:prSet/>
      <dgm:spPr/>
      <dgm:t>
        <a:bodyPr/>
        <a:lstStyle/>
        <a:p>
          <a:endParaRPr lang="en-US"/>
        </a:p>
      </dgm:t>
    </dgm:pt>
    <dgm:pt modelId="{4EAEEA0D-BEA4-4BA3-86C4-93982A504C99}" type="sibTrans" cxnId="{2D3FE341-4C2D-484E-BDDD-E39A6A926AE9}">
      <dgm:prSet/>
      <dgm:spPr/>
      <dgm:t>
        <a:bodyPr/>
        <a:lstStyle/>
        <a:p>
          <a:endParaRPr lang="en-US"/>
        </a:p>
      </dgm:t>
    </dgm:pt>
    <dgm:pt modelId="{69AD7C63-0DC2-4C3B-9D5D-97604276A1F5}">
      <dgm:prSet/>
      <dgm:spPr/>
      <dgm:t>
        <a:bodyPr/>
        <a:lstStyle/>
        <a:p>
          <a:r>
            <a:rPr lang="en-US" dirty="0"/>
            <a:t>Predicting Floods in North Central Province of Sri Lanka using Machine  Learning and Data Mining Methods. [2]</a:t>
          </a:r>
        </a:p>
      </dgm:t>
    </dgm:pt>
    <dgm:pt modelId="{5D333922-C491-46AF-9921-88DD041167E9}" type="parTrans" cxnId="{81A9BB4D-DD78-413A-9A9E-D8E5AF833D90}">
      <dgm:prSet/>
      <dgm:spPr/>
      <dgm:t>
        <a:bodyPr/>
        <a:lstStyle/>
        <a:p>
          <a:endParaRPr lang="en-US"/>
        </a:p>
      </dgm:t>
    </dgm:pt>
    <dgm:pt modelId="{C81AC220-2045-4287-896B-8C39A89D3318}" type="sibTrans" cxnId="{81A9BB4D-DD78-413A-9A9E-D8E5AF833D90}">
      <dgm:prSet/>
      <dgm:spPr/>
      <dgm:t>
        <a:bodyPr/>
        <a:lstStyle/>
        <a:p>
          <a:endParaRPr lang="en-US"/>
        </a:p>
      </dgm:t>
    </dgm:pt>
    <dgm:pt modelId="{8A293F9E-90B5-413A-80CD-6702AD8453DD}">
      <dgm:prSet/>
      <dgm:spPr/>
      <dgm:t>
        <a:bodyPr/>
        <a:lstStyle/>
        <a:p>
          <a:r>
            <a:rPr lang="en-US" dirty="0"/>
            <a:t>Crisis mapping and crowdsourcing in flood management. [3]</a:t>
          </a:r>
        </a:p>
      </dgm:t>
    </dgm:pt>
    <dgm:pt modelId="{BE7E9435-D1FA-49A6-92CB-256C695E65EC}" type="parTrans" cxnId="{96C06328-0AB8-491B-ADB9-B21FF6F05E41}">
      <dgm:prSet/>
      <dgm:spPr/>
      <dgm:t>
        <a:bodyPr/>
        <a:lstStyle/>
        <a:p>
          <a:endParaRPr lang="en-US"/>
        </a:p>
      </dgm:t>
    </dgm:pt>
    <dgm:pt modelId="{A5809A53-67BF-4C70-938A-3F2A33B47508}" type="sibTrans" cxnId="{96C06328-0AB8-491B-ADB9-B21FF6F05E41}">
      <dgm:prSet/>
      <dgm:spPr/>
      <dgm:t>
        <a:bodyPr/>
        <a:lstStyle/>
        <a:p>
          <a:endParaRPr lang="en-US"/>
        </a:p>
      </dgm:t>
    </dgm:pt>
    <dgm:pt modelId="{1D4BB092-5232-4F32-8748-EA804A885C5F}">
      <dgm:prSet/>
      <dgm:spPr/>
      <dgm:t>
        <a:bodyPr/>
        <a:lstStyle/>
        <a:p>
          <a:r>
            <a:rPr lang="en-US" dirty="0"/>
            <a:t>A smart weather station based on sensor technology. [4]</a:t>
          </a:r>
        </a:p>
      </dgm:t>
    </dgm:pt>
    <dgm:pt modelId="{B85C722A-8F44-4724-97BE-38FF03EC336E}" type="parTrans" cxnId="{A75B6EEB-EC6B-4661-BA65-7D286B251BAC}">
      <dgm:prSet/>
      <dgm:spPr/>
      <dgm:t>
        <a:bodyPr/>
        <a:lstStyle/>
        <a:p>
          <a:endParaRPr lang="en-US"/>
        </a:p>
      </dgm:t>
    </dgm:pt>
    <dgm:pt modelId="{F34ACE7E-B74D-4262-9170-62FB3F15CFA9}" type="sibTrans" cxnId="{A75B6EEB-EC6B-4661-BA65-7D286B251BAC}">
      <dgm:prSet/>
      <dgm:spPr/>
      <dgm:t>
        <a:bodyPr/>
        <a:lstStyle/>
        <a:p>
          <a:endParaRPr lang="en-US"/>
        </a:p>
      </dgm:t>
    </dgm:pt>
    <dgm:pt modelId="{D03E24B3-BA4A-4208-A154-66F3CEA31BE1}" type="pres">
      <dgm:prSet presAssocID="{89B42D41-4DCE-4E73-9CC6-043CD0674C1D}" presName="linear" presStyleCnt="0">
        <dgm:presLayoutVars>
          <dgm:animLvl val="lvl"/>
          <dgm:resizeHandles val="exact"/>
        </dgm:presLayoutVars>
      </dgm:prSet>
      <dgm:spPr/>
    </dgm:pt>
    <dgm:pt modelId="{9000780F-FCA6-4488-85CD-FD0C8A73C428}" type="pres">
      <dgm:prSet presAssocID="{6FE3B9F5-97E9-4701-A5CC-ED1F5E5472C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9230675-2D09-49D9-B475-6C3ED816F06F}" type="pres">
      <dgm:prSet presAssocID="{4EAEEA0D-BEA4-4BA3-86C4-93982A504C99}" presName="spacer" presStyleCnt="0"/>
      <dgm:spPr/>
    </dgm:pt>
    <dgm:pt modelId="{602011BD-6534-47AC-B6E7-5FE9DE2C35FA}" type="pres">
      <dgm:prSet presAssocID="{69AD7C63-0DC2-4C3B-9D5D-97604276A1F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93B2148-BE53-46B3-9352-7F0D362950BF}" type="pres">
      <dgm:prSet presAssocID="{C81AC220-2045-4287-896B-8C39A89D3318}" presName="spacer" presStyleCnt="0"/>
      <dgm:spPr/>
    </dgm:pt>
    <dgm:pt modelId="{B06461BD-CDD2-488E-BAAF-0D19A42E00D9}" type="pres">
      <dgm:prSet presAssocID="{8A293F9E-90B5-413A-80CD-6702AD8453D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7D4D93B-D0C1-4BBF-A97C-B1FFBDE02202}" type="pres">
      <dgm:prSet presAssocID="{A5809A53-67BF-4C70-938A-3F2A33B47508}" presName="spacer" presStyleCnt="0"/>
      <dgm:spPr/>
    </dgm:pt>
    <dgm:pt modelId="{BFB6C15C-85DD-4630-8C64-DEC3D64DAF10}" type="pres">
      <dgm:prSet presAssocID="{1D4BB092-5232-4F32-8748-EA804A885C5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6C06328-0AB8-491B-ADB9-B21FF6F05E41}" srcId="{89B42D41-4DCE-4E73-9CC6-043CD0674C1D}" destId="{8A293F9E-90B5-413A-80CD-6702AD8453DD}" srcOrd="2" destOrd="0" parTransId="{BE7E9435-D1FA-49A6-92CB-256C695E65EC}" sibTransId="{A5809A53-67BF-4C70-938A-3F2A33B47508}"/>
    <dgm:cxn modelId="{2D3FE341-4C2D-484E-BDDD-E39A6A926AE9}" srcId="{89B42D41-4DCE-4E73-9CC6-043CD0674C1D}" destId="{6FE3B9F5-97E9-4701-A5CC-ED1F5E5472CF}" srcOrd="0" destOrd="0" parTransId="{060D2CC8-DD23-4F1E-8240-0B4D5CE92D56}" sibTransId="{4EAEEA0D-BEA4-4BA3-86C4-93982A504C99}"/>
    <dgm:cxn modelId="{3467674D-CFCA-46BA-9067-E755B2C95B63}" type="presOf" srcId="{8A293F9E-90B5-413A-80CD-6702AD8453DD}" destId="{B06461BD-CDD2-488E-BAAF-0D19A42E00D9}" srcOrd="0" destOrd="0" presId="urn:microsoft.com/office/officeart/2005/8/layout/vList2"/>
    <dgm:cxn modelId="{81A9BB4D-DD78-413A-9A9E-D8E5AF833D90}" srcId="{89B42D41-4DCE-4E73-9CC6-043CD0674C1D}" destId="{69AD7C63-0DC2-4C3B-9D5D-97604276A1F5}" srcOrd="1" destOrd="0" parTransId="{5D333922-C491-46AF-9921-88DD041167E9}" sibTransId="{C81AC220-2045-4287-896B-8C39A89D3318}"/>
    <dgm:cxn modelId="{788B9E4E-9B6A-4786-858F-B0862A3D84DC}" type="presOf" srcId="{69AD7C63-0DC2-4C3B-9D5D-97604276A1F5}" destId="{602011BD-6534-47AC-B6E7-5FE9DE2C35FA}" srcOrd="0" destOrd="0" presId="urn:microsoft.com/office/officeart/2005/8/layout/vList2"/>
    <dgm:cxn modelId="{8D59618A-C654-449A-827F-83CB6BE2718D}" type="presOf" srcId="{89B42D41-4DCE-4E73-9CC6-043CD0674C1D}" destId="{D03E24B3-BA4A-4208-A154-66F3CEA31BE1}" srcOrd="0" destOrd="0" presId="urn:microsoft.com/office/officeart/2005/8/layout/vList2"/>
    <dgm:cxn modelId="{2F7BAF97-0845-4775-B867-CACF5994D1A6}" type="presOf" srcId="{1D4BB092-5232-4F32-8748-EA804A885C5F}" destId="{BFB6C15C-85DD-4630-8C64-DEC3D64DAF10}" srcOrd="0" destOrd="0" presId="urn:microsoft.com/office/officeart/2005/8/layout/vList2"/>
    <dgm:cxn modelId="{3B6FB8A5-E6EF-4FFB-885C-CC7340707AE9}" type="presOf" srcId="{6FE3B9F5-97E9-4701-A5CC-ED1F5E5472CF}" destId="{9000780F-FCA6-4488-85CD-FD0C8A73C428}" srcOrd="0" destOrd="0" presId="urn:microsoft.com/office/officeart/2005/8/layout/vList2"/>
    <dgm:cxn modelId="{A75B6EEB-EC6B-4661-BA65-7D286B251BAC}" srcId="{89B42D41-4DCE-4E73-9CC6-043CD0674C1D}" destId="{1D4BB092-5232-4F32-8748-EA804A885C5F}" srcOrd="3" destOrd="0" parTransId="{B85C722A-8F44-4724-97BE-38FF03EC336E}" sibTransId="{F34ACE7E-B74D-4262-9170-62FB3F15CFA9}"/>
    <dgm:cxn modelId="{6473DAD2-8D72-4662-A6AC-C4DEFE42EB85}" type="presParOf" srcId="{D03E24B3-BA4A-4208-A154-66F3CEA31BE1}" destId="{9000780F-FCA6-4488-85CD-FD0C8A73C428}" srcOrd="0" destOrd="0" presId="urn:microsoft.com/office/officeart/2005/8/layout/vList2"/>
    <dgm:cxn modelId="{7BE0011E-3850-4666-9DD4-D0BDB20601F3}" type="presParOf" srcId="{D03E24B3-BA4A-4208-A154-66F3CEA31BE1}" destId="{A9230675-2D09-49D9-B475-6C3ED816F06F}" srcOrd="1" destOrd="0" presId="urn:microsoft.com/office/officeart/2005/8/layout/vList2"/>
    <dgm:cxn modelId="{3E704C4D-5889-46FC-993F-357B730B6CBB}" type="presParOf" srcId="{D03E24B3-BA4A-4208-A154-66F3CEA31BE1}" destId="{602011BD-6534-47AC-B6E7-5FE9DE2C35FA}" srcOrd="2" destOrd="0" presId="urn:microsoft.com/office/officeart/2005/8/layout/vList2"/>
    <dgm:cxn modelId="{A49192F2-EC2A-4839-BA97-B5AFD45C1E78}" type="presParOf" srcId="{D03E24B3-BA4A-4208-A154-66F3CEA31BE1}" destId="{593B2148-BE53-46B3-9352-7F0D362950BF}" srcOrd="3" destOrd="0" presId="urn:microsoft.com/office/officeart/2005/8/layout/vList2"/>
    <dgm:cxn modelId="{2B9B0AC8-8194-4D58-A772-38F011E443F6}" type="presParOf" srcId="{D03E24B3-BA4A-4208-A154-66F3CEA31BE1}" destId="{B06461BD-CDD2-488E-BAAF-0D19A42E00D9}" srcOrd="4" destOrd="0" presId="urn:microsoft.com/office/officeart/2005/8/layout/vList2"/>
    <dgm:cxn modelId="{8C1BC97C-0500-4D05-8DAB-F4DE0650F0A4}" type="presParOf" srcId="{D03E24B3-BA4A-4208-A154-66F3CEA31BE1}" destId="{77D4D93B-D0C1-4BBF-A97C-B1FFBDE02202}" srcOrd="5" destOrd="0" presId="urn:microsoft.com/office/officeart/2005/8/layout/vList2"/>
    <dgm:cxn modelId="{8827C24B-2C15-46B9-94A6-F99E76F21B3B}" type="presParOf" srcId="{D03E24B3-BA4A-4208-A154-66F3CEA31BE1}" destId="{BFB6C15C-85DD-4630-8C64-DEC3D64DAF1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08FA97-000D-416A-8920-2AA39378CF93}" type="doc">
      <dgm:prSet loTypeId="urn:microsoft.com/office/officeart/2008/layout/LinedLis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0BB56DA-28E4-4F9E-A568-223809ADC3D5}">
      <dgm:prSet/>
      <dgm:spPr/>
      <dgm:t>
        <a:bodyPr/>
        <a:lstStyle/>
        <a:p>
          <a:r>
            <a:rPr lang="en-US" dirty="0"/>
            <a:t>Water Levels of change in </a:t>
          </a:r>
          <a:r>
            <a:rPr lang="en-US" b="1" dirty="0"/>
            <a:t>river </a:t>
          </a:r>
          <a:r>
            <a:rPr lang="en-US" dirty="0"/>
            <a:t>on time basis</a:t>
          </a:r>
        </a:p>
      </dgm:t>
    </dgm:pt>
    <dgm:pt modelId="{1C56F9C9-1F68-46BA-AC2E-C822A39DA742}" type="parTrans" cxnId="{F571169E-86BD-404D-82D5-B876E96BF7A9}">
      <dgm:prSet/>
      <dgm:spPr/>
      <dgm:t>
        <a:bodyPr/>
        <a:lstStyle/>
        <a:p>
          <a:pPr algn="r"/>
          <a:endParaRPr lang="en-US"/>
        </a:p>
      </dgm:t>
    </dgm:pt>
    <dgm:pt modelId="{E925FFB4-7AF9-4109-A400-300619F75F0C}" type="sibTrans" cxnId="{F571169E-86BD-404D-82D5-B876E96BF7A9}">
      <dgm:prSet/>
      <dgm:spPr/>
      <dgm:t>
        <a:bodyPr/>
        <a:lstStyle/>
        <a:p>
          <a:endParaRPr lang="en-US"/>
        </a:p>
      </dgm:t>
    </dgm:pt>
    <dgm:pt modelId="{1A9FFB7C-4738-4296-B080-11AF4388B0E3}">
      <dgm:prSet/>
      <dgm:spPr/>
      <dgm:t>
        <a:bodyPr/>
        <a:lstStyle/>
        <a:p>
          <a:r>
            <a:rPr lang="en-US" dirty="0"/>
            <a:t>Water levels in a specific station.</a:t>
          </a:r>
        </a:p>
      </dgm:t>
    </dgm:pt>
    <dgm:pt modelId="{C75BB14F-F4D7-4A9D-89A0-BE20E2D854DC}" type="parTrans" cxnId="{73BD75E4-A866-4492-993B-7FDD89448C87}">
      <dgm:prSet/>
      <dgm:spPr/>
      <dgm:t>
        <a:bodyPr/>
        <a:lstStyle/>
        <a:p>
          <a:pPr algn="r"/>
          <a:endParaRPr lang="en-US"/>
        </a:p>
      </dgm:t>
    </dgm:pt>
    <dgm:pt modelId="{42F94F02-E216-482D-97B6-D9A3EB1BBEF9}" type="sibTrans" cxnId="{73BD75E4-A866-4492-993B-7FDD89448C87}">
      <dgm:prSet/>
      <dgm:spPr/>
      <dgm:t>
        <a:bodyPr/>
        <a:lstStyle/>
        <a:p>
          <a:endParaRPr lang="en-US"/>
        </a:p>
      </dgm:t>
    </dgm:pt>
    <dgm:pt modelId="{FDAF9E16-4C9A-41DE-9F83-28F1D93D91BC}">
      <dgm:prSet/>
      <dgm:spPr/>
      <dgm:t>
        <a:bodyPr/>
        <a:lstStyle/>
        <a:p>
          <a:r>
            <a:rPr lang="en-US" dirty="0"/>
            <a:t>Rainfall model prediction’s data</a:t>
          </a:r>
        </a:p>
      </dgm:t>
    </dgm:pt>
    <dgm:pt modelId="{F2282FA3-F217-4C13-9C50-ACAE44881B15}" type="parTrans" cxnId="{E23DF2DE-4D8C-4C5D-BF28-4879236A66A1}">
      <dgm:prSet/>
      <dgm:spPr/>
      <dgm:t>
        <a:bodyPr/>
        <a:lstStyle/>
        <a:p>
          <a:pPr algn="r"/>
          <a:endParaRPr lang="en-US"/>
        </a:p>
      </dgm:t>
    </dgm:pt>
    <dgm:pt modelId="{85B37F9E-0B20-4DBE-B82E-C8AAA0B7176D}" type="sibTrans" cxnId="{E23DF2DE-4D8C-4C5D-BF28-4879236A66A1}">
      <dgm:prSet/>
      <dgm:spPr/>
      <dgm:t>
        <a:bodyPr/>
        <a:lstStyle/>
        <a:p>
          <a:endParaRPr lang="en-US"/>
        </a:p>
      </dgm:t>
    </dgm:pt>
    <dgm:pt modelId="{602DC7B3-91E8-4BD1-8B3C-B9A7A9C68234}">
      <dgm:prSet/>
      <dgm:spPr/>
      <dgm:t>
        <a:bodyPr/>
        <a:lstStyle/>
        <a:p>
          <a:r>
            <a:rPr lang="en-US" dirty="0"/>
            <a:t>River Basin</a:t>
          </a:r>
        </a:p>
      </dgm:t>
    </dgm:pt>
    <dgm:pt modelId="{36866FBC-C92A-48CE-A2CD-98844C1CECF8}" type="parTrans" cxnId="{14409F28-F2E7-4945-90B1-9BA2DCCAFB7A}">
      <dgm:prSet/>
      <dgm:spPr/>
      <dgm:t>
        <a:bodyPr/>
        <a:lstStyle/>
        <a:p>
          <a:endParaRPr lang="en-US"/>
        </a:p>
      </dgm:t>
    </dgm:pt>
    <dgm:pt modelId="{1A6690BE-6027-4187-92C3-FF58C7857B76}" type="sibTrans" cxnId="{14409F28-F2E7-4945-90B1-9BA2DCCAFB7A}">
      <dgm:prSet/>
      <dgm:spPr/>
      <dgm:t>
        <a:bodyPr/>
        <a:lstStyle/>
        <a:p>
          <a:endParaRPr lang="en-US"/>
        </a:p>
      </dgm:t>
    </dgm:pt>
    <dgm:pt modelId="{A86CDC4A-02A3-416A-AC85-E7F74CF8F143}">
      <dgm:prSet/>
      <dgm:spPr/>
      <dgm:t>
        <a:bodyPr/>
        <a:lstStyle/>
        <a:p>
          <a:r>
            <a:rPr lang="en-US"/>
            <a:t>Fluctuations</a:t>
          </a:r>
          <a:endParaRPr lang="en-US" dirty="0"/>
        </a:p>
      </dgm:t>
    </dgm:pt>
    <dgm:pt modelId="{BD170BB4-7AD9-410A-A201-8051011B242B}" type="parTrans" cxnId="{8596AC35-1091-4971-92EE-B39D612DA862}">
      <dgm:prSet/>
      <dgm:spPr/>
      <dgm:t>
        <a:bodyPr/>
        <a:lstStyle/>
        <a:p>
          <a:endParaRPr lang="en-US"/>
        </a:p>
      </dgm:t>
    </dgm:pt>
    <dgm:pt modelId="{091A5C19-4487-4498-A965-4FAB4B872A24}" type="sibTrans" cxnId="{8596AC35-1091-4971-92EE-B39D612DA862}">
      <dgm:prSet/>
      <dgm:spPr/>
      <dgm:t>
        <a:bodyPr/>
        <a:lstStyle/>
        <a:p>
          <a:endParaRPr lang="en-US"/>
        </a:p>
      </dgm:t>
    </dgm:pt>
    <dgm:pt modelId="{89A7ECCF-978F-4DCE-AC25-7435F2732372}" type="pres">
      <dgm:prSet presAssocID="{7D08FA97-000D-416A-8920-2AA39378CF93}" presName="vert0" presStyleCnt="0">
        <dgm:presLayoutVars>
          <dgm:dir/>
          <dgm:animOne val="branch"/>
          <dgm:animLvl val="lvl"/>
        </dgm:presLayoutVars>
      </dgm:prSet>
      <dgm:spPr/>
    </dgm:pt>
    <dgm:pt modelId="{B2AB3FE0-792E-4EA5-96ED-F1AB0B59C289}" type="pres">
      <dgm:prSet presAssocID="{F0BB56DA-28E4-4F9E-A568-223809ADC3D5}" presName="thickLine" presStyleLbl="alignNode1" presStyleIdx="0" presStyleCnt="5"/>
      <dgm:spPr/>
    </dgm:pt>
    <dgm:pt modelId="{341EAB11-5A51-46E9-A83C-80958CBAC631}" type="pres">
      <dgm:prSet presAssocID="{F0BB56DA-28E4-4F9E-A568-223809ADC3D5}" presName="horz1" presStyleCnt="0"/>
      <dgm:spPr/>
    </dgm:pt>
    <dgm:pt modelId="{6E1309E8-A5AA-4569-858B-44F68E5B9D27}" type="pres">
      <dgm:prSet presAssocID="{F0BB56DA-28E4-4F9E-A568-223809ADC3D5}" presName="tx1" presStyleLbl="revTx" presStyleIdx="0" presStyleCnt="5"/>
      <dgm:spPr/>
    </dgm:pt>
    <dgm:pt modelId="{B5F0D3C2-ADDC-47C9-A64B-9A0D400A94FD}" type="pres">
      <dgm:prSet presAssocID="{F0BB56DA-28E4-4F9E-A568-223809ADC3D5}" presName="vert1" presStyleCnt="0"/>
      <dgm:spPr/>
    </dgm:pt>
    <dgm:pt modelId="{E1334D99-55CE-4BD7-A273-F46158134A00}" type="pres">
      <dgm:prSet presAssocID="{1A9FFB7C-4738-4296-B080-11AF4388B0E3}" presName="thickLine" presStyleLbl="alignNode1" presStyleIdx="1" presStyleCnt="5"/>
      <dgm:spPr/>
    </dgm:pt>
    <dgm:pt modelId="{B0DA0979-7CE9-4499-8EBB-6D8194B61587}" type="pres">
      <dgm:prSet presAssocID="{1A9FFB7C-4738-4296-B080-11AF4388B0E3}" presName="horz1" presStyleCnt="0"/>
      <dgm:spPr/>
    </dgm:pt>
    <dgm:pt modelId="{3F0B1BA5-E036-43A1-BB26-387550F827C2}" type="pres">
      <dgm:prSet presAssocID="{1A9FFB7C-4738-4296-B080-11AF4388B0E3}" presName="tx1" presStyleLbl="revTx" presStyleIdx="1" presStyleCnt="5"/>
      <dgm:spPr/>
    </dgm:pt>
    <dgm:pt modelId="{3B2D01E7-7B10-4815-BB76-11547F9E52C5}" type="pres">
      <dgm:prSet presAssocID="{1A9FFB7C-4738-4296-B080-11AF4388B0E3}" presName="vert1" presStyleCnt="0"/>
      <dgm:spPr/>
    </dgm:pt>
    <dgm:pt modelId="{5D82769D-C08A-419F-9FFF-5E69B1D68AB1}" type="pres">
      <dgm:prSet presAssocID="{602DC7B3-91E8-4BD1-8B3C-B9A7A9C68234}" presName="thickLine" presStyleLbl="alignNode1" presStyleIdx="2" presStyleCnt="5"/>
      <dgm:spPr/>
    </dgm:pt>
    <dgm:pt modelId="{F3C7162E-F06D-4736-B34A-C8F52D4F7D6C}" type="pres">
      <dgm:prSet presAssocID="{602DC7B3-91E8-4BD1-8B3C-B9A7A9C68234}" presName="horz1" presStyleCnt="0"/>
      <dgm:spPr/>
    </dgm:pt>
    <dgm:pt modelId="{CF4468DD-7D55-4B09-88E8-B5BB242A52ED}" type="pres">
      <dgm:prSet presAssocID="{602DC7B3-91E8-4BD1-8B3C-B9A7A9C68234}" presName="tx1" presStyleLbl="revTx" presStyleIdx="2" presStyleCnt="5"/>
      <dgm:spPr/>
    </dgm:pt>
    <dgm:pt modelId="{30A7BA25-84FC-4B09-8045-E45FAD8468D6}" type="pres">
      <dgm:prSet presAssocID="{602DC7B3-91E8-4BD1-8B3C-B9A7A9C68234}" presName="vert1" presStyleCnt="0"/>
      <dgm:spPr/>
    </dgm:pt>
    <dgm:pt modelId="{DFDE09E4-C7AF-491B-BD48-8229CBF7395A}" type="pres">
      <dgm:prSet presAssocID="{A86CDC4A-02A3-416A-AC85-E7F74CF8F143}" presName="thickLine" presStyleLbl="alignNode1" presStyleIdx="3" presStyleCnt="5"/>
      <dgm:spPr/>
    </dgm:pt>
    <dgm:pt modelId="{98CF09CF-8184-410A-93C0-61224CF4EF3B}" type="pres">
      <dgm:prSet presAssocID="{A86CDC4A-02A3-416A-AC85-E7F74CF8F143}" presName="horz1" presStyleCnt="0"/>
      <dgm:spPr/>
    </dgm:pt>
    <dgm:pt modelId="{7ACD8C43-45B4-43C7-8F1A-DF88DECCCD36}" type="pres">
      <dgm:prSet presAssocID="{A86CDC4A-02A3-416A-AC85-E7F74CF8F143}" presName="tx1" presStyleLbl="revTx" presStyleIdx="3" presStyleCnt="5"/>
      <dgm:spPr/>
    </dgm:pt>
    <dgm:pt modelId="{076A3AE2-44C5-4FD5-89EF-66FF0221C40E}" type="pres">
      <dgm:prSet presAssocID="{A86CDC4A-02A3-416A-AC85-E7F74CF8F143}" presName="vert1" presStyleCnt="0"/>
      <dgm:spPr/>
    </dgm:pt>
    <dgm:pt modelId="{BBA9022D-D808-4952-AA51-B7352E99489C}" type="pres">
      <dgm:prSet presAssocID="{FDAF9E16-4C9A-41DE-9F83-28F1D93D91BC}" presName="thickLine" presStyleLbl="alignNode1" presStyleIdx="4" presStyleCnt="5"/>
      <dgm:spPr/>
    </dgm:pt>
    <dgm:pt modelId="{763CEFD7-B066-449B-99BC-871EAD8F1458}" type="pres">
      <dgm:prSet presAssocID="{FDAF9E16-4C9A-41DE-9F83-28F1D93D91BC}" presName="horz1" presStyleCnt="0"/>
      <dgm:spPr/>
    </dgm:pt>
    <dgm:pt modelId="{AC7876BB-2648-4845-A19D-38751012B6CE}" type="pres">
      <dgm:prSet presAssocID="{FDAF9E16-4C9A-41DE-9F83-28F1D93D91BC}" presName="tx1" presStyleLbl="revTx" presStyleIdx="4" presStyleCnt="5"/>
      <dgm:spPr/>
    </dgm:pt>
    <dgm:pt modelId="{9E370E7B-5B47-43D7-BC14-4A34ABEAF996}" type="pres">
      <dgm:prSet presAssocID="{FDAF9E16-4C9A-41DE-9F83-28F1D93D91BC}" presName="vert1" presStyleCnt="0"/>
      <dgm:spPr/>
    </dgm:pt>
  </dgm:ptLst>
  <dgm:cxnLst>
    <dgm:cxn modelId="{14409F28-F2E7-4945-90B1-9BA2DCCAFB7A}" srcId="{7D08FA97-000D-416A-8920-2AA39378CF93}" destId="{602DC7B3-91E8-4BD1-8B3C-B9A7A9C68234}" srcOrd="2" destOrd="0" parTransId="{36866FBC-C92A-48CE-A2CD-98844C1CECF8}" sibTransId="{1A6690BE-6027-4187-92C3-FF58C7857B76}"/>
    <dgm:cxn modelId="{F661842F-B82F-4851-92EA-59B7DD008627}" type="presOf" srcId="{7D08FA97-000D-416A-8920-2AA39378CF93}" destId="{89A7ECCF-978F-4DCE-AC25-7435F2732372}" srcOrd="0" destOrd="0" presId="urn:microsoft.com/office/officeart/2008/layout/LinedList"/>
    <dgm:cxn modelId="{86D11034-A2BC-4140-90F4-59455F34F90C}" type="presOf" srcId="{F0BB56DA-28E4-4F9E-A568-223809ADC3D5}" destId="{6E1309E8-A5AA-4569-858B-44F68E5B9D27}" srcOrd="0" destOrd="0" presId="urn:microsoft.com/office/officeart/2008/layout/LinedList"/>
    <dgm:cxn modelId="{8596AC35-1091-4971-92EE-B39D612DA862}" srcId="{7D08FA97-000D-416A-8920-2AA39378CF93}" destId="{A86CDC4A-02A3-416A-AC85-E7F74CF8F143}" srcOrd="3" destOrd="0" parTransId="{BD170BB4-7AD9-410A-A201-8051011B242B}" sibTransId="{091A5C19-4487-4498-A965-4FAB4B872A24}"/>
    <dgm:cxn modelId="{E3C5097F-DAAB-47E8-9AB8-F68E75D87B93}" type="presOf" srcId="{FDAF9E16-4C9A-41DE-9F83-28F1D93D91BC}" destId="{AC7876BB-2648-4845-A19D-38751012B6CE}" srcOrd="0" destOrd="0" presId="urn:microsoft.com/office/officeart/2008/layout/LinedList"/>
    <dgm:cxn modelId="{FE8BF083-FEAF-468D-84CE-EA6B67FEAFC0}" type="presOf" srcId="{602DC7B3-91E8-4BD1-8B3C-B9A7A9C68234}" destId="{CF4468DD-7D55-4B09-88E8-B5BB242A52ED}" srcOrd="0" destOrd="0" presId="urn:microsoft.com/office/officeart/2008/layout/LinedList"/>
    <dgm:cxn modelId="{F571169E-86BD-404D-82D5-B876E96BF7A9}" srcId="{7D08FA97-000D-416A-8920-2AA39378CF93}" destId="{F0BB56DA-28E4-4F9E-A568-223809ADC3D5}" srcOrd="0" destOrd="0" parTransId="{1C56F9C9-1F68-46BA-AC2E-C822A39DA742}" sibTransId="{E925FFB4-7AF9-4109-A400-300619F75F0C}"/>
    <dgm:cxn modelId="{E23DF2DE-4D8C-4C5D-BF28-4879236A66A1}" srcId="{7D08FA97-000D-416A-8920-2AA39378CF93}" destId="{FDAF9E16-4C9A-41DE-9F83-28F1D93D91BC}" srcOrd="4" destOrd="0" parTransId="{F2282FA3-F217-4C13-9C50-ACAE44881B15}" sibTransId="{85B37F9E-0B20-4DBE-B82E-C8AAA0B7176D}"/>
    <dgm:cxn modelId="{73BD75E4-A866-4492-993B-7FDD89448C87}" srcId="{7D08FA97-000D-416A-8920-2AA39378CF93}" destId="{1A9FFB7C-4738-4296-B080-11AF4388B0E3}" srcOrd="1" destOrd="0" parTransId="{C75BB14F-F4D7-4A9D-89A0-BE20E2D854DC}" sibTransId="{42F94F02-E216-482D-97B6-D9A3EB1BBEF9}"/>
    <dgm:cxn modelId="{DCACBDE8-C3E5-45B3-B21E-F0CB24065D35}" type="presOf" srcId="{A86CDC4A-02A3-416A-AC85-E7F74CF8F143}" destId="{7ACD8C43-45B4-43C7-8F1A-DF88DECCCD36}" srcOrd="0" destOrd="0" presId="urn:microsoft.com/office/officeart/2008/layout/LinedList"/>
    <dgm:cxn modelId="{AA677CF7-B696-4224-B29C-08B0816FA2AA}" type="presOf" srcId="{1A9FFB7C-4738-4296-B080-11AF4388B0E3}" destId="{3F0B1BA5-E036-43A1-BB26-387550F827C2}" srcOrd="0" destOrd="0" presId="urn:microsoft.com/office/officeart/2008/layout/LinedList"/>
    <dgm:cxn modelId="{E1C82FAA-E277-4828-A0B3-3CF8CFCC3392}" type="presParOf" srcId="{89A7ECCF-978F-4DCE-AC25-7435F2732372}" destId="{B2AB3FE0-792E-4EA5-96ED-F1AB0B59C289}" srcOrd="0" destOrd="0" presId="urn:microsoft.com/office/officeart/2008/layout/LinedList"/>
    <dgm:cxn modelId="{FB0F0C01-7CD0-42C3-A30B-57A9B069C785}" type="presParOf" srcId="{89A7ECCF-978F-4DCE-AC25-7435F2732372}" destId="{341EAB11-5A51-46E9-A83C-80958CBAC631}" srcOrd="1" destOrd="0" presId="urn:microsoft.com/office/officeart/2008/layout/LinedList"/>
    <dgm:cxn modelId="{EECD5174-FE3C-4BBC-AED7-1AE1485532CA}" type="presParOf" srcId="{341EAB11-5A51-46E9-A83C-80958CBAC631}" destId="{6E1309E8-A5AA-4569-858B-44F68E5B9D27}" srcOrd="0" destOrd="0" presId="urn:microsoft.com/office/officeart/2008/layout/LinedList"/>
    <dgm:cxn modelId="{9459A32B-341F-43AE-9643-4A4F017012F1}" type="presParOf" srcId="{341EAB11-5A51-46E9-A83C-80958CBAC631}" destId="{B5F0D3C2-ADDC-47C9-A64B-9A0D400A94FD}" srcOrd="1" destOrd="0" presId="urn:microsoft.com/office/officeart/2008/layout/LinedList"/>
    <dgm:cxn modelId="{0D904511-BDB3-4C92-8312-FD31312D1DFF}" type="presParOf" srcId="{89A7ECCF-978F-4DCE-AC25-7435F2732372}" destId="{E1334D99-55CE-4BD7-A273-F46158134A00}" srcOrd="2" destOrd="0" presId="urn:microsoft.com/office/officeart/2008/layout/LinedList"/>
    <dgm:cxn modelId="{0D93178E-DCEA-4320-8831-796A06529A93}" type="presParOf" srcId="{89A7ECCF-978F-4DCE-AC25-7435F2732372}" destId="{B0DA0979-7CE9-4499-8EBB-6D8194B61587}" srcOrd="3" destOrd="0" presId="urn:microsoft.com/office/officeart/2008/layout/LinedList"/>
    <dgm:cxn modelId="{0C0088BF-B907-4E4D-A0C3-3C1ED32A9AC8}" type="presParOf" srcId="{B0DA0979-7CE9-4499-8EBB-6D8194B61587}" destId="{3F0B1BA5-E036-43A1-BB26-387550F827C2}" srcOrd="0" destOrd="0" presId="urn:microsoft.com/office/officeart/2008/layout/LinedList"/>
    <dgm:cxn modelId="{8F102220-2DFA-4EB1-B958-19CCAAAE3C37}" type="presParOf" srcId="{B0DA0979-7CE9-4499-8EBB-6D8194B61587}" destId="{3B2D01E7-7B10-4815-BB76-11547F9E52C5}" srcOrd="1" destOrd="0" presId="urn:microsoft.com/office/officeart/2008/layout/LinedList"/>
    <dgm:cxn modelId="{7D3F839B-24DB-4FE4-A0C9-75397C0370A6}" type="presParOf" srcId="{89A7ECCF-978F-4DCE-AC25-7435F2732372}" destId="{5D82769D-C08A-419F-9FFF-5E69B1D68AB1}" srcOrd="4" destOrd="0" presId="urn:microsoft.com/office/officeart/2008/layout/LinedList"/>
    <dgm:cxn modelId="{370F0202-3FBF-47C9-92E9-C1F0A241B840}" type="presParOf" srcId="{89A7ECCF-978F-4DCE-AC25-7435F2732372}" destId="{F3C7162E-F06D-4736-B34A-C8F52D4F7D6C}" srcOrd="5" destOrd="0" presId="urn:microsoft.com/office/officeart/2008/layout/LinedList"/>
    <dgm:cxn modelId="{0CB2DAD9-EAE4-4A23-A89F-E5A96FAA7389}" type="presParOf" srcId="{F3C7162E-F06D-4736-B34A-C8F52D4F7D6C}" destId="{CF4468DD-7D55-4B09-88E8-B5BB242A52ED}" srcOrd="0" destOrd="0" presId="urn:microsoft.com/office/officeart/2008/layout/LinedList"/>
    <dgm:cxn modelId="{66B3C363-A437-4211-AB69-C9245C0B9FBF}" type="presParOf" srcId="{F3C7162E-F06D-4736-B34A-C8F52D4F7D6C}" destId="{30A7BA25-84FC-4B09-8045-E45FAD8468D6}" srcOrd="1" destOrd="0" presId="urn:microsoft.com/office/officeart/2008/layout/LinedList"/>
    <dgm:cxn modelId="{7133C382-6AB1-412D-80F7-6E0AFE39CFCD}" type="presParOf" srcId="{89A7ECCF-978F-4DCE-AC25-7435F2732372}" destId="{DFDE09E4-C7AF-491B-BD48-8229CBF7395A}" srcOrd="6" destOrd="0" presId="urn:microsoft.com/office/officeart/2008/layout/LinedList"/>
    <dgm:cxn modelId="{53236066-5FF6-48DA-AD7A-E64E960E363F}" type="presParOf" srcId="{89A7ECCF-978F-4DCE-AC25-7435F2732372}" destId="{98CF09CF-8184-410A-93C0-61224CF4EF3B}" srcOrd="7" destOrd="0" presId="urn:microsoft.com/office/officeart/2008/layout/LinedList"/>
    <dgm:cxn modelId="{008659A4-05F0-4A13-9A88-5D4146BD1BA6}" type="presParOf" srcId="{98CF09CF-8184-410A-93C0-61224CF4EF3B}" destId="{7ACD8C43-45B4-43C7-8F1A-DF88DECCCD36}" srcOrd="0" destOrd="0" presId="urn:microsoft.com/office/officeart/2008/layout/LinedList"/>
    <dgm:cxn modelId="{F3BE8A65-DA20-4589-B102-ED55A5F3A180}" type="presParOf" srcId="{98CF09CF-8184-410A-93C0-61224CF4EF3B}" destId="{076A3AE2-44C5-4FD5-89EF-66FF0221C40E}" srcOrd="1" destOrd="0" presId="urn:microsoft.com/office/officeart/2008/layout/LinedList"/>
    <dgm:cxn modelId="{9D73EFC4-890B-4B20-A029-9ED132EB64D3}" type="presParOf" srcId="{89A7ECCF-978F-4DCE-AC25-7435F2732372}" destId="{BBA9022D-D808-4952-AA51-B7352E99489C}" srcOrd="8" destOrd="0" presId="urn:microsoft.com/office/officeart/2008/layout/LinedList"/>
    <dgm:cxn modelId="{3BCAF25E-4454-43E1-B485-D380D3EDCEBA}" type="presParOf" srcId="{89A7ECCF-978F-4DCE-AC25-7435F2732372}" destId="{763CEFD7-B066-449B-99BC-871EAD8F1458}" srcOrd="9" destOrd="0" presId="urn:microsoft.com/office/officeart/2008/layout/LinedList"/>
    <dgm:cxn modelId="{F08C0342-12BF-4F48-A5A8-26B9F4326CE3}" type="presParOf" srcId="{763CEFD7-B066-449B-99BC-871EAD8F1458}" destId="{AC7876BB-2648-4845-A19D-38751012B6CE}" srcOrd="0" destOrd="0" presId="urn:microsoft.com/office/officeart/2008/layout/LinedList"/>
    <dgm:cxn modelId="{0668FF9C-1C67-4B02-B586-7180CCC1652F}" type="presParOf" srcId="{763CEFD7-B066-449B-99BC-871EAD8F1458}" destId="{9E370E7B-5B47-43D7-BC14-4A34ABEAF99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50CCD8-3C50-43D3-9BCB-96AD3E1B636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12E195A-31F4-4A83-A34A-550A2019E250}">
      <dgm:prSet phldrT="[Text]"/>
      <dgm:spPr/>
      <dgm:t>
        <a:bodyPr/>
        <a:lstStyle/>
        <a:p>
          <a:r>
            <a:rPr lang="en-US" dirty="0"/>
            <a:t>Big  Data</a:t>
          </a:r>
        </a:p>
      </dgm:t>
    </dgm:pt>
    <dgm:pt modelId="{07A62A16-052A-4A84-80C6-F01F7594995B}" type="parTrans" cxnId="{2DE112B5-D9E0-461D-B79D-6A168544B431}">
      <dgm:prSet/>
      <dgm:spPr/>
      <dgm:t>
        <a:bodyPr/>
        <a:lstStyle/>
        <a:p>
          <a:endParaRPr lang="en-US"/>
        </a:p>
      </dgm:t>
    </dgm:pt>
    <dgm:pt modelId="{6487BC44-3845-4CF2-AFBF-6235B27F8757}" type="sibTrans" cxnId="{2DE112B5-D9E0-461D-B79D-6A168544B431}">
      <dgm:prSet/>
      <dgm:spPr/>
      <dgm:t>
        <a:bodyPr/>
        <a:lstStyle/>
        <a:p>
          <a:endParaRPr lang="en-US" dirty="0"/>
        </a:p>
      </dgm:t>
    </dgm:pt>
    <dgm:pt modelId="{DE59E876-B3CE-4C69-BDA8-BC15644A58D8}">
      <dgm:prSet phldrT="[Text]"/>
      <dgm:spPr/>
      <dgm:t>
        <a:bodyPr/>
        <a:lstStyle/>
        <a:p>
          <a:r>
            <a:rPr lang="en-US" dirty="0"/>
            <a:t>Summarized Data</a:t>
          </a:r>
        </a:p>
      </dgm:t>
    </dgm:pt>
    <dgm:pt modelId="{407D1E86-1F28-4DEA-B758-62BC17A1D602}" type="parTrans" cxnId="{52B10B36-5C51-4634-B220-267C07407898}">
      <dgm:prSet/>
      <dgm:spPr/>
      <dgm:t>
        <a:bodyPr/>
        <a:lstStyle/>
        <a:p>
          <a:endParaRPr lang="en-US"/>
        </a:p>
      </dgm:t>
    </dgm:pt>
    <dgm:pt modelId="{81173917-837E-4F0A-A6FA-31A86BEA6342}" type="sibTrans" cxnId="{52B10B36-5C51-4634-B220-267C07407898}">
      <dgm:prSet/>
      <dgm:spPr/>
      <dgm:t>
        <a:bodyPr/>
        <a:lstStyle/>
        <a:p>
          <a:endParaRPr lang="en-US" dirty="0"/>
        </a:p>
      </dgm:t>
    </dgm:pt>
    <dgm:pt modelId="{B7FFCAA6-79B2-4B85-8D21-6DA8CEB6C517}">
      <dgm:prSet phldrT="[Text]"/>
      <dgm:spPr/>
      <dgm:t>
        <a:bodyPr/>
        <a:lstStyle/>
        <a:p>
          <a:r>
            <a:rPr lang="en-US" dirty="0"/>
            <a:t>Classified Judgement (Human)</a:t>
          </a:r>
        </a:p>
      </dgm:t>
    </dgm:pt>
    <dgm:pt modelId="{95070930-8ACC-4803-8B61-D7F291622235}" type="parTrans" cxnId="{0E055C3F-C7C8-4862-A07F-05FF3282C4AC}">
      <dgm:prSet/>
      <dgm:spPr/>
      <dgm:t>
        <a:bodyPr/>
        <a:lstStyle/>
        <a:p>
          <a:endParaRPr lang="en-US"/>
        </a:p>
      </dgm:t>
    </dgm:pt>
    <dgm:pt modelId="{70D8646B-2124-41FF-9238-3DF927D63175}" type="sibTrans" cxnId="{0E055C3F-C7C8-4862-A07F-05FF3282C4AC}">
      <dgm:prSet/>
      <dgm:spPr/>
      <dgm:t>
        <a:bodyPr/>
        <a:lstStyle/>
        <a:p>
          <a:endParaRPr lang="en-US" dirty="0"/>
        </a:p>
      </dgm:t>
    </dgm:pt>
    <dgm:pt modelId="{DE69BF3A-89CA-49F5-87F3-99C103A77470}">
      <dgm:prSet phldrT="[Text]"/>
      <dgm:spPr/>
      <dgm:t>
        <a:bodyPr/>
        <a:lstStyle/>
        <a:p>
          <a:r>
            <a:rPr lang="en-US" dirty="0"/>
            <a:t>Final Decision (Ai)</a:t>
          </a:r>
        </a:p>
      </dgm:t>
    </dgm:pt>
    <dgm:pt modelId="{CB4E2B9A-F3F4-4B8C-A236-62CBFE894489}" type="parTrans" cxnId="{7E9DC108-16EE-413C-A1A8-90B96F68554E}">
      <dgm:prSet/>
      <dgm:spPr/>
      <dgm:t>
        <a:bodyPr/>
        <a:lstStyle/>
        <a:p>
          <a:endParaRPr lang="en-US"/>
        </a:p>
      </dgm:t>
    </dgm:pt>
    <dgm:pt modelId="{DFC4E94B-D221-4F82-87EA-656A45D450A7}" type="sibTrans" cxnId="{7E9DC108-16EE-413C-A1A8-90B96F68554E}">
      <dgm:prSet/>
      <dgm:spPr/>
      <dgm:t>
        <a:bodyPr/>
        <a:lstStyle/>
        <a:p>
          <a:endParaRPr lang="en-US"/>
        </a:p>
      </dgm:t>
    </dgm:pt>
    <dgm:pt modelId="{2FD93DE3-1B96-4EE6-AD4F-7C07C42A332E}" type="pres">
      <dgm:prSet presAssocID="{A150CCD8-3C50-43D3-9BCB-96AD3E1B6361}" presName="Name0" presStyleCnt="0">
        <dgm:presLayoutVars>
          <dgm:dir/>
          <dgm:resizeHandles val="exact"/>
        </dgm:presLayoutVars>
      </dgm:prSet>
      <dgm:spPr/>
    </dgm:pt>
    <dgm:pt modelId="{A096DF33-A65D-4CB4-B07E-309797E260E1}" type="pres">
      <dgm:prSet presAssocID="{012E195A-31F4-4A83-A34A-550A2019E250}" presName="node" presStyleLbl="node1" presStyleIdx="0" presStyleCnt="4">
        <dgm:presLayoutVars>
          <dgm:bulletEnabled val="1"/>
        </dgm:presLayoutVars>
      </dgm:prSet>
      <dgm:spPr/>
    </dgm:pt>
    <dgm:pt modelId="{81780124-6E55-4009-BD28-A93BFFBCD911}" type="pres">
      <dgm:prSet presAssocID="{6487BC44-3845-4CF2-AFBF-6235B27F8757}" presName="sibTrans" presStyleLbl="sibTrans2D1" presStyleIdx="0" presStyleCnt="3"/>
      <dgm:spPr/>
    </dgm:pt>
    <dgm:pt modelId="{3A216F58-16AE-4DD2-9E74-690A359BA89A}" type="pres">
      <dgm:prSet presAssocID="{6487BC44-3845-4CF2-AFBF-6235B27F8757}" presName="connectorText" presStyleLbl="sibTrans2D1" presStyleIdx="0" presStyleCnt="3"/>
      <dgm:spPr/>
    </dgm:pt>
    <dgm:pt modelId="{776903C8-AF91-4783-A5B7-2E3B0754F192}" type="pres">
      <dgm:prSet presAssocID="{DE59E876-B3CE-4C69-BDA8-BC15644A58D8}" presName="node" presStyleLbl="node1" presStyleIdx="1" presStyleCnt="4">
        <dgm:presLayoutVars>
          <dgm:bulletEnabled val="1"/>
        </dgm:presLayoutVars>
      </dgm:prSet>
      <dgm:spPr/>
    </dgm:pt>
    <dgm:pt modelId="{9EE7757F-37DB-45FC-9C18-2DF7F320FB1A}" type="pres">
      <dgm:prSet presAssocID="{81173917-837E-4F0A-A6FA-31A86BEA6342}" presName="sibTrans" presStyleLbl="sibTrans2D1" presStyleIdx="1" presStyleCnt="3"/>
      <dgm:spPr/>
    </dgm:pt>
    <dgm:pt modelId="{556A09B6-387D-4158-8F98-A177B8B3AD0B}" type="pres">
      <dgm:prSet presAssocID="{81173917-837E-4F0A-A6FA-31A86BEA6342}" presName="connectorText" presStyleLbl="sibTrans2D1" presStyleIdx="1" presStyleCnt="3"/>
      <dgm:spPr/>
    </dgm:pt>
    <dgm:pt modelId="{0348E251-80AB-47E7-9628-10117B8DDE85}" type="pres">
      <dgm:prSet presAssocID="{B7FFCAA6-79B2-4B85-8D21-6DA8CEB6C517}" presName="node" presStyleLbl="node1" presStyleIdx="2" presStyleCnt="4">
        <dgm:presLayoutVars>
          <dgm:bulletEnabled val="1"/>
        </dgm:presLayoutVars>
      </dgm:prSet>
      <dgm:spPr/>
    </dgm:pt>
    <dgm:pt modelId="{C0678AF3-6E94-4D36-BE04-C0218859FEB5}" type="pres">
      <dgm:prSet presAssocID="{70D8646B-2124-41FF-9238-3DF927D63175}" presName="sibTrans" presStyleLbl="sibTrans2D1" presStyleIdx="2" presStyleCnt="3"/>
      <dgm:spPr/>
    </dgm:pt>
    <dgm:pt modelId="{AADABDB6-40BA-4336-96E0-EF07F3FFF0F9}" type="pres">
      <dgm:prSet presAssocID="{70D8646B-2124-41FF-9238-3DF927D63175}" presName="connectorText" presStyleLbl="sibTrans2D1" presStyleIdx="2" presStyleCnt="3"/>
      <dgm:spPr/>
    </dgm:pt>
    <dgm:pt modelId="{3B8A4C3F-6431-48B8-9681-0B5D1614F2D0}" type="pres">
      <dgm:prSet presAssocID="{DE69BF3A-89CA-49F5-87F3-99C103A77470}" presName="node" presStyleLbl="node1" presStyleIdx="3" presStyleCnt="4">
        <dgm:presLayoutVars>
          <dgm:bulletEnabled val="1"/>
        </dgm:presLayoutVars>
      </dgm:prSet>
      <dgm:spPr/>
    </dgm:pt>
  </dgm:ptLst>
  <dgm:cxnLst>
    <dgm:cxn modelId="{C3B9BB03-BFCB-4965-A5EF-2D89761B4C11}" type="presOf" srcId="{A150CCD8-3C50-43D3-9BCB-96AD3E1B6361}" destId="{2FD93DE3-1B96-4EE6-AD4F-7C07C42A332E}" srcOrd="0" destOrd="0" presId="urn:microsoft.com/office/officeart/2005/8/layout/process1"/>
    <dgm:cxn modelId="{7E9DC108-16EE-413C-A1A8-90B96F68554E}" srcId="{A150CCD8-3C50-43D3-9BCB-96AD3E1B6361}" destId="{DE69BF3A-89CA-49F5-87F3-99C103A77470}" srcOrd="3" destOrd="0" parTransId="{CB4E2B9A-F3F4-4B8C-A236-62CBFE894489}" sibTransId="{DFC4E94B-D221-4F82-87EA-656A45D450A7}"/>
    <dgm:cxn modelId="{52B10B36-5C51-4634-B220-267C07407898}" srcId="{A150CCD8-3C50-43D3-9BCB-96AD3E1B6361}" destId="{DE59E876-B3CE-4C69-BDA8-BC15644A58D8}" srcOrd="1" destOrd="0" parTransId="{407D1E86-1F28-4DEA-B758-62BC17A1D602}" sibTransId="{81173917-837E-4F0A-A6FA-31A86BEA6342}"/>
    <dgm:cxn modelId="{2847383A-11CE-40E8-916A-63E8ED89BC4A}" type="presOf" srcId="{6487BC44-3845-4CF2-AFBF-6235B27F8757}" destId="{81780124-6E55-4009-BD28-A93BFFBCD911}" srcOrd="0" destOrd="0" presId="urn:microsoft.com/office/officeart/2005/8/layout/process1"/>
    <dgm:cxn modelId="{0E055C3F-C7C8-4862-A07F-05FF3282C4AC}" srcId="{A150CCD8-3C50-43D3-9BCB-96AD3E1B6361}" destId="{B7FFCAA6-79B2-4B85-8D21-6DA8CEB6C517}" srcOrd="2" destOrd="0" parTransId="{95070930-8ACC-4803-8B61-D7F291622235}" sibTransId="{70D8646B-2124-41FF-9238-3DF927D63175}"/>
    <dgm:cxn modelId="{658D925B-9FB4-4783-82D4-3FEC87EFED67}" type="presOf" srcId="{81173917-837E-4F0A-A6FA-31A86BEA6342}" destId="{556A09B6-387D-4158-8F98-A177B8B3AD0B}" srcOrd="1" destOrd="0" presId="urn:microsoft.com/office/officeart/2005/8/layout/process1"/>
    <dgm:cxn modelId="{440D4D7A-EB5D-44DD-96D2-4FDEB7E6B8E8}" type="presOf" srcId="{DE59E876-B3CE-4C69-BDA8-BC15644A58D8}" destId="{776903C8-AF91-4783-A5B7-2E3B0754F192}" srcOrd="0" destOrd="0" presId="urn:microsoft.com/office/officeart/2005/8/layout/process1"/>
    <dgm:cxn modelId="{CBA01E85-BD33-4B50-B345-5B377B828D85}" type="presOf" srcId="{81173917-837E-4F0A-A6FA-31A86BEA6342}" destId="{9EE7757F-37DB-45FC-9C18-2DF7F320FB1A}" srcOrd="0" destOrd="0" presId="urn:microsoft.com/office/officeart/2005/8/layout/process1"/>
    <dgm:cxn modelId="{9A8B4988-E561-4946-B901-E99E0A0D7063}" type="presOf" srcId="{DE69BF3A-89CA-49F5-87F3-99C103A77470}" destId="{3B8A4C3F-6431-48B8-9681-0B5D1614F2D0}" srcOrd="0" destOrd="0" presId="urn:microsoft.com/office/officeart/2005/8/layout/process1"/>
    <dgm:cxn modelId="{98CD9D9E-8A94-4449-ABD7-DF4E91DC0227}" type="presOf" srcId="{70D8646B-2124-41FF-9238-3DF927D63175}" destId="{AADABDB6-40BA-4336-96E0-EF07F3FFF0F9}" srcOrd="1" destOrd="0" presId="urn:microsoft.com/office/officeart/2005/8/layout/process1"/>
    <dgm:cxn modelId="{2DE112B5-D9E0-461D-B79D-6A168544B431}" srcId="{A150CCD8-3C50-43D3-9BCB-96AD3E1B6361}" destId="{012E195A-31F4-4A83-A34A-550A2019E250}" srcOrd="0" destOrd="0" parTransId="{07A62A16-052A-4A84-80C6-F01F7594995B}" sibTransId="{6487BC44-3845-4CF2-AFBF-6235B27F8757}"/>
    <dgm:cxn modelId="{A070EFC6-771B-4E91-AC8F-62967E508C62}" type="presOf" srcId="{6487BC44-3845-4CF2-AFBF-6235B27F8757}" destId="{3A216F58-16AE-4DD2-9E74-690A359BA89A}" srcOrd="1" destOrd="0" presId="urn:microsoft.com/office/officeart/2005/8/layout/process1"/>
    <dgm:cxn modelId="{DC0F06D5-C9EE-4A8D-919B-657144733A4F}" type="presOf" srcId="{B7FFCAA6-79B2-4B85-8D21-6DA8CEB6C517}" destId="{0348E251-80AB-47E7-9628-10117B8DDE85}" srcOrd="0" destOrd="0" presId="urn:microsoft.com/office/officeart/2005/8/layout/process1"/>
    <dgm:cxn modelId="{F09D2DDC-6679-4A4A-AEED-16446F6D3F64}" type="presOf" srcId="{012E195A-31F4-4A83-A34A-550A2019E250}" destId="{A096DF33-A65D-4CB4-B07E-309797E260E1}" srcOrd="0" destOrd="0" presId="urn:microsoft.com/office/officeart/2005/8/layout/process1"/>
    <dgm:cxn modelId="{752DA1F9-F562-464F-974A-506058E43383}" type="presOf" srcId="{70D8646B-2124-41FF-9238-3DF927D63175}" destId="{C0678AF3-6E94-4D36-BE04-C0218859FEB5}" srcOrd="0" destOrd="0" presId="urn:microsoft.com/office/officeart/2005/8/layout/process1"/>
    <dgm:cxn modelId="{12EAF291-D9B1-4701-9BC0-90EC2B0F12CB}" type="presParOf" srcId="{2FD93DE3-1B96-4EE6-AD4F-7C07C42A332E}" destId="{A096DF33-A65D-4CB4-B07E-309797E260E1}" srcOrd="0" destOrd="0" presId="urn:microsoft.com/office/officeart/2005/8/layout/process1"/>
    <dgm:cxn modelId="{B6356839-C9DA-4460-8F0A-4F82D5D42768}" type="presParOf" srcId="{2FD93DE3-1B96-4EE6-AD4F-7C07C42A332E}" destId="{81780124-6E55-4009-BD28-A93BFFBCD911}" srcOrd="1" destOrd="0" presId="urn:microsoft.com/office/officeart/2005/8/layout/process1"/>
    <dgm:cxn modelId="{5B8AD50E-1C7A-4C22-9DBA-F2D834CC200A}" type="presParOf" srcId="{81780124-6E55-4009-BD28-A93BFFBCD911}" destId="{3A216F58-16AE-4DD2-9E74-690A359BA89A}" srcOrd="0" destOrd="0" presId="urn:microsoft.com/office/officeart/2005/8/layout/process1"/>
    <dgm:cxn modelId="{08054498-A039-48D8-B706-BA8A4DE6128A}" type="presParOf" srcId="{2FD93DE3-1B96-4EE6-AD4F-7C07C42A332E}" destId="{776903C8-AF91-4783-A5B7-2E3B0754F192}" srcOrd="2" destOrd="0" presId="urn:microsoft.com/office/officeart/2005/8/layout/process1"/>
    <dgm:cxn modelId="{47E47B8B-ADBE-470C-BAA6-40EC8DA31329}" type="presParOf" srcId="{2FD93DE3-1B96-4EE6-AD4F-7C07C42A332E}" destId="{9EE7757F-37DB-45FC-9C18-2DF7F320FB1A}" srcOrd="3" destOrd="0" presId="urn:microsoft.com/office/officeart/2005/8/layout/process1"/>
    <dgm:cxn modelId="{51A56815-C3D4-430C-986E-CBDAE683B9CC}" type="presParOf" srcId="{9EE7757F-37DB-45FC-9C18-2DF7F320FB1A}" destId="{556A09B6-387D-4158-8F98-A177B8B3AD0B}" srcOrd="0" destOrd="0" presId="urn:microsoft.com/office/officeart/2005/8/layout/process1"/>
    <dgm:cxn modelId="{CF456379-0623-4772-8FE3-0A29150E94B1}" type="presParOf" srcId="{2FD93DE3-1B96-4EE6-AD4F-7C07C42A332E}" destId="{0348E251-80AB-47E7-9628-10117B8DDE85}" srcOrd="4" destOrd="0" presId="urn:microsoft.com/office/officeart/2005/8/layout/process1"/>
    <dgm:cxn modelId="{6797AE58-A54D-48A5-8B55-64849449F443}" type="presParOf" srcId="{2FD93DE3-1B96-4EE6-AD4F-7C07C42A332E}" destId="{C0678AF3-6E94-4D36-BE04-C0218859FEB5}" srcOrd="5" destOrd="0" presId="urn:microsoft.com/office/officeart/2005/8/layout/process1"/>
    <dgm:cxn modelId="{505E2AF8-F25B-4280-A92C-7143E21A37C0}" type="presParOf" srcId="{C0678AF3-6E94-4D36-BE04-C0218859FEB5}" destId="{AADABDB6-40BA-4336-96E0-EF07F3FFF0F9}" srcOrd="0" destOrd="0" presId="urn:microsoft.com/office/officeart/2005/8/layout/process1"/>
    <dgm:cxn modelId="{4AB3582A-53EE-4506-B0BB-6002BF22A7F3}" type="presParOf" srcId="{2FD93DE3-1B96-4EE6-AD4F-7C07C42A332E}" destId="{3B8A4C3F-6431-48B8-9681-0B5D1614F2D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50CCD8-3C50-43D3-9BCB-96AD3E1B636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012E195A-31F4-4A83-A34A-550A2019E250}">
      <dgm:prSet phldrT="[Text]" custT="1"/>
      <dgm:spPr/>
      <dgm:t>
        <a:bodyPr/>
        <a:lstStyle/>
        <a:p>
          <a:r>
            <a:rPr lang="en-US" sz="1600" dirty="0"/>
            <a:t>Water Model Classification </a:t>
          </a:r>
        </a:p>
      </dgm:t>
    </dgm:pt>
    <dgm:pt modelId="{07A62A16-052A-4A84-80C6-F01F7594995B}" type="parTrans" cxnId="{2DE112B5-D9E0-461D-B79D-6A168544B431}">
      <dgm:prSet/>
      <dgm:spPr/>
      <dgm:t>
        <a:bodyPr/>
        <a:lstStyle/>
        <a:p>
          <a:endParaRPr lang="en-US"/>
        </a:p>
      </dgm:t>
    </dgm:pt>
    <dgm:pt modelId="{6487BC44-3845-4CF2-AFBF-6235B27F8757}" type="sibTrans" cxnId="{2DE112B5-D9E0-461D-B79D-6A168544B431}">
      <dgm:prSet/>
      <dgm:spPr/>
      <dgm:t>
        <a:bodyPr/>
        <a:lstStyle/>
        <a:p>
          <a:endParaRPr lang="en-US" dirty="0"/>
        </a:p>
      </dgm:t>
    </dgm:pt>
    <dgm:pt modelId="{B7FFCAA6-79B2-4B85-8D21-6DA8CEB6C517}">
      <dgm:prSet phldrT="[Text]" custT="1"/>
      <dgm:spPr/>
      <dgm:t>
        <a:bodyPr/>
        <a:lstStyle/>
        <a:p>
          <a:r>
            <a:rPr lang="en-US" sz="1600" dirty="0"/>
            <a:t>IoT Sensory Data Classification</a:t>
          </a:r>
        </a:p>
      </dgm:t>
    </dgm:pt>
    <dgm:pt modelId="{95070930-8ACC-4803-8B61-D7F291622235}" type="parTrans" cxnId="{0E055C3F-C7C8-4862-A07F-05FF3282C4AC}">
      <dgm:prSet/>
      <dgm:spPr/>
      <dgm:t>
        <a:bodyPr/>
        <a:lstStyle/>
        <a:p>
          <a:endParaRPr lang="en-US"/>
        </a:p>
      </dgm:t>
    </dgm:pt>
    <dgm:pt modelId="{70D8646B-2124-41FF-9238-3DF927D63175}" type="sibTrans" cxnId="{0E055C3F-C7C8-4862-A07F-05FF3282C4AC}">
      <dgm:prSet/>
      <dgm:spPr/>
      <dgm:t>
        <a:bodyPr/>
        <a:lstStyle/>
        <a:p>
          <a:endParaRPr lang="en-US" dirty="0"/>
        </a:p>
      </dgm:t>
    </dgm:pt>
    <dgm:pt modelId="{DE69BF3A-89CA-49F5-87F3-99C103A77470}">
      <dgm:prSet phldrT="[Text]"/>
      <dgm:spPr/>
      <dgm:t>
        <a:bodyPr/>
        <a:lstStyle/>
        <a:p>
          <a:r>
            <a:rPr lang="en-US" dirty="0"/>
            <a:t>Final Decision </a:t>
          </a:r>
        </a:p>
      </dgm:t>
    </dgm:pt>
    <dgm:pt modelId="{CB4E2B9A-F3F4-4B8C-A236-62CBFE894489}" type="parTrans" cxnId="{7E9DC108-16EE-413C-A1A8-90B96F68554E}">
      <dgm:prSet/>
      <dgm:spPr/>
      <dgm:t>
        <a:bodyPr/>
        <a:lstStyle/>
        <a:p>
          <a:endParaRPr lang="en-US"/>
        </a:p>
      </dgm:t>
    </dgm:pt>
    <dgm:pt modelId="{DFC4E94B-D221-4F82-87EA-656A45D450A7}" type="sibTrans" cxnId="{7E9DC108-16EE-413C-A1A8-90B96F68554E}">
      <dgm:prSet/>
      <dgm:spPr/>
      <dgm:t>
        <a:bodyPr/>
        <a:lstStyle/>
        <a:p>
          <a:endParaRPr lang="en-US"/>
        </a:p>
      </dgm:t>
    </dgm:pt>
    <dgm:pt modelId="{147F138F-5760-4817-8B20-83944F7E7BC1}">
      <dgm:prSet phldrT="[Text]" custT="1"/>
      <dgm:spPr/>
      <dgm:t>
        <a:bodyPr/>
        <a:lstStyle/>
        <a:p>
          <a:r>
            <a:rPr lang="en-US" sz="1600" dirty="0"/>
            <a:t>Crowdsourcing Classification</a:t>
          </a:r>
        </a:p>
      </dgm:t>
    </dgm:pt>
    <dgm:pt modelId="{046E8FED-4B38-473F-897F-E9979347DBB3}" type="parTrans" cxnId="{46443732-2447-4AD7-AA07-AF93F7501539}">
      <dgm:prSet/>
      <dgm:spPr/>
      <dgm:t>
        <a:bodyPr/>
        <a:lstStyle/>
        <a:p>
          <a:endParaRPr lang="en-US"/>
        </a:p>
      </dgm:t>
    </dgm:pt>
    <dgm:pt modelId="{827288FD-53A8-4C6F-9CEB-B73B4168A9C0}" type="sibTrans" cxnId="{46443732-2447-4AD7-AA07-AF93F7501539}">
      <dgm:prSet/>
      <dgm:spPr/>
      <dgm:t>
        <a:bodyPr/>
        <a:lstStyle/>
        <a:p>
          <a:endParaRPr lang="en-US" dirty="0"/>
        </a:p>
      </dgm:t>
    </dgm:pt>
    <dgm:pt modelId="{C2A6D3DE-1EBC-48F8-AEDC-91B2C64A551A}" type="pres">
      <dgm:prSet presAssocID="{A150CCD8-3C50-43D3-9BCB-96AD3E1B6361}" presName="Name0" presStyleCnt="0">
        <dgm:presLayoutVars>
          <dgm:dir/>
          <dgm:resizeHandles val="exact"/>
        </dgm:presLayoutVars>
      </dgm:prSet>
      <dgm:spPr/>
    </dgm:pt>
    <dgm:pt modelId="{139A3B5C-D48B-40EF-8724-B2225BABD5B9}" type="pres">
      <dgm:prSet presAssocID="{A150CCD8-3C50-43D3-9BCB-96AD3E1B6361}" presName="vNodes" presStyleCnt="0"/>
      <dgm:spPr/>
    </dgm:pt>
    <dgm:pt modelId="{CF9D1454-98DA-4F16-BFFA-E614F41D67DC}" type="pres">
      <dgm:prSet presAssocID="{012E195A-31F4-4A83-A34A-550A2019E250}" presName="node" presStyleLbl="node1" presStyleIdx="0" presStyleCnt="4" custScaleX="172673">
        <dgm:presLayoutVars>
          <dgm:bulletEnabled val="1"/>
        </dgm:presLayoutVars>
      </dgm:prSet>
      <dgm:spPr/>
    </dgm:pt>
    <dgm:pt modelId="{EB4CCD68-AFC1-4C09-BB2F-6025D3E0D32E}" type="pres">
      <dgm:prSet presAssocID="{6487BC44-3845-4CF2-AFBF-6235B27F8757}" presName="spacerT" presStyleCnt="0"/>
      <dgm:spPr/>
    </dgm:pt>
    <dgm:pt modelId="{FE60D419-C98B-41DA-9116-3DB1B5F09A22}" type="pres">
      <dgm:prSet presAssocID="{6487BC44-3845-4CF2-AFBF-6235B27F8757}" presName="sibTrans" presStyleLbl="sibTrans2D1" presStyleIdx="0" presStyleCnt="3" custScaleX="45936" custScaleY="49638"/>
      <dgm:spPr/>
    </dgm:pt>
    <dgm:pt modelId="{82064AE3-3D7A-429F-A60D-33990530E382}" type="pres">
      <dgm:prSet presAssocID="{6487BC44-3845-4CF2-AFBF-6235B27F8757}" presName="spacerB" presStyleCnt="0"/>
      <dgm:spPr/>
    </dgm:pt>
    <dgm:pt modelId="{EED31B9C-6F47-4E9A-A40F-EE6BDE19B6C6}" type="pres">
      <dgm:prSet presAssocID="{B7FFCAA6-79B2-4B85-8D21-6DA8CEB6C517}" presName="node" presStyleLbl="node1" presStyleIdx="1" presStyleCnt="4" custScaleX="172673">
        <dgm:presLayoutVars>
          <dgm:bulletEnabled val="1"/>
        </dgm:presLayoutVars>
      </dgm:prSet>
      <dgm:spPr/>
    </dgm:pt>
    <dgm:pt modelId="{BED8CF80-366B-4A04-86B5-826DBBAAEFE3}" type="pres">
      <dgm:prSet presAssocID="{70D8646B-2124-41FF-9238-3DF927D63175}" presName="spacerT" presStyleCnt="0"/>
      <dgm:spPr/>
    </dgm:pt>
    <dgm:pt modelId="{0FF12209-317D-4B93-8425-3BBAF5148820}" type="pres">
      <dgm:prSet presAssocID="{70D8646B-2124-41FF-9238-3DF927D63175}" presName="sibTrans" presStyleLbl="sibTrans2D1" presStyleIdx="1" presStyleCnt="3" custScaleX="47622" custScaleY="38667"/>
      <dgm:spPr/>
    </dgm:pt>
    <dgm:pt modelId="{6A551D99-BCA4-4B97-9690-36DF63246F5F}" type="pres">
      <dgm:prSet presAssocID="{70D8646B-2124-41FF-9238-3DF927D63175}" presName="spacerB" presStyleCnt="0"/>
      <dgm:spPr/>
    </dgm:pt>
    <dgm:pt modelId="{69A540C4-08BD-4187-9659-57702E9D90FC}" type="pres">
      <dgm:prSet presAssocID="{147F138F-5760-4817-8B20-83944F7E7BC1}" presName="node" presStyleLbl="node1" presStyleIdx="2" presStyleCnt="4" custScaleX="172673">
        <dgm:presLayoutVars>
          <dgm:bulletEnabled val="1"/>
        </dgm:presLayoutVars>
      </dgm:prSet>
      <dgm:spPr/>
    </dgm:pt>
    <dgm:pt modelId="{BE433950-7344-40FB-807D-A0A978C6FDBC}" type="pres">
      <dgm:prSet presAssocID="{A150CCD8-3C50-43D3-9BCB-96AD3E1B6361}" presName="sibTransLast" presStyleLbl="sibTrans2D1" presStyleIdx="2" presStyleCnt="3"/>
      <dgm:spPr/>
    </dgm:pt>
    <dgm:pt modelId="{27D2CB9A-7920-496E-9157-84085236843E}" type="pres">
      <dgm:prSet presAssocID="{A150CCD8-3C50-43D3-9BCB-96AD3E1B6361}" presName="connectorText" presStyleLbl="sibTrans2D1" presStyleIdx="2" presStyleCnt="3"/>
      <dgm:spPr/>
    </dgm:pt>
    <dgm:pt modelId="{F713DB7C-9CB9-4B8F-81B4-C530B6ED1AA0}" type="pres">
      <dgm:prSet presAssocID="{A150CCD8-3C50-43D3-9BCB-96AD3E1B6361}" presName="lastNode" presStyleLbl="node1" presStyleIdx="3" presStyleCnt="4">
        <dgm:presLayoutVars>
          <dgm:bulletEnabled val="1"/>
        </dgm:presLayoutVars>
      </dgm:prSet>
      <dgm:spPr/>
    </dgm:pt>
  </dgm:ptLst>
  <dgm:cxnLst>
    <dgm:cxn modelId="{7E9DC108-16EE-413C-A1A8-90B96F68554E}" srcId="{A150CCD8-3C50-43D3-9BCB-96AD3E1B6361}" destId="{DE69BF3A-89CA-49F5-87F3-99C103A77470}" srcOrd="3" destOrd="0" parTransId="{CB4E2B9A-F3F4-4B8C-A236-62CBFE894489}" sibTransId="{DFC4E94B-D221-4F82-87EA-656A45D450A7}"/>
    <dgm:cxn modelId="{3349CF16-8DCD-45E4-96A4-151A01E13611}" type="presOf" srcId="{B7FFCAA6-79B2-4B85-8D21-6DA8CEB6C517}" destId="{EED31B9C-6F47-4E9A-A40F-EE6BDE19B6C6}" srcOrd="0" destOrd="0" presId="urn:microsoft.com/office/officeart/2005/8/layout/equation2"/>
    <dgm:cxn modelId="{86904519-4DA1-4ECC-927B-B178D79DD882}" type="presOf" srcId="{147F138F-5760-4817-8B20-83944F7E7BC1}" destId="{69A540C4-08BD-4187-9659-57702E9D90FC}" srcOrd="0" destOrd="0" presId="urn:microsoft.com/office/officeart/2005/8/layout/equation2"/>
    <dgm:cxn modelId="{46443732-2447-4AD7-AA07-AF93F7501539}" srcId="{A150CCD8-3C50-43D3-9BCB-96AD3E1B6361}" destId="{147F138F-5760-4817-8B20-83944F7E7BC1}" srcOrd="2" destOrd="0" parTransId="{046E8FED-4B38-473F-897F-E9979347DBB3}" sibTransId="{827288FD-53A8-4C6F-9CEB-B73B4168A9C0}"/>
    <dgm:cxn modelId="{0E055C3F-C7C8-4862-A07F-05FF3282C4AC}" srcId="{A150CCD8-3C50-43D3-9BCB-96AD3E1B6361}" destId="{B7FFCAA6-79B2-4B85-8D21-6DA8CEB6C517}" srcOrd="1" destOrd="0" parTransId="{95070930-8ACC-4803-8B61-D7F291622235}" sibTransId="{70D8646B-2124-41FF-9238-3DF927D63175}"/>
    <dgm:cxn modelId="{BA87BE69-4BC3-45A1-B1EF-B7F1C768683C}" type="presOf" srcId="{DE69BF3A-89CA-49F5-87F3-99C103A77470}" destId="{F713DB7C-9CB9-4B8F-81B4-C530B6ED1AA0}" srcOrd="0" destOrd="0" presId="urn:microsoft.com/office/officeart/2005/8/layout/equation2"/>
    <dgm:cxn modelId="{34E24C9B-570D-403C-86C5-8307996BB0BE}" type="presOf" srcId="{A150CCD8-3C50-43D3-9BCB-96AD3E1B6361}" destId="{C2A6D3DE-1EBC-48F8-AEDC-91B2C64A551A}" srcOrd="0" destOrd="0" presId="urn:microsoft.com/office/officeart/2005/8/layout/equation2"/>
    <dgm:cxn modelId="{8342EBAB-91D1-4509-829C-D4B5DB9D3710}" type="presOf" srcId="{012E195A-31F4-4A83-A34A-550A2019E250}" destId="{CF9D1454-98DA-4F16-BFFA-E614F41D67DC}" srcOrd="0" destOrd="0" presId="urn:microsoft.com/office/officeart/2005/8/layout/equation2"/>
    <dgm:cxn modelId="{2DE112B5-D9E0-461D-B79D-6A168544B431}" srcId="{A150CCD8-3C50-43D3-9BCB-96AD3E1B6361}" destId="{012E195A-31F4-4A83-A34A-550A2019E250}" srcOrd="0" destOrd="0" parTransId="{07A62A16-052A-4A84-80C6-F01F7594995B}" sibTransId="{6487BC44-3845-4CF2-AFBF-6235B27F8757}"/>
    <dgm:cxn modelId="{879E4EC0-BB62-4E58-9E0B-88850E9A7953}" type="presOf" srcId="{827288FD-53A8-4C6F-9CEB-B73B4168A9C0}" destId="{27D2CB9A-7920-496E-9157-84085236843E}" srcOrd="1" destOrd="0" presId="urn:microsoft.com/office/officeart/2005/8/layout/equation2"/>
    <dgm:cxn modelId="{AAEDABC3-D950-4147-AA0E-FBCBDC178771}" type="presOf" srcId="{6487BC44-3845-4CF2-AFBF-6235B27F8757}" destId="{FE60D419-C98B-41DA-9116-3DB1B5F09A22}" srcOrd="0" destOrd="0" presId="urn:microsoft.com/office/officeart/2005/8/layout/equation2"/>
    <dgm:cxn modelId="{9D5BC1E0-B2D6-4442-B353-3238E0040615}" type="presOf" srcId="{827288FD-53A8-4C6F-9CEB-B73B4168A9C0}" destId="{BE433950-7344-40FB-807D-A0A978C6FDBC}" srcOrd="0" destOrd="0" presId="urn:microsoft.com/office/officeart/2005/8/layout/equation2"/>
    <dgm:cxn modelId="{D3CBBAF0-6D50-4D73-8B58-5EEB803D128F}" type="presOf" srcId="{70D8646B-2124-41FF-9238-3DF927D63175}" destId="{0FF12209-317D-4B93-8425-3BBAF5148820}" srcOrd="0" destOrd="0" presId="urn:microsoft.com/office/officeart/2005/8/layout/equation2"/>
    <dgm:cxn modelId="{B76046A1-324A-45FB-9B58-CFA162B8A14C}" type="presParOf" srcId="{C2A6D3DE-1EBC-48F8-AEDC-91B2C64A551A}" destId="{139A3B5C-D48B-40EF-8724-B2225BABD5B9}" srcOrd="0" destOrd="0" presId="urn:microsoft.com/office/officeart/2005/8/layout/equation2"/>
    <dgm:cxn modelId="{C485E04E-8B0F-4A88-982E-510D96F24075}" type="presParOf" srcId="{139A3B5C-D48B-40EF-8724-B2225BABD5B9}" destId="{CF9D1454-98DA-4F16-BFFA-E614F41D67DC}" srcOrd="0" destOrd="0" presId="urn:microsoft.com/office/officeart/2005/8/layout/equation2"/>
    <dgm:cxn modelId="{3C1FAA6B-FCB9-4295-B5DE-DAAE73AC891D}" type="presParOf" srcId="{139A3B5C-D48B-40EF-8724-B2225BABD5B9}" destId="{EB4CCD68-AFC1-4C09-BB2F-6025D3E0D32E}" srcOrd="1" destOrd="0" presId="urn:microsoft.com/office/officeart/2005/8/layout/equation2"/>
    <dgm:cxn modelId="{64D8D884-2BD8-4657-84A0-831A4894B4F9}" type="presParOf" srcId="{139A3B5C-D48B-40EF-8724-B2225BABD5B9}" destId="{FE60D419-C98B-41DA-9116-3DB1B5F09A22}" srcOrd="2" destOrd="0" presId="urn:microsoft.com/office/officeart/2005/8/layout/equation2"/>
    <dgm:cxn modelId="{603BC9DC-78CA-4F0D-8880-52E099F6F9B1}" type="presParOf" srcId="{139A3B5C-D48B-40EF-8724-B2225BABD5B9}" destId="{82064AE3-3D7A-429F-A60D-33990530E382}" srcOrd="3" destOrd="0" presId="urn:microsoft.com/office/officeart/2005/8/layout/equation2"/>
    <dgm:cxn modelId="{98C87E3C-1EB9-4E5A-9EAB-12C636BBF520}" type="presParOf" srcId="{139A3B5C-D48B-40EF-8724-B2225BABD5B9}" destId="{EED31B9C-6F47-4E9A-A40F-EE6BDE19B6C6}" srcOrd="4" destOrd="0" presId="urn:microsoft.com/office/officeart/2005/8/layout/equation2"/>
    <dgm:cxn modelId="{DDE1A220-2D7C-45CD-AB52-CB9A385B6543}" type="presParOf" srcId="{139A3B5C-D48B-40EF-8724-B2225BABD5B9}" destId="{BED8CF80-366B-4A04-86B5-826DBBAAEFE3}" srcOrd="5" destOrd="0" presId="urn:microsoft.com/office/officeart/2005/8/layout/equation2"/>
    <dgm:cxn modelId="{BCF8CEB6-DFFF-4042-9BBA-5638C8061B5D}" type="presParOf" srcId="{139A3B5C-D48B-40EF-8724-B2225BABD5B9}" destId="{0FF12209-317D-4B93-8425-3BBAF5148820}" srcOrd="6" destOrd="0" presId="urn:microsoft.com/office/officeart/2005/8/layout/equation2"/>
    <dgm:cxn modelId="{E2A89872-0CF6-4FEB-93FC-4BA1759796E0}" type="presParOf" srcId="{139A3B5C-D48B-40EF-8724-B2225BABD5B9}" destId="{6A551D99-BCA4-4B97-9690-36DF63246F5F}" srcOrd="7" destOrd="0" presId="urn:microsoft.com/office/officeart/2005/8/layout/equation2"/>
    <dgm:cxn modelId="{1E10DCCD-BF7E-4AD6-BE24-C19F22F30F87}" type="presParOf" srcId="{139A3B5C-D48B-40EF-8724-B2225BABD5B9}" destId="{69A540C4-08BD-4187-9659-57702E9D90FC}" srcOrd="8" destOrd="0" presId="urn:microsoft.com/office/officeart/2005/8/layout/equation2"/>
    <dgm:cxn modelId="{898E0232-4F1C-4B74-9F8C-5B535126CDE7}" type="presParOf" srcId="{C2A6D3DE-1EBC-48F8-AEDC-91B2C64A551A}" destId="{BE433950-7344-40FB-807D-A0A978C6FDBC}" srcOrd="1" destOrd="0" presId="urn:microsoft.com/office/officeart/2005/8/layout/equation2"/>
    <dgm:cxn modelId="{614C4399-E914-4DEF-9ACE-74A54339A859}" type="presParOf" srcId="{BE433950-7344-40FB-807D-A0A978C6FDBC}" destId="{27D2CB9A-7920-496E-9157-84085236843E}" srcOrd="0" destOrd="0" presId="urn:microsoft.com/office/officeart/2005/8/layout/equation2"/>
    <dgm:cxn modelId="{3D024781-4087-4D2F-9F4C-3AC590072767}" type="presParOf" srcId="{C2A6D3DE-1EBC-48F8-AEDC-91B2C64A551A}" destId="{F713DB7C-9CB9-4B8F-81B4-C530B6ED1AA0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79CD56-7842-4103-BE43-CCDF588C154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202A1F7-0F2A-484D-9F04-B5AEEE0B8DBB}">
      <dgm:prSet/>
      <dgm:spPr/>
      <dgm:t>
        <a:bodyPr/>
        <a:lstStyle/>
        <a:p>
          <a:r>
            <a:rPr lang="en-US" dirty="0"/>
            <a:t> [3]  G. Q. Daniele </a:t>
          </a:r>
          <a:r>
            <a:rPr lang="en-US" dirty="0" err="1"/>
            <a:t>Mezzana</a:t>
          </a:r>
          <a:r>
            <a:rPr lang="en-US" dirty="0"/>
            <a:t>, “Crisis mapping and crowdsourcing in flood management,” </a:t>
          </a:r>
          <a:r>
            <a:rPr lang="en-US" i="1" dirty="0" err="1"/>
            <a:t>Integr</a:t>
          </a:r>
          <a:r>
            <a:rPr lang="en-US" i="1" dirty="0"/>
            <a:t>. Flood </a:t>
          </a:r>
          <a:r>
            <a:rPr lang="en-US" i="1" dirty="0" err="1"/>
            <a:t>Manag</a:t>
          </a:r>
          <a:r>
            <a:rPr lang="en-US" i="1" dirty="0"/>
            <a:t>. Tool  Ser.</a:t>
          </a:r>
          <a:r>
            <a:rPr lang="en-US" dirty="0"/>
            <a:t>, vol. 26, no. 1.0, pp. 1–90, 2017, doi:10.13140/RG.2.2.35313.07527.</a:t>
          </a:r>
        </a:p>
      </dgm:t>
    </dgm:pt>
    <dgm:pt modelId="{CFFCE4BD-1A18-4D2C-8D89-5E0A2AB68468}" type="parTrans" cxnId="{2B238592-D683-4760-94B3-06E2793B7B90}">
      <dgm:prSet/>
      <dgm:spPr/>
      <dgm:t>
        <a:bodyPr/>
        <a:lstStyle/>
        <a:p>
          <a:endParaRPr lang="en-US"/>
        </a:p>
      </dgm:t>
    </dgm:pt>
    <dgm:pt modelId="{1674DA5B-FAFE-46C6-BA9A-C50CD317F8C8}" type="sibTrans" cxnId="{2B238592-D683-4760-94B3-06E2793B7B90}">
      <dgm:prSet/>
      <dgm:spPr/>
      <dgm:t>
        <a:bodyPr/>
        <a:lstStyle/>
        <a:p>
          <a:endParaRPr lang="en-US"/>
        </a:p>
      </dgm:t>
    </dgm:pt>
    <dgm:pt modelId="{FAC7DABA-314A-496A-A1E1-8E77F59D0F31}">
      <dgm:prSet/>
      <dgm:spPr/>
      <dgm:t>
        <a:bodyPr/>
        <a:lstStyle/>
        <a:p>
          <a:r>
            <a:rPr lang="en-US" dirty="0"/>
            <a:t>[4]  M. Djordjevic and D. </a:t>
          </a:r>
          <a:r>
            <a:rPr lang="en-US" dirty="0" err="1"/>
            <a:t>Dankovic</a:t>
          </a:r>
          <a:r>
            <a:rPr lang="en-US" dirty="0"/>
            <a:t>, “A smart weather station based on sensor technology,” </a:t>
          </a:r>
          <a:r>
            <a:rPr lang="en-US" i="1" dirty="0" err="1"/>
            <a:t>Facta</a:t>
          </a:r>
          <a:r>
            <a:rPr lang="en-US" i="1" dirty="0"/>
            <a:t> Univ. - Ser. Electron. </a:t>
          </a:r>
          <a:r>
            <a:rPr lang="en-US" i="1" dirty="0" err="1"/>
            <a:t>Energ</a:t>
          </a:r>
          <a:r>
            <a:rPr lang="en-US" i="1" dirty="0"/>
            <a:t>.</a:t>
          </a:r>
          <a:r>
            <a:rPr lang="en-US" dirty="0"/>
            <a:t>, vol. 32, no. 2, pp. 195–210, 2019, </a:t>
          </a:r>
          <a:r>
            <a:rPr lang="en-US" dirty="0" err="1"/>
            <a:t>doi</a:t>
          </a:r>
          <a:r>
            <a:rPr lang="en-US" dirty="0"/>
            <a:t>: 10.2298/fuee1902195d</a:t>
          </a:r>
        </a:p>
      </dgm:t>
    </dgm:pt>
    <dgm:pt modelId="{3EB455ED-6354-488F-B849-23B0D2BAFA68}" type="parTrans" cxnId="{00C97FD0-ED84-4769-BB7D-2F477153029F}">
      <dgm:prSet/>
      <dgm:spPr/>
      <dgm:t>
        <a:bodyPr/>
        <a:lstStyle/>
        <a:p>
          <a:endParaRPr lang="en-US"/>
        </a:p>
      </dgm:t>
    </dgm:pt>
    <dgm:pt modelId="{40B611F2-17BD-4394-9E82-EA92248B2636}" type="sibTrans" cxnId="{00C97FD0-ED84-4769-BB7D-2F477153029F}">
      <dgm:prSet/>
      <dgm:spPr/>
      <dgm:t>
        <a:bodyPr/>
        <a:lstStyle/>
        <a:p>
          <a:endParaRPr lang="en-US"/>
        </a:p>
      </dgm:t>
    </dgm:pt>
    <dgm:pt modelId="{8C23291F-EF9E-4318-94FE-8AE6831684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[1]   K. Ramanayake, D. Vithanage, N. Hettiarachchi, G. Rathnayake, S. </a:t>
          </a:r>
          <a:r>
            <a:rPr lang="en-US" dirty="0" err="1"/>
            <a:t>Rajapaksha</a:t>
          </a:r>
          <a:r>
            <a:rPr lang="en-US" dirty="0"/>
            <a:t> and N. Fernando, "Geo-enabled FOSS  tool supports for immediate flood disaster response planning," 7th International Conference on Information and Automation for Sustainability, 2014	.</a:t>
          </a:r>
        </a:p>
      </dgm:t>
    </dgm:pt>
    <dgm:pt modelId="{7566817D-82D4-4E9C-9824-D23B88CE5355}" type="parTrans" cxnId="{A2057A82-DEC9-49FB-9212-FDF3355944B4}">
      <dgm:prSet/>
      <dgm:spPr/>
      <dgm:t>
        <a:bodyPr/>
        <a:lstStyle/>
        <a:p>
          <a:endParaRPr lang="en-US"/>
        </a:p>
      </dgm:t>
    </dgm:pt>
    <dgm:pt modelId="{A194AB24-CFC2-4E41-A52D-DDCB6FE116F1}" type="sibTrans" cxnId="{A2057A82-DEC9-49FB-9212-FDF3355944B4}">
      <dgm:prSet/>
      <dgm:spPr/>
      <dgm:t>
        <a:bodyPr/>
        <a:lstStyle/>
        <a:p>
          <a:endParaRPr lang="en-US"/>
        </a:p>
      </dgm:t>
    </dgm:pt>
    <dgm:pt modelId="{3A682B8F-EE5C-4047-B827-9383C60358C7}">
      <dgm:prSet/>
      <dgm:spPr/>
      <dgm:t>
        <a:bodyPr/>
        <a:lstStyle/>
        <a:p>
          <a:r>
            <a:rPr lang="en-US" dirty="0"/>
            <a:t>[2]  H. </a:t>
          </a:r>
          <a:r>
            <a:rPr lang="en-US" dirty="0" err="1"/>
            <a:t>Thilakarathne</a:t>
          </a:r>
          <a:r>
            <a:rPr lang="en-US" dirty="0"/>
            <a:t> and K. </a:t>
          </a:r>
          <a:r>
            <a:rPr lang="en-US" dirty="0" err="1"/>
            <a:t>Premachandra</a:t>
          </a:r>
          <a:r>
            <a:rPr lang="en-US" dirty="0"/>
            <a:t>, "Predicting Floods in North Central Province of Sri Lanka using Machine Learning and Data Mining Methods," Research, 2017.</a:t>
          </a:r>
        </a:p>
      </dgm:t>
    </dgm:pt>
    <dgm:pt modelId="{AFF3723E-FC14-474F-ACA6-556C531122B7}" type="parTrans" cxnId="{3E3E0944-BE96-44B2-8404-192A340FC632}">
      <dgm:prSet/>
      <dgm:spPr/>
      <dgm:t>
        <a:bodyPr/>
        <a:lstStyle/>
        <a:p>
          <a:endParaRPr lang="en-US"/>
        </a:p>
      </dgm:t>
    </dgm:pt>
    <dgm:pt modelId="{F7453E80-43DC-4677-9521-A16442BEA40C}" type="sibTrans" cxnId="{3E3E0944-BE96-44B2-8404-192A340FC632}">
      <dgm:prSet/>
      <dgm:spPr/>
      <dgm:t>
        <a:bodyPr/>
        <a:lstStyle/>
        <a:p>
          <a:endParaRPr lang="en-US"/>
        </a:p>
      </dgm:t>
    </dgm:pt>
    <dgm:pt modelId="{1BE020AE-8393-4A07-9E7A-FDF59679014A}" type="pres">
      <dgm:prSet presAssocID="{7779CD56-7842-4103-BE43-CCDF588C154A}" presName="vert0" presStyleCnt="0">
        <dgm:presLayoutVars>
          <dgm:dir/>
          <dgm:animOne val="branch"/>
          <dgm:animLvl val="lvl"/>
        </dgm:presLayoutVars>
      </dgm:prSet>
      <dgm:spPr/>
    </dgm:pt>
    <dgm:pt modelId="{EEB06131-9B76-41C1-B105-758321234009}" type="pres">
      <dgm:prSet presAssocID="{8C23291F-EF9E-4318-94FE-8AE683168451}" presName="thickLine" presStyleLbl="alignNode1" presStyleIdx="0" presStyleCnt="4"/>
      <dgm:spPr/>
    </dgm:pt>
    <dgm:pt modelId="{2E5DBF42-B0A6-4CC3-831F-CC5C5157E9F0}" type="pres">
      <dgm:prSet presAssocID="{8C23291F-EF9E-4318-94FE-8AE683168451}" presName="horz1" presStyleCnt="0"/>
      <dgm:spPr/>
    </dgm:pt>
    <dgm:pt modelId="{D6FCE486-1CB1-405F-B7A3-B646E94BA4CB}" type="pres">
      <dgm:prSet presAssocID="{8C23291F-EF9E-4318-94FE-8AE683168451}" presName="tx1" presStyleLbl="revTx" presStyleIdx="0" presStyleCnt="4"/>
      <dgm:spPr/>
    </dgm:pt>
    <dgm:pt modelId="{972E645D-1208-44D9-BAB4-2BC94E4D72C5}" type="pres">
      <dgm:prSet presAssocID="{8C23291F-EF9E-4318-94FE-8AE683168451}" presName="vert1" presStyleCnt="0"/>
      <dgm:spPr/>
    </dgm:pt>
    <dgm:pt modelId="{C5CC2B22-98B0-4CB3-A01D-31AE80447130}" type="pres">
      <dgm:prSet presAssocID="{3A682B8F-EE5C-4047-B827-9383C60358C7}" presName="thickLine" presStyleLbl="alignNode1" presStyleIdx="1" presStyleCnt="4"/>
      <dgm:spPr/>
    </dgm:pt>
    <dgm:pt modelId="{B5FB3640-38D1-49D0-A8EC-76329DCB59C2}" type="pres">
      <dgm:prSet presAssocID="{3A682B8F-EE5C-4047-B827-9383C60358C7}" presName="horz1" presStyleCnt="0"/>
      <dgm:spPr/>
    </dgm:pt>
    <dgm:pt modelId="{BA9A224D-D1EA-4F84-9E31-4D008ADCE667}" type="pres">
      <dgm:prSet presAssocID="{3A682B8F-EE5C-4047-B827-9383C60358C7}" presName="tx1" presStyleLbl="revTx" presStyleIdx="1" presStyleCnt="4"/>
      <dgm:spPr/>
    </dgm:pt>
    <dgm:pt modelId="{BC0A89CB-59C6-4348-8763-161F920AA4F2}" type="pres">
      <dgm:prSet presAssocID="{3A682B8F-EE5C-4047-B827-9383C60358C7}" presName="vert1" presStyleCnt="0"/>
      <dgm:spPr/>
    </dgm:pt>
    <dgm:pt modelId="{DF826E29-ED15-45F8-85C0-6EE54A912182}" type="pres">
      <dgm:prSet presAssocID="{3202A1F7-0F2A-484D-9F04-B5AEEE0B8DBB}" presName="thickLine" presStyleLbl="alignNode1" presStyleIdx="2" presStyleCnt="4"/>
      <dgm:spPr/>
    </dgm:pt>
    <dgm:pt modelId="{3F61C3CA-1B5B-4201-A7F1-3CC3A98ED2AF}" type="pres">
      <dgm:prSet presAssocID="{3202A1F7-0F2A-484D-9F04-B5AEEE0B8DBB}" presName="horz1" presStyleCnt="0"/>
      <dgm:spPr/>
    </dgm:pt>
    <dgm:pt modelId="{E10D709F-D0CA-4C71-9A82-AFD09A0A0206}" type="pres">
      <dgm:prSet presAssocID="{3202A1F7-0F2A-484D-9F04-B5AEEE0B8DBB}" presName="tx1" presStyleLbl="revTx" presStyleIdx="2" presStyleCnt="4"/>
      <dgm:spPr/>
    </dgm:pt>
    <dgm:pt modelId="{4DF49828-2C04-4548-9878-50AB5277A6D5}" type="pres">
      <dgm:prSet presAssocID="{3202A1F7-0F2A-484D-9F04-B5AEEE0B8DBB}" presName="vert1" presStyleCnt="0"/>
      <dgm:spPr/>
    </dgm:pt>
    <dgm:pt modelId="{87225A4F-BE22-4331-978E-6A3D3B6105E8}" type="pres">
      <dgm:prSet presAssocID="{FAC7DABA-314A-496A-A1E1-8E77F59D0F31}" presName="thickLine" presStyleLbl="alignNode1" presStyleIdx="3" presStyleCnt="4"/>
      <dgm:spPr/>
    </dgm:pt>
    <dgm:pt modelId="{C0E28555-D8AF-42C3-90FA-A5F289B0C370}" type="pres">
      <dgm:prSet presAssocID="{FAC7DABA-314A-496A-A1E1-8E77F59D0F31}" presName="horz1" presStyleCnt="0"/>
      <dgm:spPr/>
    </dgm:pt>
    <dgm:pt modelId="{21D97065-132B-4C2B-8CE1-FE4CE06DF240}" type="pres">
      <dgm:prSet presAssocID="{FAC7DABA-314A-496A-A1E1-8E77F59D0F31}" presName="tx1" presStyleLbl="revTx" presStyleIdx="3" presStyleCnt="4"/>
      <dgm:spPr/>
    </dgm:pt>
    <dgm:pt modelId="{5A7CA031-5789-47B5-9322-BF073973FB06}" type="pres">
      <dgm:prSet presAssocID="{FAC7DABA-314A-496A-A1E1-8E77F59D0F31}" presName="vert1" presStyleCnt="0"/>
      <dgm:spPr/>
    </dgm:pt>
  </dgm:ptLst>
  <dgm:cxnLst>
    <dgm:cxn modelId="{6F16D91C-69D7-4741-B4DA-17BFBA98FEE2}" type="presOf" srcId="{8C23291F-EF9E-4318-94FE-8AE683168451}" destId="{D6FCE486-1CB1-405F-B7A3-B646E94BA4CB}" srcOrd="0" destOrd="0" presId="urn:microsoft.com/office/officeart/2008/layout/LinedList"/>
    <dgm:cxn modelId="{6FE76263-4E43-4E2E-AAB6-0B8A2009620C}" type="presOf" srcId="{3202A1F7-0F2A-484D-9F04-B5AEEE0B8DBB}" destId="{E10D709F-D0CA-4C71-9A82-AFD09A0A0206}" srcOrd="0" destOrd="0" presId="urn:microsoft.com/office/officeart/2008/layout/LinedList"/>
    <dgm:cxn modelId="{3E3E0944-BE96-44B2-8404-192A340FC632}" srcId="{7779CD56-7842-4103-BE43-CCDF588C154A}" destId="{3A682B8F-EE5C-4047-B827-9383C60358C7}" srcOrd="1" destOrd="0" parTransId="{AFF3723E-FC14-474F-ACA6-556C531122B7}" sibTransId="{F7453E80-43DC-4677-9521-A16442BEA40C}"/>
    <dgm:cxn modelId="{28F0C44C-1ABA-4845-856D-C2D0719FF1C8}" type="presOf" srcId="{7779CD56-7842-4103-BE43-CCDF588C154A}" destId="{1BE020AE-8393-4A07-9E7A-FDF59679014A}" srcOrd="0" destOrd="0" presId="urn:microsoft.com/office/officeart/2008/layout/LinedList"/>
    <dgm:cxn modelId="{A2057A82-DEC9-49FB-9212-FDF3355944B4}" srcId="{7779CD56-7842-4103-BE43-CCDF588C154A}" destId="{8C23291F-EF9E-4318-94FE-8AE683168451}" srcOrd="0" destOrd="0" parTransId="{7566817D-82D4-4E9C-9824-D23B88CE5355}" sibTransId="{A194AB24-CFC2-4E41-A52D-DDCB6FE116F1}"/>
    <dgm:cxn modelId="{2B238592-D683-4760-94B3-06E2793B7B90}" srcId="{7779CD56-7842-4103-BE43-CCDF588C154A}" destId="{3202A1F7-0F2A-484D-9F04-B5AEEE0B8DBB}" srcOrd="2" destOrd="0" parTransId="{CFFCE4BD-1A18-4D2C-8D89-5E0A2AB68468}" sibTransId="{1674DA5B-FAFE-46C6-BA9A-C50CD317F8C8}"/>
    <dgm:cxn modelId="{00C97FD0-ED84-4769-BB7D-2F477153029F}" srcId="{7779CD56-7842-4103-BE43-CCDF588C154A}" destId="{FAC7DABA-314A-496A-A1E1-8E77F59D0F31}" srcOrd="3" destOrd="0" parTransId="{3EB455ED-6354-488F-B849-23B0D2BAFA68}" sibTransId="{40B611F2-17BD-4394-9E82-EA92248B2636}"/>
    <dgm:cxn modelId="{2BBCC5D1-48C8-4D95-88BE-573F40C666E4}" type="presOf" srcId="{3A682B8F-EE5C-4047-B827-9383C60358C7}" destId="{BA9A224D-D1EA-4F84-9E31-4D008ADCE667}" srcOrd="0" destOrd="0" presId="urn:microsoft.com/office/officeart/2008/layout/LinedList"/>
    <dgm:cxn modelId="{0FAF7BF2-EB35-4246-8479-D3543CEE74F2}" type="presOf" srcId="{FAC7DABA-314A-496A-A1E1-8E77F59D0F31}" destId="{21D97065-132B-4C2B-8CE1-FE4CE06DF240}" srcOrd="0" destOrd="0" presId="urn:microsoft.com/office/officeart/2008/layout/LinedList"/>
    <dgm:cxn modelId="{8576A82D-2FEF-4F31-8700-794F9797DE30}" type="presParOf" srcId="{1BE020AE-8393-4A07-9E7A-FDF59679014A}" destId="{EEB06131-9B76-41C1-B105-758321234009}" srcOrd="0" destOrd="0" presId="urn:microsoft.com/office/officeart/2008/layout/LinedList"/>
    <dgm:cxn modelId="{444AFE14-D9D5-4750-9FCC-71B790C84960}" type="presParOf" srcId="{1BE020AE-8393-4A07-9E7A-FDF59679014A}" destId="{2E5DBF42-B0A6-4CC3-831F-CC5C5157E9F0}" srcOrd="1" destOrd="0" presId="urn:microsoft.com/office/officeart/2008/layout/LinedList"/>
    <dgm:cxn modelId="{A4A34C26-8C17-4AFD-A7A6-B117553BD721}" type="presParOf" srcId="{2E5DBF42-B0A6-4CC3-831F-CC5C5157E9F0}" destId="{D6FCE486-1CB1-405F-B7A3-B646E94BA4CB}" srcOrd="0" destOrd="0" presId="urn:microsoft.com/office/officeart/2008/layout/LinedList"/>
    <dgm:cxn modelId="{C4913F5F-39DE-4D3A-8254-F36509D53169}" type="presParOf" srcId="{2E5DBF42-B0A6-4CC3-831F-CC5C5157E9F0}" destId="{972E645D-1208-44D9-BAB4-2BC94E4D72C5}" srcOrd="1" destOrd="0" presId="urn:microsoft.com/office/officeart/2008/layout/LinedList"/>
    <dgm:cxn modelId="{87D58C4D-7152-426F-815A-ED8D898D329A}" type="presParOf" srcId="{1BE020AE-8393-4A07-9E7A-FDF59679014A}" destId="{C5CC2B22-98B0-4CB3-A01D-31AE80447130}" srcOrd="2" destOrd="0" presId="urn:microsoft.com/office/officeart/2008/layout/LinedList"/>
    <dgm:cxn modelId="{F9172A1A-7CE7-41E6-9781-99661B2223C6}" type="presParOf" srcId="{1BE020AE-8393-4A07-9E7A-FDF59679014A}" destId="{B5FB3640-38D1-49D0-A8EC-76329DCB59C2}" srcOrd="3" destOrd="0" presId="urn:microsoft.com/office/officeart/2008/layout/LinedList"/>
    <dgm:cxn modelId="{91D34FE6-28F9-46F8-8A11-DE1AC66A98DE}" type="presParOf" srcId="{B5FB3640-38D1-49D0-A8EC-76329DCB59C2}" destId="{BA9A224D-D1EA-4F84-9E31-4D008ADCE667}" srcOrd="0" destOrd="0" presId="urn:microsoft.com/office/officeart/2008/layout/LinedList"/>
    <dgm:cxn modelId="{AF473680-9058-432C-9654-D31ACCB71251}" type="presParOf" srcId="{B5FB3640-38D1-49D0-A8EC-76329DCB59C2}" destId="{BC0A89CB-59C6-4348-8763-161F920AA4F2}" srcOrd="1" destOrd="0" presId="urn:microsoft.com/office/officeart/2008/layout/LinedList"/>
    <dgm:cxn modelId="{B677E89A-7ADA-49B4-882C-A73D3B6F8F35}" type="presParOf" srcId="{1BE020AE-8393-4A07-9E7A-FDF59679014A}" destId="{DF826E29-ED15-45F8-85C0-6EE54A912182}" srcOrd="4" destOrd="0" presId="urn:microsoft.com/office/officeart/2008/layout/LinedList"/>
    <dgm:cxn modelId="{E48BBC2C-9BCA-40F6-ABDE-527DAEEB817C}" type="presParOf" srcId="{1BE020AE-8393-4A07-9E7A-FDF59679014A}" destId="{3F61C3CA-1B5B-4201-A7F1-3CC3A98ED2AF}" srcOrd="5" destOrd="0" presId="urn:microsoft.com/office/officeart/2008/layout/LinedList"/>
    <dgm:cxn modelId="{2C73FBBF-A760-4852-9051-ACCF240A5665}" type="presParOf" srcId="{3F61C3CA-1B5B-4201-A7F1-3CC3A98ED2AF}" destId="{E10D709F-D0CA-4C71-9A82-AFD09A0A0206}" srcOrd="0" destOrd="0" presId="urn:microsoft.com/office/officeart/2008/layout/LinedList"/>
    <dgm:cxn modelId="{C94EAFB6-F352-4B96-B92E-46F37E8B4473}" type="presParOf" srcId="{3F61C3CA-1B5B-4201-A7F1-3CC3A98ED2AF}" destId="{4DF49828-2C04-4548-9878-50AB5277A6D5}" srcOrd="1" destOrd="0" presId="urn:microsoft.com/office/officeart/2008/layout/LinedList"/>
    <dgm:cxn modelId="{CA063B1D-2BAF-4A07-815C-F77BAF3D63B6}" type="presParOf" srcId="{1BE020AE-8393-4A07-9E7A-FDF59679014A}" destId="{87225A4F-BE22-4331-978E-6A3D3B6105E8}" srcOrd="6" destOrd="0" presId="urn:microsoft.com/office/officeart/2008/layout/LinedList"/>
    <dgm:cxn modelId="{EFFFC023-5674-41B4-A4A3-74BF1020093A}" type="presParOf" srcId="{1BE020AE-8393-4A07-9E7A-FDF59679014A}" destId="{C0E28555-D8AF-42C3-90FA-A5F289B0C370}" srcOrd="7" destOrd="0" presId="urn:microsoft.com/office/officeart/2008/layout/LinedList"/>
    <dgm:cxn modelId="{C6EE0349-07F2-41AF-BAFF-75B9A9BA5E5E}" type="presParOf" srcId="{C0E28555-D8AF-42C3-90FA-A5F289B0C370}" destId="{21D97065-132B-4C2B-8CE1-FE4CE06DF240}" srcOrd="0" destOrd="0" presId="urn:microsoft.com/office/officeart/2008/layout/LinedList"/>
    <dgm:cxn modelId="{8A5F34D4-4AAF-4D42-A175-76CF8F3F10C6}" type="presParOf" srcId="{C0E28555-D8AF-42C3-90FA-A5F289B0C370}" destId="{5A7CA031-5789-47B5-9322-BF073973FB0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0780F-FCA6-4488-85CD-FD0C8A73C428}">
      <dsp:nvSpPr>
        <dsp:cNvPr id="0" name=""/>
        <dsp:cNvSpPr/>
      </dsp:nvSpPr>
      <dsp:spPr>
        <a:xfrm>
          <a:off x="0" y="40453"/>
          <a:ext cx="9742319" cy="71505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Geo-enabled FOSS tool supports for immediate flood disaster response planning. [1]</a:t>
          </a:r>
        </a:p>
      </dsp:txBody>
      <dsp:txXfrm>
        <a:off x="34906" y="75359"/>
        <a:ext cx="9672507" cy="645240"/>
      </dsp:txXfrm>
    </dsp:sp>
    <dsp:sp modelId="{602011BD-6534-47AC-B6E7-5FE9DE2C35FA}">
      <dsp:nvSpPr>
        <dsp:cNvPr id="0" name=""/>
        <dsp:cNvSpPr/>
      </dsp:nvSpPr>
      <dsp:spPr>
        <a:xfrm>
          <a:off x="0" y="807346"/>
          <a:ext cx="9742319" cy="715052"/>
        </a:xfrm>
        <a:prstGeom prst="roundRect">
          <a:avLst/>
        </a:prstGeom>
        <a:solidFill>
          <a:schemeClr val="accent4">
            <a:hueOff val="6546825"/>
            <a:satOff val="-615"/>
            <a:lumOff val="78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Predicting Floods in North Central Province of Sri Lanka using Machine  Learning and Data Mining Methods. [2]</a:t>
          </a:r>
        </a:p>
      </dsp:txBody>
      <dsp:txXfrm>
        <a:off x="34906" y="842252"/>
        <a:ext cx="9672507" cy="645240"/>
      </dsp:txXfrm>
    </dsp:sp>
    <dsp:sp modelId="{B06461BD-CDD2-488E-BAAF-0D19A42E00D9}">
      <dsp:nvSpPr>
        <dsp:cNvPr id="0" name=""/>
        <dsp:cNvSpPr/>
      </dsp:nvSpPr>
      <dsp:spPr>
        <a:xfrm>
          <a:off x="0" y="1574238"/>
          <a:ext cx="9742319" cy="715052"/>
        </a:xfrm>
        <a:prstGeom prst="roundRect">
          <a:avLst/>
        </a:prstGeom>
        <a:solidFill>
          <a:schemeClr val="accent4">
            <a:hueOff val="13093651"/>
            <a:satOff val="-1230"/>
            <a:lumOff val="156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Crisis mapping and crowdsourcing in flood management. [3]</a:t>
          </a:r>
        </a:p>
      </dsp:txBody>
      <dsp:txXfrm>
        <a:off x="34906" y="1609144"/>
        <a:ext cx="9672507" cy="645240"/>
      </dsp:txXfrm>
    </dsp:sp>
    <dsp:sp modelId="{BFB6C15C-85DD-4630-8C64-DEC3D64DAF10}">
      <dsp:nvSpPr>
        <dsp:cNvPr id="0" name=""/>
        <dsp:cNvSpPr/>
      </dsp:nvSpPr>
      <dsp:spPr>
        <a:xfrm>
          <a:off x="0" y="2341131"/>
          <a:ext cx="9742319" cy="715052"/>
        </a:xfrm>
        <a:prstGeom prst="roundRect">
          <a:avLst/>
        </a:prstGeom>
        <a:solidFill>
          <a:schemeClr val="accent4">
            <a:hueOff val="19640475"/>
            <a:satOff val="-1845"/>
            <a:lumOff val="235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 smart weather station based on sensor technology. [4]</a:t>
          </a:r>
        </a:p>
      </dsp:txBody>
      <dsp:txXfrm>
        <a:off x="34906" y="2376037"/>
        <a:ext cx="9672507" cy="645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B3FE0-792E-4EA5-96ED-F1AB0B59C289}">
      <dsp:nvSpPr>
        <dsp:cNvPr id="0" name=""/>
        <dsp:cNvSpPr/>
      </dsp:nvSpPr>
      <dsp:spPr>
        <a:xfrm>
          <a:off x="0" y="458"/>
          <a:ext cx="715260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E1309E8-A5AA-4569-858B-44F68E5B9D27}">
      <dsp:nvSpPr>
        <dsp:cNvPr id="0" name=""/>
        <dsp:cNvSpPr/>
      </dsp:nvSpPr>
      <dsp:spPr>
        <a:xfrm>
          <a:off x="0" y="458"/>
          <a:ext cx="7152608" cy="750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Water Levels of change in </a:t>
          </a:r>
          <a:r>
            <a:rPr lang="en-US" sz="2900" b="1" kern="1200" dirty="0"/>
            <a:t>river </a:t>
          </a:r>
          <a:r>
            <a:rPr lang="en-US" sz="2900" kern="1200" dirty="0"/>
            <a:t>on time basis</a:t>
          </a:r>
        </a:p>
      </dsp:txBody>
      <dsp:txXfrm>
        <a:off x="0" y="458"/>
        <a:ext cx="7152608" cy="750509"/>
      </dsp:txXfrm>
    </dsp:sp>
    <dsp:sp modelId="{E1334D99-55CE-4BD7-A273-F46158134A00}">
      <dsp:nvSpPr>
        <dsp:cNvPr id="0" name=""/>
        <dsp:cNvSpPr/>
      </dsp:nvSpPr>
      <dsp:spPr>
        <a:xfrm>
          <a:off x="0" y="750968"/>
          <a:ext cx="715260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F0B1BA5-E036-43A1-BB26-387550F827C2}">
      <dsp:nvSpPr>
        <dsp:cNvPr id="0" name=""/>
        <dsp:cNvSpPr/>
      </dsp:nvSpPr>
      <dsp:spPr>
        <a:xfrm>
          <a:off x="0" y="750968"/>
          <a:ext cx="7152608" cy="750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Water levels in a specific station.</a:t>
          </a:r>
        </a:p>
      </dsp:txBody>
      <dsp:txXfrm>
        <a:off x="0" y="750968"/>
        <a:ext cx="7152608" cy="750509"/>
      </dsp:txXfrm>
    </dsp:sp>
    <dsp:sp modelId="{5D82769D-C08A-419F-9FFF-5E69B1D68AB1}">
      <dsp:nvSpPr>
        <dsp:cNvPr id="0" name=""/>
        <dsp:cNvSpPr/>
      </dsp:nvSpPr>
      <dsp:spPr>
        <a:xfrm>
          <a:off x="0" y="1501478"/>
          <a:ext cx="715260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F4468DD-7D55-4B09-88E8-B5BB242A52ED}">
      <dsp:nvSpPr>
        <dsp:cNvPr id="0" name=""/>
        <dsp:cNvSpPr/>
      </dsp:nvSpPr>
      <dsp:spPr>
        <a:xfrm>
          <a:off x="0" y="1501478"/>
          <a:ext cx="7152608" cy="750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River Basin</a:t>
          </a:r>
        </a:p>
      </dsp:txBody>
      <dsp:txXfrm>
        <a:off x="0" y="1501478"/>
        <a:ext cx="7152608" cy="750509"/>
      </dsp:txXfrm>
    </dsp:sp>
    <dsp:sp modelId="{DFDE09E4-C7AF-491B-BD48-8229CBF7395A}">
      <dsp:nvSpPr>
        <dsp:cNvPr id="0" name=""/>
        <dsp:cNvSpPr/>
      </dsp:nvSpPr>
      <dsp:spPr>
        <a:xfrm>
          <a:off x="0" y="2251987"/>
          <a:ext cx="715260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ACD8C43-45B4-43C7-8F1A-DF88DECCCD36}">
      <dsp:nvSpPr>
        <dsp:cNvPr id="0" name=""/>
        <dsp:cNvSpPr/>
      </dsp:nvSpPr>
      <dsp:spPr>
        <a:xfrm>
          <a:off x="0" y="2251987"/>
          <a:ext cx="7152608" cy="750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Fluctuations</a:t>
          </a:r>
          <a:endParaRPr lang="en-US" sz="2900" kern="1200" dirty="0"/>
        </a:p>
      </dsp:txBody>
      <dsp:txXfrm>
        <a:off x="0" y="2251987"/>
        <a:ext cx="7152608" cy="750509"/>
      </dsp:txXfrm>
    </dsp:sp>
    <dsp:sp modelId="{BBA9022D-D808-4952-AA51-B7352E99489C}">
      <dsp:nvSpPr>
        <dsp:cNvPr id="0" name=""/>
        <dsp:cNvSpPr/>
      </dsp:nvSpPr>
      <dsp:spPr>
        <a:xfrm>
          <a:off x="0" y="3002497"/>
          <a:ext cx="715260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C7876BB-2648-4845-A19D-38751012B6CE}">
      <dsp:nvSpPr>
        <dsp:cNvPr id="0" name=""/>
        <dsp:cNvSpPr/>
      </dsp:nvSpPr>
      <dsp:spPr>
        <a:xfrm>
          <a:off x="0" y="3002497"/>
          <a:ext cx="7152608" cy="750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Rainfall model prediction’s data</a:t>
          </a:r>
        </a:p>
      </dsp:txBody>
      <dsp:txXfrm>
        <a:off x="0" y="3002497"/>
        <a:ext cx="7152608" cy="7505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6DF33-A65D-4CB4-B07E-309797E260E1}">
      <dsp:nvSpPr>
        <dsp:cNvPr id="0" name=""/>
        <dsp:cNvSpPr/>
      </dsp:nvSpPr>
      <dsp:spPr>
        <a:xfrm>
          <a:off x="3571" y="624587"/>
          <a:ext cx="1561703" cy="980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Big  Data</a:t>
          </a:r>
        </a:p>
      </dsp:txBody>
      <dsp:txXfrm>
        <a:off x="32302" y="653318"/>
        <a:ext cx="1504241" cy="923482"/>
      </dsp:txXfrm>
    </dsp:sp>
    <dsp:sp modelId="{81780124-6E55-4009-BD28-A93BFFBCD911}">
      <dsp:nvSpPr>
        <dsp:cNvPr id="0" name=""/>
        <dsp:cNvSpPr/>
      </dsp:nvSpPr>
      <dsp:spPr>
        <a:xfrm>
          <a:off x="1721445" y="921408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721445" y="998868"/>
        <a:ext cx="231757" cy="232382"/>
      </dsp:txXfrm>
    </dsp:sp>
    <dsp:sp modelId="{776903C8-AF91-4783-A5B7-2E3B0754F192}">
      <dsp:nvSpPr>
        <dsp:cNvPr id="0" name=""/>
        <dsp:cNvSpPr/>
      </dsp:nvSpPr>
      <dsp:spPr>
        <a:xfrm>
          <a:off x="2189956" y="624587"/>
          <a:ext cx="1561703" cy="980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Summarized Data</a:t>
          </a:r>
        </a:p>
      </dsp:txBody>
      <dsp:txXfrm>
        <a:off x="2218687" y="653318"/>
        <a:ext cx="1504241" cy="923482"/>
      </dsp:txXfrm>
    </dsp:sp>
    <dsp:sp modelId="{9EE7757F-37DB-45FC-9C18-2DF7F320FB1A}">
      <dsp:nvSpPr>
        <dsp:cNvPr id="0" name=""/>
        <dsp:cNvSpPr/>
      </dsp:nvSpPr>
      <dsp:spPr>
        <a:xfrm>
          <a:off x="3907829" y="921408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3907829" y="998868"/>
        <a:ext cx="231757" cy="232382"/>
      </dsp:txXfrm>
    </dsp:sp>
    <dsp:sp modelId="{0348E251-80AB-47E7-9628-10117B8DDE85}">
      <dsp:nvSpPr>
        <dsp:cNvPr id="0" name=""/>
        <dsp:cNvSpPr/>
      </dsp:nvSpPr>
      <dsp:spPr>
        <a:xfrm>
          <a:off x="4376340" y="624587"/>
          <a:ext cx="1561703" cy="980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Classified Judgement (Human)</a:t>
          </a:r>
        </a:p>
      </dsp:txBody>
      <dsp:txXfrm>
        <a:off x="4405071" y="653318"/>
        <a:ext cx="1504241" cy="923482"/>
      </dsp:txXfrm>
    </dsp:sp>
    <dsp:sp modelId="{C0678AF3-6E94-4D36-BE04-C0218859FEB5}">
      <dsp:nvSpPr>
        <dsp:cNvPr id="0" name=""/>
        <dsp:cNvSpPr/>
      </dsp:nvSpPr>
      <dsp:spPr>
        <a:xfrm>
          <a:off x="6094214" y="921408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6094214" y="998868"/>
        <a:ext cx="231757" cy="232382"/>
      </dsp:txXfrm>
    </dsp:sp>
    <dsp:sp modelId="{3B8A4C3F-6431-48B8-9681-0B5D1614F2D0}">
      <dsp:nvSpPr>
        <dsp:cNvPr id="0" name=""/>
        <dsp:cNvSpPr/>
      </dsp:nvSpPr>
      <dsp:spPr>
        <a:xfrm>
          <a:off x="6562724" y="624587"/>
          <a:ext cx="1561703" cy="980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Final Decision (Ai)</a:t>
          </a:r>
        </a:p>
      </dsp:txBody>
      <dsp:txXfrm>
        <a:off x="6591455" y="653318"/>
        <a:ext cx="1504241" cy="923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D1454-98DA-4F16-BFFA-E614F41D67DC}">
      <dsp:nvSpPr>
        <dsp:cNvPr id="0" name=""/>
        <dsp:cNvSpPr/>
      </dsp:nvSpPr>
      <dsp:spPr>
        <a:xfrm>
          <a:off x="369245" y="1189"/>
          <a:ext cx="2296484" cy="132996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Water Model Classification </a:t>
          </a:r>
        </a:p>
      </dsp:txBody>
      <dsp:txXfrm>
        <a:off x="705557" y="195957"/>
        <a:ext cx="1623860" cy="940425"/>
      </dsp:txXfrm>
    </dsp:sp>
    <dsp:sp modelId="{FE60D419-C98B-41DA-9116-3DB1B5F09A22}">
      <dsp:nvSpPr>
        <dsp:cNvPr id="0" name=""/>
        <dsp:cNvSpPr/>
      </dsp:nvSpPr>
      <dsp:spPr>
        <a:xfrm>
          <a:off x="1340317" y="1439143"/>
          <a:ext cx="354340" cy="382896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1387285" y="1588921"/>
        <a:ext cx="260404" cy="83340"/>
      </dsp:txXfrm>
    </dsp:sp>
    <dsp:sp modelId="{EED31B9C-6F47-4E9A-A40F-EE6BDE19B6C6}">
      <dsp:nvSpPr>
        <dsp:cNvPr id="0" name=""/>
        <dsp:cNvSpPr/>
      </dsp:nvSpPr>
      <dsp:spPr>
        <a:xfrm>
          <a:off x="369245" y="1930033"/>
          <a:ext cx="2296484" cy="1329961"/>
        </a:xfrm>
        <a:prstGeom prst="ellipse">
          <a:avLst/>
        </a:prstGeom>
        <a:solidFill>
          <a:schemeClr val="accent5">
            <a:hueOff val="-1238541"/>
            <a:satOff val="1219"/>
            <a:lumOff val="274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IoT Sensory Data Classification</a:t>
          </a:r>
        </a:p>
      </dsp:txBody>
      <dsp:txXfrm>
        <a:off x="705557" y="2124801"/>
        <a:ext cx="1623860" cy="940425"/>
      </dsp:txXfrm>
    </dsp:sp>
    <dsp:sp modelId="{0FF12209-317D-4B93-8425-3BBAF5148820}">
      <dsp:nvSpPr>
        <dsp:cNvPr id="0" name=""/>
        <dsp:cNvSpPr/>
      </dsp:nvSpPr>
      <dsp:spPr>
        <a:xfrm>
          <a:off x="1333814" y="3367987"/>
          <a:ext cx="367345" cy="298268"/>
        </a:xfrm>
        <a:prstGeom prst="mathPlus">
          <a:avLst/>
        </a:prstGeom>
        <a:solidFill>
          <a:schemeClr val="accent5">
            <a:hueOff val="-1857811"/>
            <a:satOff val="1829"/>
            <a:lumOff val="41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1382506" y="3482045"/>
        <a:ext cx="269961" cy="70152"/>
      </dsp:txXfrm>
    </dsp:sp>
    <dsp:sp modelId="{69A540C4-08BD-4187-9659-57702E9D90FC}">
      <dsp:nvSpPr>
        <dsp:cNvPr id="0" name=""/>
        <dsp:cNvSpPr/>
      </dsp:nvSpPr>
      <dsp:spPr>
        <a:xfrm>
          <a:off x="369245" y="3774248"/>
          <a:ext cx="2296484" cy="1329961"/>
        </a:xfrm>
        <a:prstGeom prst="ellipse">
          <a:avLst/>
        </a:prstGeom>
        <a:solidFill>
          <a:schemeClr val="accent5">
            <a:hueOff val="-2477081"/>
            <a:satOff val="2439"/>
            <a:lumOff val="549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Crowdsourcing Classification</a:t>
          </a:r>
        </a:p>
      </dsp:txBody>
      <dsp:txXfrm>
        <a:off x="705557" y="3969016"/>
        <a:ext cx="1623860" cy="940425"/>
      </dsp:txXfrm>
    </dsp:sp>
    <dsp:sp modelId="{BE433950-7344-40FB-807D-A0A978C6FDBC}">
      <dsp:nvSpPr>
        <dsp:cNvPr id="0" name=""/>
        <dsp:cNvSpPr/>
      </dsp:nvSpPr>
      <dsp:spPr>
        <a:xfrm>
          <a:off x="2865223" y="2305327"/>
          <a:ext cx="422927" cy="4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715622"/>
            <a:satOff val="3658"/>
            <a:lumOff val="82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2865223" y="2404276"/>
        <a:ext cx="296049" cy="296847"/>
      </dsp:txXfrm>
    </dsp:sp>
    <dsp:sp modelId="{F713DB7C-9CB9-4B8F-81B4-C530B6ED1AA0}">
      <dsp:nvSpPr>
        <dsp:cNvPr id="0" name=""/>
        <dsp:cNvSpPr/>
      </dsp:nvSpPr>
      <dsp:spPr>
        <a:xfrm>
          <a:off x="3463706" y="1222738"/>
          <a:ext cx="2659922" cy="2659922"/>
        </a:xfrm>
        <a:prstGeom prst="ellipse">
          <a:avLst/>
        </a:prstGeom>
        <a:solidFill>
          <a:schemeClr val="accent5">
            <a:hueOff val="-3715622"/>
            <a:satOff val="3658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Final Decision </a:t>
          </a:r>
        </a:p>
      </dsp:txBody>
      <dsp:txXfrm>
        <a:off x="3853243" y="1612275"/>
        <a:ext cx="1880848" cy="18808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B06131-9B76-41C1-B105-758321234009}">
      <dsp:nvSpPr>
        <dsp:cNvPr id="0" name=""/>
        <dsp:cNvSpPr/>
      </dsp:nvSpPr>
      <dsp:spPr>
        <a:xfrm>
          <a:off x="0" y="0"/>
          <a:ext cx="1006812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FCE486-1CB1-405F-B7A3-B646E94BA4CB}">
      <dsp:nvSpPr>
        <dsp:cNvPr id="0" name=""/>
        <dsp:cNvSpPr/>
      </dsp:nvSpPr>
      <dsp:spPr>
        <a:xfrm>
          <a:off x="0" y="0"/>
          <a:ext cx="10068129" cy="1122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[1]   K. Ramanayake, D. Vithanage, N. Hettiarachchi, G. Rathnayake, S. </a:t>
          </a:r>
          <a:r>
            <a:rPr lang="en-US" sz="2000" kern="1200" dirty="0" err="1"/>
            <a:t>Rajapaksha</a:t>
          </a:r>
          <a:r>
            <a:rPr lang="en-US" sz="2000" kern="1200" dirty="0"/>
            <a:t> and N. Fernando, "Geo-enabled FOSS  tool supports for immediate flood disaster response planning," 7th International Conference on Information and Automation for Sustainability, 2014	.</a:t>
          </a:r>
        </a:p>
      </dsp:txBody>
      <dsp:txXfrm>
        <a:off x="0" y="0"/>
        <a:ext cx="10068129" cy="1122733"/>
      </dsp:txXfrm>
    </dsp:sp>
    <dsp:sp modelId="{C5CC2B22-98B0-4CB3-A01D-31AE80447130}">
      <dsp:nvSpPr>
        <dsp:cNvPr id="0" name=""/>
        <dsp:cNvSpPr/>
      </dsp:nvSpPr>
      <dsp:spPr>
        <a:xfrm>
          <a:off x="0" y="1122734"/>
          <a:ext cx="10068129" cy="0"/>
        </a:xfrm>
        <a:prstGeom prst="line">
          <a:avLst/>
        </a:prstGeom>
        <a:solidFill>
          <a:schemeClr val="accent2">
            <a:hueOff val="-1197987"/>
            <a:satOff val="8241"/>
            <a:lumOff val="915"/>
            <a:alphaOff val="0"/>
          </a:schemeClr>
        </a:solidFill>
        <a:ln w="15875" cap="rnd" cmpd="sng" algn="ctr">
          <a:solidFill>
            <a:schemeClr val="accent2">
              <a:hueOff val="-1197987"/>
              <a:satOff val="8241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A224D-D1EA-4F84-9E31-4D008ADCE667}">
      <dsp:nvSpPr>
        <dsp:cNvPr id="0" name=""/>
        <dsp:cNvSpPr/>
      </dsp:nvSpPr>
      <dsp:spPr>
        <a:xfrm>
          <a:off x="0" y="1122733"/>
          <a:ext cx="10068129" cy="1122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[2]  H. </a:t>
          </a:r>
          <a:r>
            <a:rPr lang="en-US" sz="2000" kern="1200" dirty="0" err="1"/>
            <a:t>Thilakarathne</a:t>
          </a:r>
          <a:r>
            <a:rPr lang="en-US" sz="2000" kern="1200" dirty="0"/>
            <a:t> and K. </a:t>
          </a:r>
          <a:r>
            <a:rPr lang="en-US" sz="2000" kern="1200" dirty="0" err="1"/>
            <a:t>Premachandra</a:t>
          </a:r>
          <a:r>
            <a:rPr lang="en-US" sz="2000" kern="1200" dirty="0"/>
            <a:t>, "Predicting Floods in North Central Province of Sri Lanka using Machine Learning and Data Mining Methods," Research, 2017.</a:t>
          </a:r>
        </a:p>
      </dsp:txBody>
      <dsp:txXfrm>
        <a:off x="0" y="1122733"/>
        <a:ext cx="10068129" cy="1122733"/>
      </dsp:txXfrm>
    </dsp:sp>
    <dsp:sp modelId="{DF826E29-ED15-45F8-85C0-6EE54A912182}">
      <dsp:nvSpPr>
        <dsp:cNvPr id="0" name=""/>
        <dsp:cNvSpPr/>
      </dsp:nvSpPr>
      <dsp:spPr>
        <a:xfrm>
          <a:off x="0" y="2245468"/>
          <a:ext cx="10068129" cy="0"/>
        </a:xfrm>
        <a:prstGeom prst="line">
          <a:avLst/>
        </a:prstGeom>
        <a:solidFill>
          <a:schemeClr val="accent2">
            <a:hueOff val="-2395974"/>
            <a:satOff val="16481"/>
            <a:lumOff val="1829"/>
            <a:alphaOff val="0"/>
          </a:schemeClr>
        </a:solidFill>
        <a:ln w="15875" cap="rnd" cmpd="sng" algn="ctr">
          <a:solidFill>
            <a:schemeClr val="accent2">
              <a:hueOff val="-2395974"/>
              <a:satOff val="16481"/>
              <a:lumOff val="18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D709F-D0CA-4C71-9A82-AFD09A0A0206}">
      <dsp:nvSpPr>
        <dsp:cNvPr id="0" name=""/>
        <dsp:cNvSpPr/>
      </dsp:nvSpPr>
      <dsp:spPr>
        <a:xfrm>
          <a:off x="0" y="2245467"/>
          <a:ext cx="10068129" cy="1122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[3]  G. Q. Daniele </a:t>
          </a:r>
          <a:r>
            <a:rPr lang="en-US" sz="2000" kern="1200" dirty="0" err="1"/>
            <a:t>Mezzana</a:t>
          </a:r>
          <a:r>
            <a:rPr lang="en-US" sz="2000" kern="1200" dirty="0"/>
            <a:t>, “Crisis mapping and crowdsourcing in flood management,” </a:t>
          </a:r>
          <a:r>
            <a:rPr lang="en-US" sz="2000" i="1" kern="1200" dirty="0" err="1"/>
            <a:t>Integr</a:t>
          </a:r>
          <a:r>
            <a:rPr lang="en-US" sz="2000" i="1" kern="1200" dirty="0"/>
            <a:t>. Flood </a:t>
          </a:r>
          <a:r>
            <a:rPr lang="en-US" sz="2000" i="1" kern="1200" dirty="0" err="1"/>
            <a:t>Manag</a:t>
          </a:r>
          <a:r>
            <a:rPr lang="en-US" sz="2000" i="1" kern="1200" dirty="0"/>
            <a:t>. Tool  Ser.</a:t>
          </a:r>
          <a:r>
            <a:rPr lang="en-US" sz="2000" kern="1200" dirty="0"/>
            <a:t>, vol. 26, no. 1.0, pp. 1–90, 2017, doi:10.13140/RG.2.2.35313.07527.</a:t>
          </a:r>
        </a:p>
      </dsp:txBody>
      <dsp:txXfrm>
        <a:off x="0" y="2245467"/>
        <a:ext cx="10068129" cy="1122733"/>
      </dsp:txXfrm>
    </dsp:sp>
    <dsp:sp modelId="{87225A4F-BE22-4331-978E-6A3D3B6105E8}">
      <dsp:nvSpPr>
        <dsp:cNvPr id="0" name=""/>
        <dsp:cNvSpPr/>
      </dsp:nvSpPr>
      <dsp:spPr>
        <a:xfrm>
          <a:off x="0" y="3368202"/>
          <a:ext cx="10068129" cy="0"/>
        </a:xfrm>
        <a:prstGeom prst="line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accent2">
              <a:hueOff val="-3593961"/>
              <a:satOff val="24722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97065-132B-4C2B-8CE1-FE4CE06DF240}">
      <dsp:nvSpPr>
        <dsp:cNvPr id="0" name=""/>
        <dsp:cNvSpPr/>
      </dsp:nvSpPr>
      <dsp:spPr>
        <a:xfrm>
          <a:off x="0" y="3368201"/>
          <a:ext cx="10068129" cy="1122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[4]  M. Djordjevic and D. </a:t>
          </a:r>
          <a:r>
            <a:rPr lang="en-US" sz="2000" kern="1200" dirty="0" err="1"/>
            <a:t>Dankovic</a:t>
          </a:r>
          <a:r>
            <a:rPr lang="en-US" sz="2000" kern="1200" dirty="0"/>
            <a:t>, “A smart weather station based on sensor technology,” </a:t>
          </a:r>
          <a:r>
            <a:rPr lang="en-US" sz="2000" i="1" kern="1200" dirty="0" err="1"/>
            <a:t>Facta</a:t>
          </a:r>
          <a:r>
            <a:rPr lang="en-US" sz="2000" i="1" kern="1200" dirty="0"/>
            <a:t> Univ. - Ser. Electron. </a:t>
          </a:r>
          <a:r>
            <a:rPr lang="en-US" sz="2000" i="1" kern="1200" dirty="0" err="1"/>
            <a:t>Energ</a:t>
          </a:r>
          <a:r>
            <a:rPr lang="en-US" sz="2000" i="1" kern="1200" dirty="0"/>
            <a:t>.</a:t>
          </a:r>
          <a:r>
            <a:rPr lang="en-US" sz="2000" kern="1200" dirty="0"/>
            <a:t>, vol. 32, no. 2, pp. 195–210, 2019, </a:t>
          </a:r>
          <a:r>
            <a:rPr lang="en-US" sz="2000" kern="1200" dirty="0" err="1"/>
            <a:t>doi</a:t>
          </a:r>
          <a:r>
            <a:rPr lang="en-US" sz="2000" kern="1200" dirty="0"/>
            <a:t>: 10.2298/fuee1902195d</a:t>
          </a:r>
        </a:p>
      </dsp:txBody>
      <dsp:txXfrm>
        <a:off x="0" y="3368201"/>
        <a:ext cx="10068129" cy="1122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E78AF-4095-4C5B-BB76-3859F98D4C90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EB24A-1582-4262-B425-C9933F62B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6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👋  Everyone,</a:t>
            </a:r>
            <a:br>
              <a:rPr lang="en-US" dirty="0"/>
            </a:br>
            <a:endParaRPr lang="en-US" dirty="0"/>
          </a:p>
          <a:p>
            <a:r>
              <a:rPr lang="en-US" dirty="0"/>
              <a:t>I am Kaveesha Ilukkumbure</a:t>
            </a:r>
          </a:p>
          <a:p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Our Research Topic is 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>
                <a:latin typeface="Adobe Devanagari"/>
              </a:rPr>
              <a:t>EARLY WARNING FOR 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>
                <a:latin typeface="Adobe Devanagari"/>
              </a:rPr>
              <a:t>PRE AND POST </a:t>
            </a:r>
            <a:br>
              <a:rPr lang="en-US" dirty="0">
                <a:latin typeface="Adobe Devanagari"/>
              </a:rPr>
            </a:br>
            <a:r>
              <a:rPr lang="en-US" dirty="0">
                <a:latin typeface="Adobe Devanagari"/>
              </a:rPr>
              <a:t>FLOOD RISK MANAGEMENT 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 My Co-Authors are Mr. Samantha </a:t>
            </a:r>
            <a:r>
              <a:rPr lang="en-US" dirty="0" err="1"/>
              <a:t>Rajapaksha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Vidura Samarasiri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M. </a:t>
            </a:r>
            <a:r>
              <a:rPr lang="en-US" dirty="0" err="1"/>
              <a:t>Fazil</a:t>
            </a:r>
            <a:r>
              <a:rPr lang="en-US" dirty="0"/>
              <a:t> </a:t>
            </a:r>
            <a:r>
              <a:rPr lang="en-US" dirty="0" err="1"/>
              <a:t>Mohomad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V . </a:t>
            </a:r>
            <a:r>
              <a:rPr lang="en-US" dirty="0" err="1"/>
              <a:t>Selvaratnam</a:t>
            </a: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We are from Faculty of Computing,… Sri Lanka Institute of Information &amp; Technology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EB24A-1582-4262-B425-C9933F62B3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96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IoT Methodology Consists of 2 major parts,</a:t>
            </a:r>
          </a:p>
          <a:p>
            <a:r>
              <a:rPr lang="en-US" dirty="0"/>
              <a:t>	First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200" dirty="0"/>
              <a:t>Implementation a smart weather monitoring device.</a:t>
            </a:r>
          </a:p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/>
              <a:t>IoT Sensor will collect data.</a:t>
            </a:r>
            <a:br>
              <a:rPr lang="en-US" sz="1200" dirty="0"/>
            </a:br>
            <a:r>
              <a:rPr lang="en-US" sz="1200" dirty="0"/>
              <a:t>And Collected Data weather data is Ingested with the help of an ESP32 module.</a:t>
            </a:r>
          </a:p>
          <a:p>
            <a:pPr marL="457200" lvl="1" indent="0">
              <a:lnSpc>
                <a:spcPct val="90000"/>
              </a:lnSpc>
              <a:buFont typeface="+mj-lt"/>
              <a:buNone/>
            </a:pPr>
            <a:r>
              <a:rPr lang="en-US" sz="1200" dirty="0"/>
              <a:t>Second</a:t>
            </a:r>
          </a:p>
          <a:p>
            <a:pPr marL="800100" marR="0" lvl="1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lang="en-US" sz="1200" dirty="0"/>
              <a:t>And providing Non-Subscribed users weather data information.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200" dirty="0"/>
              <a:t>	Users could receive weather information despite of access to the applications.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2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2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EB24A-1582-4262-B425-C9933F62B3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20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this our Device Functionality 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EB24A-1582-4262-B425-C9933F62B3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9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IoT component high level diagram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EB24A-1582-4262-B425-C9933F62B3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64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Moving on to Crowdsourcing component.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EB24A-1582-4262-B425-C9933F62B3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56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Our crowdsourcing Methodology Consists of 2 major parts,</a:t>
            </a:r>
          </a:p>
          <a:p>
            <a:pPr marL="228600" indent="-228600">
              <a:buFont typeface="+mj-lt"/>
              <a:buAutoNum type="arabicPeriod"/>
            </a:pPr>
            <a:r>
              <a:rPr lang="" altLang="en-US" dirty="0">
                <a:latin typeface="+mj-lt"/>
                <a:ea typeface="Cambria" panose="02040503050406030204" pitchFamily="18" charset="0"/>
              </a:rPr>
              <a:t>Information gathered through set of questionaries</a:t>
            </a:r>
          </a:p>
          <a:p>
            <a:pPr marL="228600" indent="-228600">
              <a:buFont typeface="+mj-lt"/>
              <a:buAutoNum type="arabicPeriod"/>
            </a:pPr>
            <a:r>
              <a:rPr lang="" altLang="en-US" dirty="0">
                <a:latin typeface="+mj-lt"/>
                <a:ea typeface="Cambria" panose="02040503050406030204" pitchFamily="18" charset="0"/>
              </a:rPr>
              <a:t>Impacted location is automatically captured through Mobile location feature.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EB24A-1582-4262-B425-C9933F62B3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25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this our data manipulation flow of gathered crowdsourcing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EB24A-1582-4262-B425-C9933F62B3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600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let's move on to Rainfall-forecasting component.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EB24A-1582-4262-B425-C9933F62B32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76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are main factors contribute for rainfall.</a:t>
            </a:r>
          </a:p>
          <a:p>
            <a:r>
              <a:rPr lang="en-US" dirty="0"/>
              <a:t>	Which are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temperature.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Relative humidity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Sea-level pressure and others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EB24A-1582-4262-B425-C9933F62B32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8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research methodology of rain-fall forecasting component used previously mentioned factors on 3 different weather stations.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Colombo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Katugasthota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Vavuniya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And these data is collected by metrology department of </a:t>
            </a:r>
            <a:r>
              <a:rPr lang="en-US" dirty="0" err="1"/>
              <a:t>sri</a:t>
            </a:r>
            <a:r>
              <a:rPr lang="en-US" dirty="0"/>
              <a:t> </a:t>
            </a:r>
            <a:r>
              <a:rPr lang="en-US" dirty="0" err="1"/>
              <a:t>lanka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EB24A-1582-4262-B425-C9933F62B32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426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rainfall prediction flow.</a:t>
            </a:r>
          </a:p>
          <a:p>
            <a:r>
              <a:rPr lang="en-US" dirty="0"/>
              <a:t> for each location classified prediction for rain for status and rainfall range.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EB24A-1582-4262-B425-C9933F62B3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77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Let’s move into Introduction</a:t>
            </a:r>
          </a:p>
          <a:p>
            <a:r>
              <a:rPr lang="en-US" dirty="0"/>
              <a:t>First of all,  our research Background.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EB24A-1582-4262-B425-C9933F62B3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87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let's move on to final component. Flood forecasting.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EB24A-1582-4262-B425-C9933F62B32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77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selected a study area as  Kalu River Basin and Gathered data form these 5 stations from the irrigation department.</a:t>
            </a:r>
          </a:p>
          <a:p>
            <a:endParaRPr lang="en-US" dirty="0"/>
          </a:p>
          <a:p>
            <a:r>
              <a:rPr lang="en-US" dirty="0"/>
              <a:t>We selected this area because it is consisted of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Urban Areas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Riverside areas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Availability of riverside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EB24A-1582-4262-B425-C9933F62B32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129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major challenges identified in the study area .</a:t>
            </a:r>
          </a:p>
          <a:p>
            <a:r>
              <a:rPr lang="en-US" dirty="0"/>
              <a:t>Flood Forecasting Shorter time</a:t>
            </a:r>
          </a:p>
          <a:p>
            <a:r>
              <a:rPr lang="en-US" dirty="0"/>
              <a:t>	example:- Urban Areas.</a:t>
            </a:r>
          </a:p>
          <a:p>
            <a:r>
              <a:rPr lang="en-US" dirty="0"/>
              <a:t>And</a:t>
            </a:r>
          </a:p>
          <a:p>
            <a:r>
              <a:rPr lang="en-US" dirty="0"/>
              <a:t>Flood for casting for Longer time.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example:- River Basin Areas.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B8AC8-E212-48B2-9917-7448FC83DD1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9832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model design on of Water level forecasting and decision-making model with using of rainfall-forecasting model and historic data of the location.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EB24A-1582-4262-B425-C9933F62B32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027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Water Level Forecasting model methodology consists of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Data mining daily from these sources 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Predicting Classification.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Re presenting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EB24A-1582-4262-B425-C9933F62B321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248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EB24A-1582-4262-B425-C9933F62B321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490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EB24A-1582-4262-B425-C9933F62B321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1197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Moving on to Decision Making Process,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used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IoT Live feed from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Ultrasonic Sensor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Temperature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Relative Humidity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Rainfall Prediction value at the time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And finally, the water model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EB24A-1582-4262-B425-C9933F62B32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003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how the Urban and River side  flooding  decision was provided with K-Means Clustering from Crowdsource and IoT Sensory Classification.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EB24A-1582-4262-B425-C9933F62B32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90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Lets talk about or Research finding</a:t>
            </a:r>
          </a:p>
          <a:p>
            <a:r>
              <a:rPr lang="en-US" dirty="0"/>
              <a:t>We used Altium Designer to design PCB Board Design with incorporating these sensor.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EB24A-1582-4262-B425-C9933F62B32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8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>
                <a:latin typeface="+mj-lt"/>
                <a:ea typeface="+mn-lt"/>
                <a:cs typeface="Arial" panose="020B0604020202020204" pitchFamily="34" charset="0"/>
              </a:rPr>
              <a:t>Flooding and landslides have been a very treacherous situation in Sri Lanka where many areas are flooded by the slightest rain.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dirty="0">
              <a:latin typeface="+mj-lt"/>
              <a:ea typeface="+mn-lt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>
                <a:latin typeface="+mj-lt"/>
                <a:ea typeface="+mn-lt"/>
                <a:cs typeface="Arial" panose="020B0604020202020204" pitchFamily="34" charset="0"/>
              </a:rPr>
              <a:t>Flooding happens due to various reasons such as human and natural reasons. 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dirty="0">
              <a:latin typeface="+mj-lt"/>
              <a:ea typeface="+mn-lt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>
                <a:latin typeface="+mj-lt"/>
                <a:ea typeface="+mn-lt"/>
                <a:cs typeface="Arial" panose="020B0604020202020204" pitchFamily="34" charset="0"/>
              </a:rPr>
              <a:t>As an example, 8</a:t>
            </a:r>
            <a:r>
              <a:rPr lang="en-US" sz="1200" baseline="30000" dirty="0">
                <a:latin typeface="+mj-lt"/>
                <a:ea typeface="+mn-lt"/>
                <a:cs typeface="Arial" panose="020B0604020202020204" pitchFamily="34" charset="0"/>
              </a:rPr>
              <a:t>th</a:t>
            </a:r>
            <a:r>
              <a:rPr lang="en-US" sz="1200" dirty="0">
                <a:latin typeface="+mj-lt"/>
                <a:ea typeface="+mn-lt"/>
                <a:cs typeface="Arial" panose="020B0604020202020204" pitchFamily="34" charset="0"/>
              </a:rPr>
              <a:t> of December 2020, there was a flooding, affecting 14 districts with displacing huge number of individuals.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EB24A-1582-4262-B425-C9933F62B3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142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this our rainfall model accuracy percentages for 3 Locations using machine learning models of Learner Regression SVM and</a:t>
            </a:r>
          </a:p>
          <a:p>
            <a:r>
              <a:rPr lang="en-US" dirty="0"/>
              <a:t>, Auto-ML machine learning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EB24A-1582-4262-B425-C9933F62B32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123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Flood Forecasting model accuracies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EB24A-1582-4262-B425-C9933F62B321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796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conclusion is that,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1200" b="0" i="0" dirty="0">
                <a:effectLst/>
                <a:latin typeface="+mj-lt"/>
              </a:rPr>
              <a:t>Contribution of each attribute to rainfall changes across locations.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1200" b="0" i="0" dirty="0">
                <a:effectLst/>
                <a:latin typeface="+mj-lt"/>
              </a:rPr>
              <a:t>Regardless  of  the  location  of  the  gauge  station,  the  accuracy of the test data does not vary.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1200" b="0" i="0" dirty="0">
                <a:effectLst/>
                <a:latin typeface="+mj-lt"/>
              </a:rPr>
              <a:t>Data-driven solutions are highly dependable on data quality and, therefore, advanced data collection and analysing methods should be carried out.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1200" b="0" i="0" dirty="0">
                <a:effectLst/>
                <a:latin typeface="+mj-lt"/>
              </a:rPr>
              <a:t>Weather forecasting efficiency can be improved by collecting more factors from the crowd.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GB" sz="1200" b="0" i="0" dirty="0">
              <a:effectLst/>
              <a:latin typeface="+mj-lt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GB" sz="1200" b="0" i="0" dirty="0">
              <a:effectLst/>
              <a:latin typeface="+mj-l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EB24A-1582-4262-B425-C9933F62B32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151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journey doesn’t end here.</a:t>
            </a:r>
          </a:p>
          <a:p>
            <a:r>
              <a:rPr lang="en-US" dirty="0"/>
              <a:t>The future works will be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1200" b="0" i="0" dirty="0">
                <a:effectLst/>
                <a:latin typeface="+mj-lt"/>
              </a:rPr>
              <a:t>Conducting In-depth </a:t>
            </a:r>
            <a:r>
              <a:rPr lang="en-US" sz="1200" b="0" i="0" dirty="0">
                <a:effectLst/>
                <a:latin typeface="+mj-lt"/>
              </a:rPr>
              <a:t>analysis of crowdsourcing data with images classification.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>
                <a:latin typeface="+mj-lt"/>
              </a:rPr>
              <a:t>Collected crowdsourcing data to be use for post flood relief work efforts. </a:t>
            </a:r>
            <a:endParaRPr lang="en-GB" sz="1200" b="0" i="0" dirty="0">
              <a:effectLst/>
              <a:latin typeface="+mj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200" b="0" i="0" dirty="0">
                <a:effectLst/>
                <a:latin typeface="+mj-lt"/>
              </a:rPr>
              <a:t>adding GSM  module  and other sensors  to ingest weather data, to improve the </a:t>
            </a:r>
            <a:r>
              <a:rPr lang="en-US" sz="1200" b="0" i="0" dirty="0">
                <a:effectLst/>
                <a:latin typeface="+mj-lt"/>
              </a:rPr>
              <a:t>performance of the models.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EB24A-1582-4262-B425-C9933F62B32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593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these are our references used in our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EB24A-1582-4262-B425-C9933F62B32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564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EB24A-1582-4262-B425-C9933F62B32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90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with this we identified major problems,</a:t>
            </a:r>
          </a:p>
          <a:p>
            <a:r>
              <a:rPr lang="en-US" dirty="0"/>
              <a:t>	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  <a:ea typeface="+mn-lt"/>
                <a:cs typeface="+mn-lt"/>
              </a:rPr>
              <a:t>Unavailability of an early warning </a:t>
            </a:r>
            <a:r>
              <a:rPr lang="en-US" dirty="0">
                <a:latin typeface="+mj-lt"/>
                <a:ea typeface="+mn-lt"/>
                <a:cs typeface="+mn-lt"/>
              </a:rPr>
              <a:t>mechanism or method.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latin typeface="+mj-lt"/>
                <a:ea typeface="+mn-lt"/>
                <a:cs typeface="+mn-lt"/>
              </a:rPr>
              <a:t>Flooding occurs, it results in loss of human lives, property losses, agricultural losses, and economic losses. 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latin typeface="+mj-lt"/>
                <a:ea typeface="+mn-lt"/>
                <a:cs typeface="+mn-lt"/>
              </a:rPr>
              <a:t>Poor communication with authorities results in increment of flood damages and delays in recovery plans.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+mj-lt"/>
              <a:ea typeface="+mn-lt"/>
              <a:cs typeface="+mn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EB24A-1582-4262-B425-C9933F62B3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22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investigate related work.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One of the leading research team had conducted immediate response planning and relief support tool.</a:t>
            </a:r>
          </a:p>
          <a:p>
            <a:pPr marL="457200" lvl="1" indent="0">
              <a:buFont typeface="+mj-lt"/>
              <a:buNone/>
            </a:pPr>
            <a:r>
              <a:rPr lang="en-US" dirty="0"/>
              <a:t>Another by</a:t>
            </a:r>
          </a:p>
          <a:p>
            <a:pPr marL="685800" lvl="1" indent="-228600">
              <a:buFont typeface="+mj-lt"/>
              <a:buAutoNum type="arabicPeriod" startAt="2"/>
            </a:pPr>
            <a:r>
              <a:rPr lang="en-US" dirty="0"/>
              <a:t>Flood Prediction using machine learning models.</a:t>
            </a:r>
          </a:p>
          <a:p>
            <a:pPr marL="685800" lvl="1" indent="-228600">
              <a:buFont typeface="+mj-lt"/>
              <a:buAutoNum type="arabicPeriod" startAt="2"/>
            </a:pPr>
            <a:r>
              <a:rPr lang="en-US" dirty="0"/>
              <a:t>Crisis mapping by crowdsourcing.</a:t>
            </a:r>
          </a:p>
          <a:p>
            <a:pPr marL="685800" lvl="1" indent="-228600">
              <a:buFont typeface="+mj-lt"/>
              <a:buAutoNum type="arabicPeriod" startAt="2"/>
            </a:pPr>
            <a:r>
              <a:rPr lang="en-US" dirty="0"/>
              <a:t>Using sensors for weather monitoring.</a:t>
            </a:r>
          </a:p>
          <a:p>
            <a:pPr marL="685800" lvl="1" indent="-22860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EB24A-1582-4262-B425-C9933F62B3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44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planned our solutions  for a selected area.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Utilizing IoT devices for weather prediction.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Verify weather data with third party APIs and real-time data.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Using data mining algorithms for rainfall and flood prediction with historical data.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Creating end  user applications for collect crowdsourcing data and visualize reports.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ea typeface="+mn-lt"/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EB24A-1582-4262-B425-C9933F62B3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61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let's look at our identified components.</a:t>
            </a:r>
          </a:p>
          <a:p>
            <a:pPr lvl="1"/>
            <a:r>
              <a:rPr lang="en-US" dirty="0"/>
              <a:t>It consists of 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dirty="0"/>
              <a:t>IoT Device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dirty="0"/>
              <a:t>Crowdsourcing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dirty="0"/>
              <a:t>Rainfall-Forecasting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dirty="0"/>
              <a:t>Flood-Forecasting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EB24A-1582-4262-B425-C9933F62B3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98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our </a:t>
            </a:r>
            <a:r>
              <a:rPr lang="en-US" sz="1200" dirty="0"/>
              <a:t> Overall System Diagram.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EB24A-1582-4262-B425-C9933F62B3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26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lets we talk out IoT.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EB24A-1582-4262-B425-C9933F62B3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09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5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5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O"/>
              <a:t>06/03/2021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IT17181648  |  Vinobaji S  |  124-2021</a:t>
            </a:r>
            <a:endParaRPr lang="en-I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3A4-063D-4F68-945B-ED710CD7E377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3078217708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0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verall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676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1" r:id="rId2"/>
    <p:sldLayoutId id="2147483897" r:id="rId3"/>
    <p:sldLayoutId id="2147483879" r:id="rId4"/>
    <p:sldLayoutId id="2147483895" r:id="rId5"/>
    <p:sldLayoutId id="2147483880" r:id="rId6"/>
    <p:sldLayoutId id="2147483878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hyperlink" Target="http://devilmindedhackers.blogspot.com/2012/07/python-programming-language.html" TargetMode="External"/><Relationship Id="rId7" Type="http://schemas.openxmlformats.org/officeDocument/2006/relationships/hyperlink" Target="https://devopedia.org/firebase" TargetMode="External"/><Relationship Id="rId12" Type="http://schemas.openxmlformats.org/officeDocument/2006/relationships/image" Target="../media/image23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hyperlink" Target="https://radw2020.github.io/2016/11/01/Machine-Learning-con-Java/" TargetMode="External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hyperlink" Target="https://keras-cn.readthedocs.io/en/latest/legacy/blog/keras_and_tensorflow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liefweb.int/node/369676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75E098-F3D0-453C-BBF5-A7C840F21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9927" y="974751"/>
            <a:ext cx="8574622" cy="2616199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dirty="0">
                <a:latin typeface="Adobe Devanagari"/>
              </a:rPr>
              <a:t>EARLY WARNING </a:t>
            </a:r>
            <a:br>
              <a:rPr lang="en-US" dirty="0">
                <a:latin typeface="Adobe Devanagari"/>
              </a:rPr>
            </a:br>
            <a:r>
              <a:rPr lang="en-US" dirty="0">
                <a:latin typeface="Adobe Devanagari"/>
              </a:rPr>
              <a:t>FOR PRE AND POST </a:t>
            </a:r>
            <a:br>
              <a:rPr lang="en-US" dirty="0">
                <a:latin typeface="Adobe Devanagari"/>
              </a:rPr>
            </a:br>
            <a:r>
              <a:rPr lang="en-US" dirty="0">
                <a:latin typeface="Adobe Devanagari"/>
              </a:rPr>
              <a:t>FLOOD RISK MANAGEMENT 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18D95F5B-A365-4604-BEF5-6A05FF163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4832" y="3675254"/>
            <a:ext cx="6987645" cy="1713417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U. U. Samantha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Rajapaksha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</a:p>
          <a:p>
            <a:pPr algn="l"/>
            <a:r>
              <a:rPr lang="nl-NL" b="0" i="0" dirty="0">
                <a:effectLst/>
                <a:latin typeface="Arial" panose="020B0604020202020204" pitchFamily="34" charset="0"/>
              </a:rPr>
              <a:t>S. P. M. K. W. Ilukkumbure</a:t>
            </a:r>
            <a:r>
              <a:rPr lang="en-US" b="0" i="0" dirty="0">
                <a:effectLst/>
                <a:latin typeface="Arial" panose="020B0604020202020204" pitchFamily="34" charset="0"/>
              </a:rPr>
              <a:t>, V. Y. Samarasiri, </a:t>
            </a: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M. F. Mohamed, V.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Selvaratnam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effectLst/>
                <a:latin typeface="Corbel" panose="020B0503020204020204" pitchFamily="34" charset="0"/>
              </a:rPr>
              <a:t>Department of Information Technology, Faculty of Computing </a:t>
            </a:r>
          </a:p>
          <a:p>
            <a:pPr algn="l"/>
            <a:r>
              <a:rPr lang="en-US" b="0" i="0" dirty="0">
                <a:effectLst/>
                <a:latin typeface="Corbel" panose="020B0503020204020204" pitchFamily="34" charset="0"/>
              </a:rPr>
              <a:t>Sri Lanka Institute of Information and Technology</a:t>
            </a:r>
            <a:endParaRPr lang="en-US" dirty="0">
              <a:latin typeface="Corbel" panose="020B0503020204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32646C-A423-4C60-A565-12E3281F1EF4}"/>
              </a:ext>
            </a:extLst>
          </p:cNvPr>
          <p:cNvCxnSpPr>
            <a:cxnSpLocks/>
          </p:cNvCxnSpPr>
          <p:nvPr/>
        </p:nvCxnSpPr>
        <p:spPr>
          <a:xfrm>
            <a:off x="4614530" y="3590950"/>
            <a:ext cx="706001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keyboard&#10;&#10;Description automatically generated with low confidence">
            <a:extLst>
              <a:ext uri="{FF2B5EF4-FFF2-40B4-BE49-F238E27FC236}">
                <a16:creationId xmlns:a16="http://schemas.microsoft.com/office/drawing/2014/main" id="{49E2520C-ABCB-476A-83E3-91095DC72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588" y="5660543"/>
            <a:ext cx="3765962" cy="79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87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26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28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30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1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32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E92009-0FFD-481B-8828-D6023EF7E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IoT Methodology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282A80-FC2C-43D4-9685-50FB8FCAA8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5" r="24907" b="-1"/>
          <a:stretch/>
        </p:blipFill>
        <p:spPr>
          <a:xfrm>
            <a:off x="0" y="19329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63593-5001-4792-9537-C95B36C7B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The IoT Device perspective consists of 2 major parts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700" dirty="0"/>
              <a:t>Implementation a smart weather monitoring device.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700" dirty="0"/>
              <a:t>Non-Subscribed users can receive weather data information.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700" u="sng" dirty="0"/>
              <a:t>Implementation a smart weather monitoring device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1700" dirty="0"/>
              <a:t>Weather monitoring is done with the help of IoT sensors.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1700" dirty="0"/>
              <a:t>Gathered weather data are being Ingested with the help of an ESP32 module.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 startAt="2"/>
            </a:pPr>
            <a:r>
              <a:rPr lang="en-US" sz="1700" u="sng" dirty="0"/>
              <a:t>Non-Subscribed users to be able to receive weather data information.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1700" dirty="0"/>
              <a:t>Users could receive weather information despite of access to the applications.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8130713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A7F7B-6B21-4948-BC28-C7AC40DA5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1172" y="2429091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dirty="0"/>
              <a:t>Device Functionality Flow</a:t>
            </a:r>
          </a:p>
          <a:p>
            <a:pPr algn="r"/>
            <a:endParaRPr lang="en-US" sz="4400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8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9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0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1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73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Content Placeholder 26" descr="Diagram&#10;&#10;Description automatically generated">
            <a:extLst>
              <a:ext uri="{FF2B5EF4-FFF2-40B4-BE49-F238E27FC236}">
                <a16:creationId xmlns:a16="http://schemas.microsoft.com/office/drawing/2014/main" id="{DE41199F-1495-49A0-842D-F6BC765F9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230" y="719019"/>
            <a:ext cx="5805394" cy="507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969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A8639-7CC2-4A0C-9DBB-2027C034A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328" y="1621695"/>
            <a:ext cx="3461281" cy="44504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IoT High-Level Component Diagram</a:t>
            </a:r>
            <a:br>
              <a:rPr lang="en-US" sz="4800" dirty="0"/>
            </a:br>
            <a:r>
              <a:rPr lang="en-US" sz="4800" dirty="0"/>
              <a:t> 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7B95A36F-B73B-4192-8118-616D7623D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5379" y="1517515"/>
            <a:ext cx="5564948" cy="3992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27607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4D2CF3-56F4-4DE6-9DAB-EC66CC96B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8299" y="1380068"/>
            <a:ext cx="6054723" cy="26161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en-US" dirty="0"/>
              <a:t>rowdsourcing </a:t>
            </a:r>
          </a:p>
        </p:txBody>
      </p:sp>
      <p:pic>
        <p:nvPicPr>
          <p:cNvPr id="7" name="Picture 6" descr="Group of people holding strings">
            <a:extLst>
              <a:ext uri="{FF2B5EF4-FFF2-40B4-BE49-F238E27FC236}">
                <a16:creationId xmlns:a16="http://schemas.microsoft.com/office/drawing/2014/main" id="{7C7E460E-8425-439C-BB0A-5D845E6ACE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794" r="-1" b="-1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B5EDD-FF47-41EC-B797-CBB145B0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072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2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4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5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3867" y="705255"/>
            <a:ext cx="7345891" cy="141393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 Crowdsource </a:t>
            </a:r>
            <a:r>
              <a:rPr lang="en-US" kern="1200" cap="none" dirty="0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Methodology</a:t>
            </a:r>
            <a:endParaRPr lang="en-US" dirty="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AACCDDE-4FD2-417A-B674-91DF758542E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6" t="2838" r="14261" b="5674"/>
          <a:stretch/>
        </p:blipFill>
        <p:spPr>
          <a:xfrm>
            <a:off x="0" y="-15420"/>
            <a:ext cx="3589337" cy="6892739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u="sng" dirty="0">
                <a:latin typeface="+mj-lt"/>
                <a:ea typeface="Cambria" panose="02040503050406030204" pitchFamily="18" charset="0"/>
                <a:sym typeface="+mn-ea"/>
              </a:rPr>
              <a:t>Gather weather information from the crowd</a:t>
            </a:r>
          </a:p>
          <a:p>
            <a:r>
              <a:rPr lang="" altLang="en-US" dirty="0">
                <a:latin typeface="+mj-lt"/>
                <a:ea typeface="Cambria" panose="02040503050406030204" pitchFamily="18" charset="0"/>
              </a:rPr>
              <a:t>Information gathered through set of questionaries</a:t>
            </a:r>
          </a:p>
          <a:p>
            <a:r>
              <a:rPr lang="" altLang="en-US" dirty="0">
                <a:latin typeface="+mj-lt"/>
                <a:ea typeface="Cambria" panose="02040503050406030204" pitchFamily="18" charset="0"/>
              </a:rPr>
              <a:t>Impacted location is automatically captured through Mobile geo-location feature.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317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98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0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1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2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3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4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5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07" name="Rectangle 206">
            <a:extLst>
              <a:ext uri="{FF2B5EF4-FFF2-40B4-BE49-F238E27FC236}">
                <a16:creationId xmlns:a16="http://schemas.microsoft.com/office/drawing/2014/main" id="{1D4477A3-7936-4C6B-B46C-52E995312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F44DEACC-B2E6-413E-B2B5-32022595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10" name="Freeform 6">
              <a:extLst>
                <a:ext uri="{FF2B5EF4-FFF2-40B4-BE49-F238E27FC236}">
                  <a16:creationId xmlns:a16="http://schemas.microsoft.com/office/drawing/2014/main" id="{B2924236-7127-4774-B233-D9124F0C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1" name="Freeform 7">
              <a:extLst>
                <a:ext uri="{FF2B5EF4-FFF2-40B4-BE49-F238E27FC236}">
                  <a16:creationId xmlns:a16="http://schemas.microsoft.com/office/drawing/2014/main" id="{AD053C6F-7187-4EE6-BAD9-1C484F29F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2" name="Freeform 25">
              <a:extLst>
                <a:ext uri="{FF2B5EF4-FFF2-40B4-BE49-F238E27FC236}">
                  <a16:creationId xmlns:a16="http://schemas.microsoft.com/office/drawing/2014/main" id="{226FAE39-4CC5-465A-ACFE-BE1C0E2F7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13" name="Freeform 26">
              <a:extLst>
                <a:ext uri="{FF2B5EF4-FFF2-40B4-BE49-F238E27FC236}">
                  <a16:creationId xmlns:a16="http://schemas.microsoft.com/office/drawing/2014/main" id="{521EE7A0-BD65-4FD1-BD1D-B4674892A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4" name="Freeform 27">
              <a:extLst>
                <a:ext uri="{FF2B5EF4-FFF2-40B4-BE49-F238E27FC236}">
                  <a16:creationId xmlns:a16="http://schemas.microsoft.com/office/drawing/2014/main" id="{334E0A56-DA50-4F91-9938-4CDBECA73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5" name="Freeform 28">
              <a:extLst>
                <a:ext uri="{FF2B5EF4-FFF2-40B4-BE49-F238E27FC236}">
                  <a16:creationId xmlns:a16="http://schemas.microsoft.com/office/drawing/2014/main" id="{CD203DCD-B4AF-4693-A330-F23545344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F5C7AF-4CF0-4C6E-96DF-DC6F38830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583" y="1755331"/>
            <a:ext cx="6390723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/>
              <a:t>Data Manipulation Flow </a:t>
            </a:r>
          </a:p>
        </p:txBody>
      </p:sp>
      <p:sp>
        <p:nvSpPr>
          <p:cNvPr id="217" name="Rounded Rectangle 16">
            <a:extLst>
              <a:ext uri="{FF2B5EF4-FFF2-40B4-BE49-F238E27FC236}">
                <a16:creationId xmlns:a16="http://schemas.microsoft.com/office/drawing/2014/main" id="{C29A1D40-470D-401E-8548-6FF3CF377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0F8D7055-89AB-4068-9A6C-3FBCFF609A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250840" y="745250"/>
            <a:ext cx="2803381" cy="500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829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D2CF3-56F4-4DE6-9DAB-EC66CC96B1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ainfall-forecasting</a:t>
            </a:r>
          </a:p>
        </p:txBody>
      </p:sp>
    </p:spTree>
    <p:extLst>
      <p:ext uri="{BB962C8B-B14F-4D97-AF65-F5344CB8AC3E}">
        <p14:creationId xmlns:p14="http://schemas.microsoft.com/office/powerpoint/2010/main" val="21629718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F026A1B-6BB3-455C-8F7D-1D04B50B8DEC}"/>
              </a:ext>
            </a:extLst>
          </p:cNvPr>
          <p:cNvSpPr txBox="1">
            <a:spLocks/>
          </p:cNvSpPr>
          <p:nvPr/>
        </p:nvSpPr>
        <p:spPr>
          <a:xfrm>
            <a:off x="2367569" y="70349"/>
            <a:ext cx="8742887" cy="967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219170">
              <a:spcAft>
                <a:spcPts val="600"/>
              </a:spcAft>
            </a:pPr>
            <a:endParaRPr lang="en-US" sz="4800" kern="1200"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56B2911-8AC8-48D4-9AC6-076D7369CDC3}"/>
              </a:ext>
            </a:extLst>
          </p:cNvPr>
          <p:cNvSpPr txBox="1">
            <a:spLocks/>
          </p:cNvSpPr>
          <p:nvPr/>
        </p:nvSpPr>
        <p:spPr>
          <a:xfrm>
            <a:off x="2908341" y="719668"/>
            <a:ext cx="8742887" cy="5502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defTabSz="1219170">
              <a:spcBef>
                <a:spcPct val="20000"/>
              </a:spcBef>
            </a:pPr>
            <a:endParaRPr lang="en-US" sz="3500" b="1"/>
          </a:p>
          <a:p>
            <a:pPr indent="0" defTabSz="1219170">
              <a:spcBef>
                <a:spcPct val="20000"/>
              </a:spcBef>
              <a:buNone/>
            </a:pPr>
            <a:endParaRPr lang="en-US" sz="3500" b="1">
              <a:solidFill>
                <a:srgbClr val="FFC000"/>
              </a:solidFill>
            </a:endParaRPr>
          </a:p>
          <a:p>
            <a:pPr marL="0" defTabSz="1219170">
              <a:spcBef>
                <a:spcPct val="20000"/>
              </a:spcBef>
            </a:pPr>
            <a:endParaRPr lang="en-US" sz="3500" b="1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E251BE2-AA8A-400B-B2DF-041A545121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9506644"/>
              </p:ext>
            </p:extLst>
          </p:nvPr>
        </p:nvGraphicFramePr>
        <p:xfrm>
          <a:off x="1938572" y="797668"/>
          <a:ext cx="9406597" cy="5022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FB549C35-AC1B-47B1-B5A1-8FAED3FF1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515" y="211528"/>
            <a:ext cx="10018713" cy="825954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en-US" sz="4800" kern="1200" dirty="0">
                <a:solidFill>
                  <a:srgbClr val="002060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Corbel" panose="020B0503020204020204" pitchFamily="34" charset="0"/>
                <a:ea typeface="+mn-ea"/>
                <a:cs typeface="+mn-cs"/>
              </a:rPr>
              <a:t>Factors contribute for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031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9DB0F-BFBD-411A-9B46-F7C98146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914" y="951815"/>
            <a:ext cx="8169614" cy="33223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Research Methodology</a:t>
            </a:r>
            <a:br>
              <a:rPr lang="en-US" b="1" dirty="0"/>
            </a:br>
            <a:r>
              <a:rPr lang="en-US" dirty="0"/>
              <a:t>Daily Data(2015-2019)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21738-F7B5-4D14-BA6D-BEB274448E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97496" y="1491077"/>
            <a:ext cx="9780104" cy="4300122"/>
          </a:xfrm>
        </p:spPr>
        <p:txBody>
          <a:bodyPr>
            <a:normAutofit lnSpcReduction="10000"/>
          </a:bodyPr>
          <a:lstStyle/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2400" b="1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dirty="0"/>
              <a:t>Rainfall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dirty="0"/>
              <a:t>Temperature Maximum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dirty="0"/>
              <a:t>Relative Humidity Minimum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dirty="0"/>
              <a:t>Sea Level pressure Average.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dirty="0"/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dirty="0"/>
              <a:t>Data had collected from 3 different weather stations</a:t>
            </a:r>
          </a:p>
          <a:p>
            <a:pPr lvl="1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/>
              <a:t>Colombo</a:t>
            </a:r>
          </a:p>
          <a:p>
            <a:pPr lvl="1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 err="1"/>
              <a:t>Katugastota</a:t>
            </a:r>
            <a:r>
              <a:rPr lang="en-US" dirty="0"/>
              <a:t> </a:t>
            </a:r>
          </a:p>
          <a:p>
            <a:pPr lvl="1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/>
              <a:t>Vavuniya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/>
              <a:t> from Meteorology Department of Sri Lanka.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2600" cap="none" dirty="0">
              <a:solidFill>
                <a:srgbClr val="00B05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2600" cap="none" dirty="0">
              <a:solidFill>
                <a:srgbClr val="00B05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b="1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A8CD93DB-E4D2-4ECB-9AAD-64D77EF08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632" y="3729323"/>
            <a:ext cx="2467396" cy="163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833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1280A-44AF-4E62-A746-B9A40259B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14"/>
            <a:ext cx="10018713" cy="1040896"/>
          </a:xfrm>
        </p:spPr>
        <p:txBody>
          <a:bodyPr anchor="ctr">
            <a:normAutofit/>
          </a:bodyPr>
          <a:lstStyle/>
          <a:p>
            <a:r>
              <a:rPr lang="en-SG" dirty="0"/>
              <a:t>Prediction Process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468AD6-EAD8-47E2-8D86-83A3B56DA26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9899" y="1258774"/>
            <a:ext cx="8797956" cy="4587641"/>
          </a:xfrm>
          <a:noFill/>
        </p:spPr>
      </p:pic>
    </p:spTree>
    <p:extLst>
      <p:ext uri="{BB962C8B-B14F-4D97-AF65-F5344CB8AC3E}">
        <p14:creationId xmlns:p14="http://schemas.microsoft.com/office/powerpoint/2010/main" val="570377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8F5E4-6DC4-487D-9236-D410E97D5C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2544052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D2CF3-56F4-4DE6-9DAB-EC66CC96B1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F</a:t>
            </a:r>
            <a:r>
              <a:rPr lang="en-US"/>
              <a:t>lood-forecasting</a:t>
            </a:r>
          </a:p>
        </p:txBody>
      </p:sp>
    </p:spTree>
    <p:extLst>
      <p:ext uri="{BB962C8B-B14F-4D97-AF65-F5344CB8AC3E}">
        <p14:creationId xmlns:p14="http://schemas.microsoft.com/office/powerpoint/2010/main" val="34016558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EAC05C-F769-4961-9ADA-38022CCB0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766" y="572004"/>
            <a:ext cx="10018713" cy="1752599"/>
          </a:xfrm>
        </p:spPr>
        <p:txBody>
          <a:bodyPr anchor="ctr">
            <a:normAutofit/>
          </a:bodyPr>
          <a:lstStyle/>
          <a:p>
            <a:r>
              <a:rPr lang="en-US" dirty="0"/>
              <a:t>Study Area in Research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E6CF7D4-B550-4595-AEAD-74FBEC98E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0783" y="2133598"/>
            <a:ext cx="4978584" cy="3657602"/>
          </a:xfrm>
        </p:spPr>
        <p:txBody>
          <a:bodyPr>
            <a:normAutofit fontScale="40000" lnSpcReduction="20000"/>
          </a:bodyPr>
          <a:lstStyle/>
          <a:p>
            <a:r>
              <a:rPr lang="en-US" sz="4000" b="1" dirty="0" err="1">
                <a:effectLst/>
              </a:rPr>
              <a:t>Ellagawa</a:t>
            </a:r>
            <a:r>
              <a:rPr lang="en-US" sz="4000" b="1" dirty="0">
                <a:effectLst/>
              </a:rPr>
              <a:t> </a:t>
            </a:r>
          </a:p>
          <a:p>
            <a:r>
              <a:rPr lang="en-US" sz="4000" b="1" dirty="0" err="1">
                <a:effectLst/>
              </a:rPr>
              <a:t>Kalawellawa</a:t>
            </a:r>
            <a:r>
              <a:rPr lang="en-US" sz="4000" b="1" dirty="0">
                <a:effectLst/>
              </a:rPr>
              <a:t> (</a:t>
            </a:r>
            <a:r>
              <a:rPr lang="en-US" sz="4000" b="1" dirty="0" err="1">
                <a:effectLst/>
              </a:rPr>
              <a:t>Millakanda</a:t>
            </a:r>
            <a:r>
              <a:rPr lang="en-US" sz="4000" b="1" dirty="0">
                <a:effectLst/>
              </a:rPr>
              <a:t>) </a:t>
            </a:r>
          </a:p>
          <a:p>
            <a:r>
              <a:rPr lang="en-US" sz="4000" b="1" dirty="0" err="1">
                <a:effectLst/>
              </a:rPr>
              <a:t>Magura</a:t>
            </a:r>
            <a:r>
              <a:rPr lang="en-US" sz="4000" b="1" dirty="0">
                <a:effectLst/>
              </a:rPr>
              <a:t> </a:t>
            </a:r>
          </a:p>
          <a:p>
            <a:r>
              <a:rPr lang="en-US" sz="4000" b="1" dirty="0" err="1">
                <a:effectLst/>
              </a:rPr>
              <a:t>Putupaula</a:t>
            </a:r>
            <a:r>
              <a:rPr lang="en-US" sz="4000" b="1" dirty="0">
                <a:effectLst/>
              </a:rPr>
              <a:t> </a:t>
            </a:r>
          </a:p>
          <a:p>
            <a:r>
              <a:rPr lang="en-US" sz="4000" b="1" dirty="0">
                <a:effectLst/>
              </a:rPr>
              <a:t>Ratnapura</a:t>
            </a:r>
          </a:p>
          <a:p>
            <a:pPr marL="0" lvl="0" indent="0">
              <a:buNone/>
            </a:pPr>
            <a:r>
              <a:rPr lang="en-US" sz="5100" dirty="0">
                <a:solidFill>
                  <a:srgbClr val="FF0000"/>
                </a:solidFill>
              </a:rPr>
              <a:t>Why?</a:t>
            </a:r>
          </a:p>
          <a:p>
            <a:pPr marL="0" lvl="0" indent="0">
              <a:buNone/>
            </a:pPr>
            <a:r>
              <a:rPr lang="en-US" sz="4500" dirty="0">
                <a:effectLst/>
              </a:rPr>
              <a:t>Suitable for Poof-Of-Concept</a:t>
            </a:r>
            <a:endParaRPr lang="en-US" sz="4000" dirty="0">
              <a:effectLst/>
            </a:endParaRPr>
          </a:p>
          <a:p>
            <a:pPr lvl="2" indent="-342900"/>
            <a:r>
              <a:rPr lang="en-US" sz="3400" b="1" dirty="0"/>
              <a:t>Urban Areas</a:t>
            </a:r>
          </a:p>
          <a:p>
            <a:pPr lvl="2" indent="-342900"/>
            <a:r>
              <a:rPr lang="en-US" sz="3400" b="1" dirty="0">
                <a:effectLst/>
              </a:rPr>
              <a:t>Riverside Areas</a:t>
            </a:r>
          </a:p>
          <a:p>
            <a:pPr lvl="2" indent="-342900"/>
            <a:r>
              <a:rPr lang="en-US" sz="3400" b="1" dirty="0">
                <a:effectLst/>
              </a:rPr>
              <a:t>Availability of Riverside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CC9F95-8CB3-4415-9A07-647B97573E6D}"/>
              </a:ext>
            </a:extLst>
          </p:cNvPr>
          <p:cNvSpPr txBox="1">
            <a:spLocks/>
          </p:cNvSpPr>
          <p:nvPr/>
        </p:nvSpPr>
        <p:spPr>
          <a:xfrm>
            <a:off x="304800" y="1143000"/>
            <a:ext cx="11684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buNone/>
            </a:pP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</a:b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</a:b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FDC8F-9939-4ED8-9C05-484DEBD56DAF}"/>
              </a:ext>
            </a:extLst>
          </p:cNvPr>
          <p:cNvSpPr txBox="1"/>
          <p:nvPr/>
        </p:nvSpPr>
        <p:spPr>
          <a:xfrm>
            <a:off x="5650468" y="2032215"/>
            <a:ext cx="3649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Kalu River Basin</a:t>
            </a:r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31C77017-CE32-49B5-8FA8-3348AF8B3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19" y="2616990"/>
            <a:ext cx="6335919" cy="334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789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Elevated view of marsh and tidelands at dusk">
            <a:extLst>
              <a:ext uri="{FF2B5EF4-FFF2-40B4-BE49-F238E27FC236}">
                <a16:creationId xmlns:a16="http://schemas.microsoft.com/office/drawing/2014/main" id="{8DD8B24C-D97A-4D2A-85DC-4C44C3B048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131" r="17291" b="-1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9688512-7AAD-4CCB-8FAF-4CFEF4B54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Challenges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F1AC8-D9C9-485C-AF60-29F18BB7C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192" y="1961321"/>
            <a:ext cx="5260680" cy="3124201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Forecasting Shorter Times</a:t>
            </a:r>
          </a:p>
          <a:p>
            <a:pPr lvl="1" indent="-34290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Urban Areas</a:t>
            </a:r>
          </a:p>
          <a:p>
            <a:pPr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Forecasting Longer Times</a:t>
            </a:r>
          </a:p>
          <a:p>
            <a:pPr lvl="1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Near river basin areas.</a:t>
            </a:r>
          </a:p>
        </p:txBody>
      </p:sp>
    </p:spTree>
    <p:extLst>
      <p:ext uri="{BB962C8B-B14F-4D97-AF65-F5344CB8AC3E}">
        <p14:creationId xmlns:p14="http://schemas.microsoft.com/office/powerpoint/2010/main" val="29046231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1BA4CE5A-DAD6-4F16-839D-4CD1067FA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221" y="60628"/>
            <a:ext cx="10018713" cy="1752599"/>
          </a:xfrm>
        </p:spPr>
        <p:txBody>
          <a:bodyPr anchor="ctr">
            <a:normAutofit/>
          </a:bodyPr>
          <a:lstStyle/>
          <a:p>
            <a:r>
              <a:rPr lang="en-US" sz="4000" dirty="0"/>
              <a:t>Model Design</a:t>
            </a:r>
          </a:p>
        </p:txBody>
      </p:sp>
      <p:pic>
        <p:nvPicPr>
          <p:cNvPr id="7" name="Content Placeholder 6" descr="Icon&#10;&#10;Description automatically generated">
            <a:extLst>
              <a:ext uri="{FF2B5EF4-FFF2-40B4-BE49-F238E27FC236}">
                <a16:creationId xmlns:a16="http://schemas.microsoft.com/office/drawing/2014/main" id="{92BFA709-B83C-41C7-9EE4-B61CB4AB18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24" y="457043"/>
            <a:ext cx="936411" cy="959767"/>
          </a:xfr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7508B15-7616-45BA-BF3C-3FF058C54C2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090" y="1667942"/>
            <a:ext cx="8122408" cy="505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287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EAC05C-F769-4961-9ADA-38022CCB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Water Level Forecasting</a:t>
            </a:r>
            <a:br>
              <a:rPr lang="en-US" dirty="0"/>
            </a:br>
            <a:r>
              <a:rPr lang="en-US" dirty="0"/>
              <a:t>Model Methodology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F1C9E6-CE71-4A7D-BF68-12F300C18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8612" y="1826904"/>
            <a:ext cx="7049277" cy="36789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Data-mining 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River data from Irrigation Department.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Daily levels 		Database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Data Reports from DMC (Disaster Management Centre).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Daily Reports 		Database</a:t>
            </a:r>
          </a:p>
          <a:p>
            <a:pPr>
              <a:lnSpc>
                <a:spcPct val="150000"/>
              </a:lnSpc>
            </a:pPr>
            <a:r>
              <a:rPr lang="en-US" b="1" dirty="0"/>
              <a:t>Representation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Dashboards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24FFF9-7CDD-4E75-8CD6-9C6BFB624314}"/>
              </a:ext>
            </a:extLst>
          </p:cNvPr>
          <p:cNvGrpSpPr/>
          <p:nvPr/>
        </p:nvGrpSpPr>
        <p:grpSpPr>
          <a:xfrm>
            <a:off x="4241949" y="2967860"/>
            <a:ext cx="572068" cy="1451742"/>
            <a:chOff x="4233396" y="3042533"/>
            <a:chExt cx="572068" cy="1451742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0FD0AB8A-FC57-40DA-B174-5EAECFFDF0F1}"/>
                </a:ext>
              </a:extLst>
            </p:cNvPr>
            <p:cNvSpPr/>
            <p:nvPr/>
          </p:nvSpPr>
          <p:spPr>
            <a:xfrm>
              <a:off x="4233397" y="4133978"/>
              <a:ext cx="572067" cy="3602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5E2B9CE9-F969-46D5-83C4-797B5CAC3563}"/>
                </a:ext>
              </a:extLst>
            </p:cNvPr>
            <p:cNvSpPr/>
            <p:nvPr/>
          </p:nvSpPr>
          <p:spPr>
            <a:xfrm>
              <a:off x="4233396" y="3042533"/>
              <a:ext cx="572067" cy="360297"/>
            </a:xfrm>
            <a:prstGeom prst="rightArrow">
              <a:avLst/>
            </a:prstGeom>
            <a:solidFill>
              <a:srgbClr val="595959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10102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7EAC05C-F769-4961-9ADA-38022CCB0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2192" y="605311"/>
            <a:ext cx="2566579" cy="13888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Data used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2B1E7111-BF8B-4977-A7FE-93C023467DE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17019608"/>
              </p:ext>
            </p:extLst>
          </p:nvPr>
        </p:nvGraphicFramePr>
        <p:xfrm>
          <a:off x="2763120" y="1994170"/>
          <a:ext cx="7152608" cy="3753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026578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D0BDB0D-2D82-4095-B85D-E469793A8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2948" y="1198122"/>
            <a:ext cx="10018713" cy="3124201"/>
          </a:xfrm>
        </p:spPr>
        <p:txBody>
          <a:bodyPr/>
          <a:lstStyle/>
          <a:p>
            <a:pPr lvl="2"/>
            <a:r>
              <a:rPr lang="en-US" dirty="0"/>
              <a:t>With Summarized  Data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70E82C32-6656-4DC3-8EB5-B4DD41FA4592}"/>
              </a:ext>
            </a:extLst>
          </p:cNvPr>
          <p:cNvGraphicFramePr/>
          <p:nvPr/>
        </p:nvGraphicFramePr>
        <p:xfrm>
          <a:off x="2478304" y="2313940"/>
          <a:ext cx="8128000" cy="223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5E42668-977F-48A2-B195-EF692BAA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sz="2800" b="1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Decision Making Process </a:t>
            </a:r>
            <a:endParaRPr lang="en-US" sz="2800" b="1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421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F0D12E-FBE9-4515-B447-69A196CBE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 dirty="0"/>
              <a:t>Decision Making Model</a:t>
            </a:r>
            <a:br>
              <a:rPr lang="en-US" dirty="0"/>
            </a:br>
            <a:r>
              <a:rPr lang="en-US" dirty="0"/>
              <a:t>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DCD31-FE55-44CB-82E1-D7CC9D5B5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396" y="1826672"/>
            <a:ext cx="10018713" cy="3844554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/>
              <a:t>Data Sources :- 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IoT sensor live feed.</a:t>
            </a:r>
          </a:p>
          <a:p>
            <a:pPr lvl="3">
              <a:lnSpc>
                <a:spcPct val="150000"/>
              </a:lnSpc>
            </a:pPr>
            <a:r>
              <a:rPr lang="en-US" sz="1800" b="1" dirty="0"/>
              <a:t>Ultra-Sonic Sensor Reading.</a:t>
            </a:r>
          </a:p>
          <a:p>
            <a:pPr lvl="3">
              <a:lnSpc>
                <a:spcPct val="150000"/>
              </a:lnSpc>
            </a:pPr>
            <a:r>
              <a:rPr lang="en-US" sz="1800" b="1" dirty="0"/>
              <a:t>Temperature</a:t>
            </a:r>
          </a:p>
          <a:p>
            <a:pPr lvl="3">
              <a:lnSpc>
                <a:spcPct val="150000"/>
              </a:lnSpc>
            </a:pPr>
            <a:r>
              <a:rPr lang="en-US" sz="1800" b="1" dirty="0"/>
              <a:t>Relative Humidity</a:t>
            </a:r>
          </a:p>
          <a:p>
            <a:pPr lvl="2">
              <a:lnSpc>
                <a:spcPct val="150000"/>
              </a:lnSpc>
            </a:pPr>
            <a:r>
              <a:rPr lang="en-US" sz="2000" b="1" dirty="0"/>
              <a:t>Rainfall Prediction </a:t>
            </a:r>
            <a:r>
              <a:rPr lang="en-US" sz="2000" dirty="0"/>
              <a:t>value at the time.</a:t>
            </a:r>
          </a:p>
          <a:p>
            <a:pPr lvl="2">
              <a:lnSpc>
                <a:spcPct val="150000"/>
              </a:lnSpc>
            </a:pPr>
            <a:r>
              <a:rPr lang="en-US" sz="2000" b="1" dirty="0"/>
              <a:t>Water Level Prediction Model Classification </a:t>
            </a:r>
            <a:r>
              <a:rPr lang="en-US" sz="2000" dirty="0"/>
              <a:t>value at the time.</a:t>
            </a:r>
          </a:p>
        </p:txBody>
      </p:sp>
    </p:spTree>
    <p:extLst>
      <p:ext uri="{BB962C8B-B14F-4D97-AF65-F5344CB8AC3E}">
        <p14:creationId xmlns:p14="http://schemas.microsoft.com/office/powerpoint/2010/main" val="35462970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E550477E-58BA-4EF9-B5CD-2F6DA199E9D6}"/>
              </a:ext>
            </a:extLst>
          </p:cNvPr>
          <p:cNvSpPr txBox="1">
            <a:spLocks/>
          </p:cNvSpPr>
          <p:nvPr/>
        </p:nvSpPr>
        <p:spPr>
          <a:xfrm>
            <a:off x="535021" y="685800"/>
            <a:ext cx="2639962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endParaRPr lang="en-US" sz="4000" dirty="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70E82C32-6656-4DC3-8EB5-B4DD41FA4592}"/>
              </a:ext>
            </a:extLst>
          </p:cNvPr>
          <p:cNvGraphicFramePr/>
          <p:nvPr/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A30675F-8EE5-42AC-B425-4A26B8C9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68" y="342900"/>
            <a:ext cx="3006116" cy="5994400"/>
          </a:xfrm>
        </p:spPr>
        <p:txBody>
          <a:bodyPr/>
          <a:lstStyle/>
          <a:p>
            <a:pPr rtl="0" eaLnBrk="1" latinLnBrk="0" hangingPunct="1"/>
            <a:r>
              <a:rPr lang="en-US" sz="4000" kern="1200" dirty="0">
                <a:solidFill>
                  <a:srgbClr val="FFFFFF"/>
                </a:solidFill>
                <a:effectLst/>
                <a:latin typeface="Corbel" panose="020B0503020204020204" pitchFamily="34" charset="0"/>
                <a:ea typeface="+mn-ea"/>
                <a:cs typeface="+mn-cs"/>
              </a:rPr>
              <a:t>Decision</a:t>
            </a:r>
            <a:br>
              <a:rPr lang="en-US" sz="4000" kern="1200" dirty="0">
                <a:solidFill>
                  <a:srgbClr val="FFFFFF"/>
                </a:solidFill>
                <a:effectLst/>
                <a:latin typeface="Corbel" panose="020B0503020204020204" pitchFamily="34" charset="0"/>
                <a:ea typeface="+mn-ea"/>
                <a:cs typeface="+mn-cs"/>
              </a:rPr>
            </a:br>
            <a:r>
              <a:rPr lang="en-US" sz="4000" kern="1200" dirty="0">
                <a:solidFill>
                  <a:srgbClr val="FFFFFF"/>
                </a:solidFill>
                <a:effectLst/>
                <a:latin typeface="Corbel" panose="020B0503020204020204" pitchFamily="34" charset="0"/>
                <a:ea typeface="+mn-ea"/>
                <a:cs typeface="+mn-cs"/>
              </a:rPr>
              <a:t>Making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485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34133E6-7476-4C98-BEB9-A5002196D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425" y="0"/>
            <a:ext cx="10379149" cy="1325563"/>
          </a:xfrm>
        </p:spPr>
        <p:txBody>
          <a:bodyPr/>
          <a:lstStyle/>
          <a:p>
            <a:pPr marL="0" indent="0" rtl="0" eaLnBrk="1" latinLnBrk="0" hangingPunct="1">
              <a:spcBef>
                <a:spcPts val="768"/>
              </a:spcBef>
              <a:spcAft>
                <a:spcPts val="0"/>
              </a:spcAft>
            </a:pPr>
            <a:r>
              <a:rPr lang="en-US" sz="4400" kern="12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Techniques and Technologies </a:t>
            </a:r>
            <a:endParaRPr lang="en-US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DCD31-FE55-44CB-82E1-D7CC9D5B5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056" y="1460549"/>
            <a:ext cx="10111968" cy="4330652"/>
          </a:xfrm>
        </p:spPr>
        <p:txBody>
          <a:bodyPr>
            <a:noAutofit/>
          </a:bodyPr>
          <a:lstStyle/>
          <a:p>
            <a:r>
              <a:rPr lang="en-US" sz="2000" dirty="0"/>
              <a:t>PCB Designing</a:t>
            </a:r>
          </a:p>
          <a:p>
            <a:pPr lvl="1"/>
            <a:r>
              <a:rPr lang="en-US" dirty="0"/>
              <a:t>Altium Designer</a:t>
            </a:r>
            <a:endParaRPr lang="en-US" sz="2000" dirty="0"/>
          </a:p>
          <a:p>
            <a:r>
              <a:rPr lang="en-US" sz="2000" dirty="0"/>
              <a:t>Machine Learning Frameworks</a:t>
            </a:r>
          </a:p>
          <a:p>
            <a:pPr lvl="1"/>
            <a:r>
              <a:rPr lang="en-US" dirty="0"/>
              <a:t>Scikit Learning</a:t>
            </a:r>
          </a:p>
          <a:p>
            <a:pPr lvl="1"/>
            <a:r>
              <a:rPr lang="en-US" dirty="0" err="1"/>
              <a:t>Keras</a:t>
            </a:r>
            <a:endParaRPr lang="en-US" dirty="0"/>
          </a:p>
          <a:p>
            <a:r>
              <a:rPr lang="en-US" sz="2000" dirty="0"/>
              <a:t>Programming Language 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Java</a:t>
            </a:r>
          </a:p>
          <a:p>
            <a:r>
              <a:rPr lang="en-US" sz="2000" dirty="0"/>
              <a:t>Database</a:t>
            </a:r>
          </a:p>
          <a:p>
            <a:pPr lvl="1"/>
            <a:r>
              <a:rPr lang="en-US" dirty="0"/>
              <a:t>Firebase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402861F-286E-4863-BE62-33A5912EC4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80509" y="4070615"/>
            <a:ext cx="2854232" cy="964075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DBDF465-B604-4B88-A6FE-0F03C651F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060366" y="2911103"/>
            <a:ext cx="3257524" cy="703874"/>
          </a:xfrm>
          <a:prstGeom prst="rect">
            <a:avLst/>
          </a:prstGeom>
        </p:spPr>
      </p:pic>
      <p:pic>
        <p:nvPicPr>
          <p:cNvPr id="4" name="Picture 3" descr="Text, logo&#10;&#10;Description automatically generated">
            <a:extLst>
              <a:ext uri="{FF2B5EF4-FFF2-40B4-BE49-F238E27FC236}">
                <a16:creationId xmlns:a16="http://schemas.microsoft.com/office/drawing/2014/main" id="{C7EAD444-35D1-4899-B3CF-A8738934FC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194118" y="4845074"/>
            <a:ext cx="1858590" cy="929295"/>
          </a:xfrm>
          <a:prstGeom prst="rect">
            <a:avLst/>
          </a:prstGeom>
        </p:spPr>
      </p:pic>
      <p:pic>
        <p:nvPicPr>
          <p:cNvPr id="10" name="Picture 9" descr="A picture containing text, clipart, sign&#10;&#10;Description automatically generated">
            <a:extLst>
              <a:ext uri="{FF2B5EF4-FFF2-40B4-BE49-F238E27FC236}">
                <a16:creationId xmlns:a16="http://schemas.microsoft.com/office/drawing/2014/main" id="{B2FE2CB2-EDC3-46B1-AF7C-E8E5D7E745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345264" y="2387327"/>
            <a:ext cx="3080966" cy="1238548"/>
          </a:xfrm>
          <a:prstGeom prst="rect">
            <a:avLst/>
          </a:prstGeom>
        </p:spPr>
      </p:pic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F6F5CDBC-2479-4804-B2CC-64102BB3DD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859" y="3918122"/>
            <a:ext cx="1437499" cy="1437499"/>
          </a:xfrm>
          <a:prstGeom prst="rect">
            <a:avLst/>
          </a:prstGeom>
        </p:spPr>
      </p:pic>
      <p:pic>
        <p:nvPicPr>
          <p:cNvPr id="14" name="Picture 6" descr="Altium Logo - LogoDix">
            <a:extLst>
              <a:ext uri="{FF2B5EF4-FFF2-40B4-BE49-F238E27FC236}">
                <a16:creationId xmlns:a16="http://schemas.microsoft.com/office/drawing/2014/main" id="{24048FDB-D904-48C4-9C7D-7F01B0798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2115" y="1291833"/>
            <a:ext cx="1871093" cy="98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Arduino 1.8.16 Crack With Activation Key Free Download 2021">
            <a:extLst>
              <a:ext uri="{FF2B5EF4-FFF2-40B4-BE49-F238E27FC236}">
                <a16:creationId xmlns:a16="http://schemas.microsoft.com/office/drawing/2014/main" id="{80C19866-A6D6-42EA-8CB4-B693B6F08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7859" y="1333716"/>
            <a:ext cx="1181744" cy="98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6944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2B3002-5B16-48EE-85BE-7362A6E4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83BFD8-1B58-40E0-80C2-3E7CC4B92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dirty="0">
                <a:latin typeface="+mj-lt"/>
                <a:ea typeface="+mn-lt"/>
                <a:cs typeface="Arial" panose="020B0604020202020204" pitchFamily="34" charset="0"/>
              </a:rPr>
              <a:t>Flooding and landslides have been a very treacherous situation in Sri Lanka where many areas are flooded by the slightest rain.</a:t>
            </a:r>
          </a:p>
          <a:p>
            <a:r>
              <a:rPr lang="en-US" sz="2400" dirty="0">
                <a:latin typeface="+mj-lt"/>
                <a:ea typeface="+mn-lt"/>
                <a:cs typeface="Arial" panose="020B0604020202020204" pitchFamily="34" charset="0"/>
              </a:rPr>
              <a:t>Flooding happens due to various reasons, such as man-made and natural causes. </a:t>
            </a:r>
            <a:br>
              <a:rPr lang="en-US" sz="2400" dirty="0">
                <a:latin typeface="+mj-lt"/>
                <a:ea typeface="+mn-lt"/>
                <a:cs typeface="Arial" panose="020B0604020202020204" pitchFamily="34" charset="0"/>
              </a:rPr>
            </a:br>
            <a:endParaRPr lang="en-US" sz="2400" dirty="0">
              <a:latin typeface="+mj-lt"/>
              <a:ea typeface="+mn-lt"/>
              <a:cs typeface="Arial" panose="020B0604020202020204" pitchFamily="34" charset="0"/>
            </a:endParaRPr>
          </a:p>
          <a:p>
            <a:r>
              <a:rPr lang="en-GB" b="0" i="0" dirty="0">
                <a:solidFill>
                  <a:srgbClr val="2E3436"/>
                </a:solidFill>
                <a:effectLst/>
                <a:latin typeface="+mj-lt"/>
                <a:cs typeface="Arial" panose="020B0604020202020204" pitchFamily="34" charset="0"/>
              </a:rPr>
              <a:t>According to the Disaster Management Centre (DMC) situation report, as of 8 December 2020, 111,659 people (33,316 families) have been affected across 14 districts.</a:t>
            </a:r>
            <a:r>
              <a:rPr lang="en-US" b="0" i="0" dirty="0">
                <a:solidFill>
                  <a:srgbClr val="2E3436"/>
                </a:solidFill>
                <a:effectLst/>
                <a:latin typeface="+mj-lt"/>
                <a:cs typeface="Arial" panose="020B0604020202020204" pitchFamily="34" charset="0"/>
              </a:rPr>
              <a:t> (</a:t>
            </a:r>
            <a:r>
              <a:rPr lang="en-US" b="0" i="0" u="sng" dirty="0">
                <a:solidFill>
                  <a:srgbClr val="055372"/>
                </a:solidFill>
                <a:effectLst/>
                <a:latin typeface="+mj-lt"/>
                <a:cs typeface="Arial" panose="020B0604020202020204" pitchFamily="34" charset="0"/>
                <a:hlinkClick r:id="rId3"/>
              </a:rPr>
              <a:t>IFRC, 13 Dec 2020</a:t>
            </a:r>
            <a:r>
              <a:rPr lang="en-US" b="0" i="0" dirty="0">
                <a:solidFill>
                  <a:srgbClr val="2E3436"/>
                </a:solidFill>
                <a:effectLst/>
                <a:latin typeface="+mj-lt"/>
                <a:cs typeface="Arial" panose="020B0604020202020204" pitchFamily="34" charset="0"/>
              </a:rPr>
              <a:t>)</a:t>
            </a:r>
            <a:endParaRPr lang="en-US" sz="2400" dirty="0">
              <a:latin typeface="+mj-lt"/>
              <a:ea typeface="+mn-lt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487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31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AEB3A3-4BBD-4A3E-85AA-A0022638C3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6" b="15994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DF4103-B7E5-4DF5-A77A-0C2D3440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9099"/>
            <a:ext cx="3647493" cy="4965833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Research Results</a:t>
            </a:r>
            <a:endParaRPr lang="en-US" dirty="0"/>
          </a:p>
        </p:txBody>
      </p:sp>
      <p:cxnSp>
        <p:nvCxnSpPr>
          <p:cNvPr id="56" name="Straight Connector 33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1C8E98-FFCE-41E4-AA1C-79DDDCFE3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38" y="639099"/>
            <a:ext cx="6591346" cy="4965833"/>
          </a:xfrm>
        </p:spPr>
        <p:txBody>
          <a:bodyPr>
            <a:normAutofit/>
          </a:bodyPr>
          <a:lstStyle/>
          <a:p>
            <a:r>
              <a:rPr lang="en-US" dirty="0"/>
              <a:t>IoT Device Unit (ESP32)</a:t>
            </a:r>
          </a:p>
          <a:p>
            <a:pPr lvl="1"/>
            <a:r>
              <a:rPr lang="en-US" dirty="0"/>
              <a:t>PCB Board Design</a:t>
            </a:r>
          </a:p>
          <a:p>
            <a:pPr lvl="1"/>
            <a:r>
              <a:rPr lang="en-US" dirty="0"/>
              <a:t>Temperature and Humidity Sensor</a:t>
            </a:r>
          </a:p>
          <a:p>
            <a:pPr lvl="1"/>
            <a:r>
              <a:rPr lang="en-US" dirty="0"/>
              <a:t>Rain sensor</a:t>
            </a:r>
          </a:p>
          <a:p>
            <a:pPr lvl="1"/>
            <a:r>
              <a:rPr lang="en-US" dirty="0"/>
              <a:t>Ultra-sonic sensor</a:t>
            </a:r>
          </a:p>
          <a:p>
            <a:pPr lvl="1"/>
            <a:endParaRPr lang="en-US" dirty="0"/>
          </a:p>
        </p:txBody>
      </p:sp>
      <p:pic>
        <p:nvPicPr>
          <p:cNvPr id="7" name="Picture 6" descr="Altium Logo - LogoDix">
            <a:extLst>
              <a:ext uri="{FF2B5EF4-FFF2-40B4-BE49-F238E27FC236}">
                <a16:creationId xmlns:a16="http://schemas.microsoft.com/office/drawing/2014/main" id="{3F0C2B4D-A0EF-4BB8-A3EE-6FB021908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77440" y="1800747"/>
            <a:ext cx="1871093" cy="98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234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9DB0F-BFBD-411A-9B46-F7C98146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95" y="571232"/>
            <a:ext cx="11798105" cy="403493"/>
          </a:xfrm>
        </p:spPr>
        <p:txBody>
          <a:bodyPr>
            <a:noAutofit/>
          </a:bodyPr>
          <a:lstStyle/>
          <a:p>
            <a:r>
              <a:rPr lang="en-US" sz="4800" b="1"/>
              <a:t>Research Results</a:t>
            </a:r>
            <a:br>
              <a:rPr lang="en-US" sz="4800"/>
            </a:br>
            <a:r>
              <a:rPr lang="en-US" sz="4800"/>
              <a:t>Rainfall Model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21738-F7B5-4D14-BA6D-BEB274448E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9030" y="2110155"/>
            <a:ext cx="10363826" cy="4004601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400" b="1" cap="none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 algn="ctr">
              <a:buNone/>
            </a:pPr>
            <a:endParaRPr lang="en-US" b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35280-7868-49AE-9301-EEE7395305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83" t="12686" r="883" b="4503"/>
          <a:stretch/>
        </p:blipFill>
        <p:spPr>
          <a:xfrm>
            <a:off x="1577663" y="1898130"/>
            <a:ext cx="9855307" cy="386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511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52D0-3C82-4855-9AFB-5D816BC6F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551" y="1518166"/>
            <a:ext cx="10018713" cy="1752599"/>
          </a:xfrm>
        </p:spPr>
        <p:txBody>
          <a:bodyPr/>
          <a:lstStyle/>
          <a:p>
            <a:r>
              <a:rPr lang="en-US" dirty="0"/>
              <a:t>Flood forecasting Models Accuracy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9C77F7E-C75F-401D-A704-944065914C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266342"/>
              </p:ext>
            </p:extLst>
          </p:nvPr>
        </p:nvGraphicFramePr>
        <p:xfrm>
          <a:off x="1112981" y="3684727"/>
          <a:ext cx="4331853" cy="1379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4623">
                  <a:extLst>
                    <a:ext uri="{9D8B030D-6E8A-4147-A177-3AD203B41FA5}">
                      <a16:colId xmlns:a16="http://schemas.microsoft.com/office/drawing/2014/main" val="3490023076"/>
                    </a:ext>
                  </a:extLst>
                </a:gridCol>
                <a:gridCol w="1046430">
                  <a:extLst>
                    <a:ext uri="{9D8B030D-6E8A-4147-A177-3AD203B41FA5}">
                      <a16:colId xmlns:a16="http://schemas.microsoft.com/office/drawing/2014/main" val="3236439828"/>
                    </a:ext>
                  </a:extLst>
                </a:gridCol>
                <a:gridCol w="1120400">
                  <a:extLst>
                    <a:ext uri="{9D8B030D-6E8A-4147-A177-3AD203B41FA5}">
                      <a16:colId xmlns:a16="http://schemas.microsoft.com/office/drawing/2014/main" val="611469439"/>
                    </a:ext>
                  </a:extLst>
                </a:gridCol>
                <a:gridCol w="1120400">
                  <a:extLst>
                    <a:ext uri="{9D8B030D-6E8A-4147-A177-3AD203B41FA5}">
                      <a16:colId xmlns:a16="http://schemas.microsoft.com/office/drawing/2014/main" val="2078031605"/>
                    </a:ext>
                  </a:extLst>
                </a:gridCol>
              </a:tblGrid>
              <a:tr h="248656">
                <a:tc rowSpan="2">
                  <a:txBody>
                    <a:bodyPr/>
                    <a:lstStyle/>
                    <a:p>
                      <a:pPr marL="3810" indent="120015" algn="l">
                        <a:lnSpc>
                          <a:spcPct val="106000"/>
                        </a:lnSpc>
                        <a:spcAft>
                          <a:spcPts val="25"/>
                        </a:spcAft>
                      </a:pPr>
                      <a:r>
                        <a:rPr lang="en-US" sz="2000" dirty="0">
                          <a:effectLst/>
                        </a:rPr>
                        <a:t>Data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76200" marR="73025" marT="7620" marB="0"/>
                </a:tc>
                <a:tc gridSpan="3">
                  <a:txBody>
                    <a:bodyPr/>
                    <a:lstStyle/>
                    <a:p>
                      <a:pPr indent="120015" algn="l">
                        <a:lnSpc>
                          <a:spcPct val="106000"/>
                        </a:lnSpc>
                        <a:spcAft>
                          <a:spcPts val="25"/>
                        </a:spcAft>
                      </a:pPr>
                      <a:r>
                        <a:rPr lang="en-US" sz="2000" dirty="0">
                          <a:effectLst/>
                        </a:rPr>
                        <a:t>Accuracy(percentage)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76200" marR="73025" marT="762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82184"/>
                  </a:ext>
                </a:extLst>
              </a:tr>
              <a:tr h="3468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0015" algn="l">
                        <a:lnSpc>
                          <a:spcPct val="106000"/>
                        </a:lnSpc>
                        <a:spcAft>
                          <a:spcPts val="25"/>
                        </a:spcAft>
                      </a:pPr>
                      <a:r>
                        <a:rPr lang="en-US" sz="2000" dirty="0">
                          <a:effectLst/>
                        </a:rPr>
                        <a:t>SLR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76200" marR="73025" marT="7620" marB="0"/>
                </a:tc>
                <a:tc>
                  <a:txBody>
                    <a:bodyPr/>
                    <a:lstStyle/>
                    <a:p>
                      <a:pPr indent="120015" algn="l">
                        <a:lnSpc>
                          <a:spcPct val="106000"/>
                        </a:lnSpc>
                        <a:spcAft>
                          <a:spcPts val="25"/>
                        </a:spcAft>
                      </a:pPr>
                      <a:r>
                        <a:rPr lang="en-US" sz="2000" dirty="0">
                          <a:effectLst/>
                        </a:rPr>
                        <a:t>SVM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76200" marR="73025" marT="7620" marB="0"/>
                </a:tc>
                <a:tc>
                  <a:txBody>
                    <a:bodyPr/>
                    <a:lstStyle/>
                    <a:p>
                      <a:pPr marL="12700" indent="120015" algn="l">
                        <a:lnSpc>
                          <a:spcPct val="106000"/>
                        </a:lnSpc>
                        <a:spcAft>
                          <a:spcPts val="25"/>
                        </a:spcAft>
                      </a:pPr>
                      <a:r>
                        <a:rPr lang="en-US" sz="2000" dirty="0">
                          <a:effectLst/>
                        </a:rPr>
                        <a:t>ANN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76200" marR="73025" marT="7620" marB="0"/>
                </a:tc>
                <a:extLst>
                  <a:ext uri="{0D108BD9-81ED-4DB2-BD59-A6C34878D82A}">
                    <a16:rowId xmlns:a16="http://schemas.microsoft.com/office/drawing/2014/main" val="3421198943"/>
                  </a:ext>
                </a:extLst>
              </a:tr>
              <a:tr h="369385">
                <a:tc>
                  <a:txBody>
                    <a:bodyPr/>
                    <a:lstStyle/>
                    <a:p>
                      <a:pPr indent="120015" algn="l">
                        <a:lnSpc>
                          <a:spcPct val="106000"/>
                        </a:lnSpc>
                        <a:spcAft>
                          <a:spcPts val="25"/>
                        </a:spcAft>
                      </a:pPr>
                      <a:r>
                        <a:rPr lang="en-US" sz="2000" dirty="0">
                          <a:effectLst/>
                        </a:rPr>
                        <a:t>Train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76200" marR="73025" marT="7620" marB="0"/>
                </a:tc>
                <a:tc>
                  <a:txBody>
                    <a:bodyPr/>
                    <a:lstStyle/>
                    <a:p>
                      <a:pPr marL="4445" indent="120015" algn="l">
                        <a:lnSpc>
                          <a:spcPct val="106000"/>
                        </a:lnSpc>
                        <a:spcAft>
                          <a:spcPts val="25"/>
                        </a:spcAft>
                      </a:pPr>
                      <a:r>
                        <a:rPr lang="en-US" sz="2000" dirty="0">
                          <a:effectLst/>
                        </a:rPr>
                        <a:t>81.2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76200" marR="73025" marT="7620" marB="0"/>
                </a:tc>
                <a:tc>
                  <a:txBody>
                    <a:bodyPr/>
                    <a:lstStyle/>
                    <a:p>
                      <a:pPr marR="2540" indent="120015" algn="ctr">
                        <a:lnSpc>
                          <a:spcPct val="106000"/>
                        </a:lnSpc>
                        <a:spcAft>
                          <a:spcPts val="25"/>
                        </a:spcAft>
                      </a:pPr>
                      <a:r>
                        <a:rPr lang="en-US" sz="2000" dirty="0">
                          <a:effectLst/>
                        </a:rPr>
                        <a:t>79.4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76200" marR="73025" marT="7620" marB="0"/>
                </a:tc>
                <a:tc>
                  <a:txBody>
                    <a:bodyPr/>
                    <a:lstStyle/>
                    <a:p>
                      <a:pPr marL="6985" indent="120015" algn="l">
                        <a:lnSpc>
                          <a:spcPct val="106000"/>
                        </a:lnSpc>
                        <a:spcAft>
                          <a:spcPts val="25"/>
                        </a:spcAft>
                      </a:pPr>
                      <a:r>
                        <a:rPr lang="en-US" sz="2000" dirty="0">
                          <a:effectLst/>
                        </a:rPr>
                        <a:t>89.01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76200" marR="73025" marT="7620" marB="0"/>
                </a:tc>
                <a:extLst>
                  <a:ext uri="{0D108BD9-81ED-4DB2-BD59-A6C34878D82A}">
                    <a16:rowId xmlns:a16="http://schemas.microsoft.com/office/drawing/2014/main" val="1455071637"/>
                  </a:ext>
                </a:extLst>
              </a:tr>
              <a:tr h="346811">
                <a:tc>
                  <a:txBody>
                    <a:bodyPr/>
                    <a:lstStyle/>
                    <a:p>
                      <a:pPr marR="2540" indent="120015" algn="ctr">
                        <a:lnSpc>
                          <a:spcPct val="106000"/>
                        </a:lnSpc>
                        <a:spcAft>
                          <a:spcPts val="25"/>
                        </a:spcAft>
                      </a:pPr>
                      <a:r>
                        <a:rPr lang="en-US" sz="2000" dirty="0">
                          <a:effectLst/>
                        </a:rPr>
                        <a:t>Test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76200" marR="73025" marT="7620" marB="0"/>
                </a:tc>
                <a:tc>
                  <a:txBody>
                    <a:bodyPr/>
                    <a:lstStyle/>
                    <a:p>
                      <a:pPr marR="2540" indent="120015" algn="ctr">
                        <a:lnSpc>
                          <a:spcPct val="106000"/>
                        </a:lnSpc>
                        <a:spcAft>
                          <a:spcPts val="25"/>
                        </a:spcAft>
                      </a:pPr>
                      <a:r>
                        <a:rPr lang="en-US" sz="2000" dirty="0">
                          <a:effectLst/>
                        </a:rPr>
                        <a:t>79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76200" marR="73025" marT="7620" marB="0"/>
                </a:tc>
                <a:tc>
                  <a:txBody>
                    <a:bodyPr/>
                    <a:lstStyle/>
                    <a:p>
                      <a:pPr marR="2540" indent="120015" algn="ctr">
                        <a:lnSpc>
                          <a:spcPct val="106000"/>
                        </a:lnSpc>
                        <a:spcAft>
                          <a:spcPts val="25"/>
                        </a:spcAft>
                      </a:pPr>
                      <a:r>
                        <a:rPr lang="en-US" sz="2000" dirty="0">
                          <a:effectLst/>
                        </a:rPr>
                        <a:t>77.0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76200" marR="73025" marT="7620" marB="0"/>
                </a:tc>
                <a:tc>
                  <a:txBody>
                    <a:bodyPr/>
                    <a:lstStyle/>
                    <a:p>
                      <a:pPr marR="2540" indent="120015" algn="ctr">
                        <a:lnSpc>
                          <a:spcPct val="106000"/>
                        </a:lnSpc>
                        <a:spcAft>
                          <a:spcPts val="25"/>
                        </a:spcAft>
                      </a:pPr>
                      <a:r>
                        <a:rPr lang="en-US" sz="2000" dirty="0">
                          <a:effectLst/>
                        </a:rPr>
                        <a:t>84.3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76200" marR="73025" marT="7620" marB="0"/>
                </a:tc>
                <a:extLst>
                  <a:ext uri="{0D108BD9-81ED-4DB2-BD59-A6C34878D82A}">
                    <a16:rowId xmlns:a16="http://schemas.microsoft.com/office/drawing/2014/main" val="26892341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24EF51-55F5-4E84-B89C-AFD5DE0E7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716751"/>
              </p:ext>
            </p:extLst>
          </p:nvPr>
        </p:nvGraphicFramePr>
        <p:xfrm>
          <a:off x="7146490" y="3684727"/>
          <a:ext cx="3097188" cy="13892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9371">
                  <a:extLst>
                    <a:ext uri="{9D8B030D-6E8A-4147-A177-3AD203B41FA5}">
                      <a16:colId xmlns:a16="http://schemas.microsoft.com/office/drawing/2014/main" val="1995105264"/>
                    </a:ext>
                  </a:extLst>
                </a:gridCol>
                <a:gridCol w="2027817">
                  <a:extLst>
                    <a:ext uri="{9D8B030D-6E8A-4147-A177-3AD203B41FA5}">
                      <a16:colId xmlns:a16="http://schemas.microsoft.com/office/drawing/2014/main" val="4156362096"/>
                    </a:ext>
                  </a:extLst>
                </a:gridCol>
              </a:tblGrid>
              <a:tr h="755224">
                <a:tc>
                  <a:txBody>
                    <a:bodyPr/>
                    <a:lstStyle/>
                    <a:p>
                      <a:pPr indent="120015" algn="l">
                        <a:lnSpc>
                          <a:spcPct val="102000"/>
                        </a:lnSpc>
                        <a:spcAft>
                          <a:spcPts val="25"/>
                        </a:spcAft>
                      </a:pPr>
                      <a:r>
                        <a:rPr lang="en-US" sz="2000" dirty="0">
                          <a:effectLst/>
                        </a:rPr>
                        <a:t>Data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76200" marR="73025" marT="7620" marB="0" anchor="ctr"/>
                </a:tc>
                <a:tc>
                  <a:txBody>
                    <a:bodyPr/>
                    <a:lstStyle/>
                    <a:p>
                      <a:pPr indent="120015" algn="l">
                        <a:lnSpc>
                          <a:spcPct val="106000"/>
                        </a:lnSpc>
                        <a:spcAft>
                          <a:spcPts val="25"/>
                        </a:spcAft>
                      </a:pPr>
                      <a:r>
                        <a:rPr lang="en-US" sz="2000" dirty="0">
                          <a:effectLst/>
                        </a:rPr>
                        <a:t>Decision Tree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(Random Forest)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76200" marR="73025" marT="7620" marB="0"/>
                </a:tc>
                <a:extLst>
                  <a:ext uri="{0D108BD9-81ED-4DB2-BD59-A6C34878D82A}">
                    <a16:rowId xmlns:a16="http://schemas.microsoft.com/office/drawing/2014/main" val="1857405946"/>
                  </a:ext>
                </a:extLst>
              </a:tr>
              <a:tr h="316010">
                <a:tc>
                  <a:txBody>
                    <a:bodyPr/>
                    <a:lstStyle/>
                    <a:p>
                      <a:pPr indent="120015" algn="l">
                        <a:lnSpc>
                          <a:spcPct val="106000"/>
                        </a:lnSpc>
                        <a:spcAft>
                          <a:spcPts val="25"/>
                        </a:spcAft>
                      </a:pPr>
                      <a:r>
                        <a:rPr lang="en-US" sz="2000" dirty="0">
                          <a:effectLst/>
                        </a:rPr>
                        <a:t>Train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76200" marR="73025" marT="7620" marB="0"/>
                </a:tc>
                <a:tc>
                  <a:txBody>
                    <a:bodyPr/>
                    <a:lstStyle/>
                    <a:p>
                      <a:pPr marL="4445" indent="120015" algn="l">
                        <a:lnSpc>
                          <a:spcPct val="106000"/>
                        </a:lnSpc>
                        <a:spcAft>
                          <a:spcPts val="25"/>
                        </a:spcAft>
                      </a:pPr>
                      <a:r>
                        <a:rPr lang="en-US" sz="2000" dirty="0">
                          <a:effectLst/>
                        </a:rPr>
                        <a:t>50.4%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76200" marR="73025" marT="7620" marB="0"/>
                </a:tc>
                <a:extLst>
                  <a:ext uri="{0D108BD9-81ED-4DB2-BD59-A6C34878D82A}">
                    <a16:rowId xmlns:a16="http://schemas.microsoft.com/office/drawing/2014/main" val="1129777003"/>
                  </a:ext>
                </a:extLst>
              </a:tr>
              <a:tr h="316010">
                <a:tc>
                  <a:txBody>
                    <a:bodyPr/>
                    <a:lstStyle/>
                    <a:p>
                      <a:pPr marR="2540" indent="120015" algn="ctr">
                        <a:lnSpc>
                          <a:spcPct val="106000"/>
                        </a:lnSpc>
                        <a:spcAft>
                          <a:spcPts val="25"/>
                        </a:spcAft>
                      </a:pPr>
                      <a:r>
                        <a:rPr lang="en-US" sz="2000" dirty="0">
                          <a:effectLst/>
                        </a:rPr>
                        <a:t>Test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76200" marR="73025" marT="7620" marB="0"/>
                </a:tc>
                <a:tc>
                  <a:txBody>
                    <a:bodyPr/>
                    <a:lstStyle/>
                    <a:p>
                      <a:pPr marR="2540" indent="120015" algn="just">
                        <a:lnSpc>
                          <a:spcPct val="106000"/>
                        </a:lnSpc>
                        <a:spcAft>
                          <a:spcPts val="25"/>
                        </a:spcAft>
                      </a:pPr>
                      <a:r>
                        <a:rPr lang="en-US" sz="2000" dirty="0">
                          <a:effectLst/>
                        </a:rPr>
                        <a:t>52.4%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76200" marR="73025" marT="7620" marB="0"/>
                </a:tc>
                <a:extLst>
                  <a:ext uri="{0D108BD9-81ED-4DB2-BD59-A6C34878D82A}">
                    <a16:rowId xmlns:a16="http://schemas.microsoft.com/office/drawing/2014/main" val="36557139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98B6B18-F4B9-4FFA-9C77-724696550C63}"/>
              </a:ext>
            </a:extLst>
          </p:cNvPr>
          <p:cNvSpPr txBox="1"/>
          <p:nvPr/>
        </p:nvSpPr>
        <p:spPr>
          <a:xfrm>
            <a:off x="230908" y="3270765"/>
            <a:ext cx="6096000" cy="404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 algn="ctr">
              <a:lnSpc>
                <a:spcPct val="106000"/>
              </a:lnSpc>
              <a:spcAft>
                <a:spcPts val="25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 table of water prediction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4D2124-7463-402C-876E-89E03D64BF41}"/>
              </a:ext>
            </a:extLst>
          </p:cNvPr>
          <p:cNvSpPr txBox="1"/>
          <p:nvPr/>
        </p:nvSpPr>
        <p:spPr>
          <a:xfrm>
            <a:off x="5865092" y="3348037"/>
            <a:ext cx="6096000" cy="404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 algn="ctr">
              <a:lnSpc>
                <a:spcPct val="106000"/>
              </a:lnSpc>
              <a:spcAft>
                <a:spcPts val="25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 table of decision-making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211273-7C1A-49E8-8DA0-7B4868F44C89}"/>
              </a:ext>
            </a:extLst>
          </p:cNvPr>
          <p:cNvSpPr txBox="1"/>
          <p:nvPr/>
        </p:nvSpPr>
        <p:spPr>
          <a:xfrm>
            <a:off x="3186262" y="479559"/>
            <a:ext cx="60943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/>
              <a:t>Research Results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268549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7303-E45C-48A8-96AA-725681FFC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02609-273D-4723-8C74-7DC6C6EAF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024973"/>
            <a:ext cx="10018713" cy="3124201"/>
          </a:xfrm>
        </p:spPr>
        <p:txBody>
          <a:bodyPr>
            <a:normAutofit/>
          </a:bodyPr>
          <a:lstStyle/>
          <a:p>
            <a:r>
              <a:rPr lang="en-GB" sz="2000" b="0" i="0" dirty="0">
                <a:effectLst/>
                <a:latin typeface="+mj-lt"/>
              </a:rPr>
              <a:t>The contribution of each attribute to rainfall changes across locations.</a:t>
            </a:r>
          </a:p>
          <a:p>
            <a:r>
              <a:rPr lang="en-GB" sz="2000" b="0" i="0" dirty="0">
                <a:effectLst/>
                <a:latin typeface="+mj-lt"/>
              </a:rPr>
              <a:t>Regardless  of  the  location  of  the  gauge  station,  the  accuracy of the test data does not vary.</a:t>
            </a:r>
          </a:p>
          <a:p>
            <a:r>
              <a:rPr lang="en-GB" sz="2000" b="0" i="0" dirty="0">
                <a:effectLst/>
                <a:latin typeface="+mj-lt"/>
              </a:rPr>
              <a:t>Data-driven solutions are highly dependable on data quality and, therefore, advanced data collection and analysing methods should be carried out.  </a:t>
            </a:r>
          </a:p>
          <a:p>
            <a:r>
              <a:rPr lang="en-GB" sz="2000" b="0" i="0" dirty="0">
                <a:effectLst/>
                <a:latin typeface="+mj-lt"/>
              </a:rPr>
              <a:t>Weather forecasting efficiency can be improved by collecting more factors from the crowd.</a:t>
            </a:r>
          </a:p>
          <a:p>
            <a:endParaRPr lang="en-GB" sz="20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5866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7303-E45C-48A8-96AA-725681FFC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02609-273D-4723-8C74-7DC6C6EAF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47153"/>
            <a:ext cx="10018713" cy="3124201"/>
          </a:xfrm>
        </p:spPr>
        <p:txBody>
          <a:bodyPr>
            <a:normAutofit/>
          </a:bodyPr>
          <a:lstStyle/>
          <a:p>
            <a:r>
              <a:rPr lang="en-GB" sz="2000" b="0" i="0" dirty="0">
                <a:effectLst/>
                <a:latin typeface="+mj-lt"/>
              </a:rPr>
              <a:t>Conducting In-depth </a:t>
            </a:r>
            <a:r>
              <a:rPr lang="en-US" sz="2000" b="0" i="0" dirty="0">
                <a:effectLst/>
                <a:latin typeface="+mj-lt"/>
              </a:rPr>
              <a:t>analysis of crowdsourcing data with images classification.</a:t>
            </a:r>
          </a:p>
          <a:p>
            <a:r>
              <a:rPr lang="en-US" sz="2000" dirty="0">
                <a:latin typeface="+mj-lt"/>
              </a:rPr>
              <a:t>Collected crowdsourcing data to be use for post flood relief work efforts. </a:t>
            </a:r>
            <a:endParaRPr lang="en-GB" sz="2000" b="0" i="0" dirty="0">
              <a:effectLst/>
              <a:latin typeface="+mj-lt"/>
            </a:endParaRPr>
          </a:p>
          <a:p>
            <a:r>
              <a:rPr lang="en-GB" sz="2000" b="0" i="0" dirty="0">
                <a:effectLst/>
                <a:latin typeface="+mj-lt"/>
              </a:rPr>
              <a:t>Incorporating  a  GSM  module  and  adding  other sensors  to gather weather factors to improve model </a:t>
            </a:r>
            <a:r>
              <a:rPr lang="en-US" sz="2000" b="0" i="0" dirty="0">
                <a:effectLst/>
                <a:latin typeface="+mj-lt"/>
              </a:rPr>
              <a:t>performance.</a:t>
            </a:r>
            <a:endParaRPr lang="en-GB" sz="2000" b="0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06363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7303-E45C-48A8-96AA-725681FFC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References </a:t>
            </a:r>
          </a:p>
        </p:txBody>
      </p:sp>
      <p:graphicFrame>
        <p:nvGraphicFramePr>
          <p:cNvPr id="65" name="TextBox 3">
            <a:extLst>
              <a:ext uri="{FF2B5EF4-FFF2-40B4-BE49-F238E27FC236}">
                <a16:creationId xmlns:a16="http://schemas.microsoft.com/office/drawing/2014/main" id="{DFCBFCDB-1A4C-4CFC-B00E-8BE5C00408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7382583"/>
              </p:ext>
            </p:extLst>
          </p:nvPr>
        </p:nvGraphicFramePr>
        <p:xfrm>
          <a:off x="1556424" y="1880681"/>
          <a:ext cx="10068129" cy="4490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6806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83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C3D952-F8A5-4FD3-9924-3F5E38B1D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Thank You!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15A17493-E447-431A-80FB-5F2810A19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22592" y="2450179"/>
            <a:ext cx="2163315" cy="1957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More Info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53" name="Content Placeholder 52" descr="Qr code&#10;&#10;Description automatically generated">
            <a:extLst>
              <a:ext uri="{FF2B5EF4-FFF2-40B4-BE49-F238E27FC236}">
                <a16:creationId xmlns:a16="http://schemas.microsoft.com/office/drawing/2014/main" id="{FCCD42AF-CA4C-477D-A9DB-1D53C69E2F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824" y="2746513"/>
            <a:ext cx="3124200" cy="3124200"/>
          </a:xfrm>
        </p:spPr>
      </p:pic>
    </p:spTree>
    <p:extLst>
      <p:ext uri="{BB962C8B-B14F-4D97-AF65-F5344CB8AC3E}">
        <p14:creationId xmlns:p14="http://schemas.microsoft.com/office/powerpoint/2010/main" val="26124090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2B3002-5B16-48EE-85BE-7362A6E44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73058"/>
            <a:ext cx="10018713" cy="1752599"/>
          </a:xfrm>
        </p:spPr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83BFD8-1B58-40E0-80C2-3E7CC4B92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19" y="2666064"/>
            <a:ext cx="10837683" cy="2916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+mj-lt"/>
                <a:ea typeface="+mn-lt"/>
                <a:cs typeface="+mn-lt"/>
              </a:rPr>
              <a:t>Unavailability of an early warning </a:t>
            </a:r>
            <a:r>
              <a:rPr lang="en-US" dirty="0">
                <a:latin typeface="+mj-lt"/>
                <a:ea typeface="+mn-lt"/>
                <a:cs typeface="+mn-lt"/>
              </a:rPr>
              <a:t>mechanism or method.</a:t>
            </a:r>
            <a:endParaRPr lang="en-US" sz="2400" dirty="0">
              <a:latin typeface="+mj-lt"/>
              <a:ea typeface="+mn-lt"/>
              <a:cs typeface="+mn-lt"/>
            </a:endParaRPr>
          </a:p>
          <a:p>
            <a:r>
              <a:rPr lang="en-US" sz="2400" dirty="0">
                <a:latin typeface="+mj-lt"/>
                <a:ea typeface="+mn-lt"/>
                <a:cs typeface="+mn-lt"/>
              </a:rPr>
              <a:t>When a flooding situation occurs, it results in loss of human lives, property losses, agricultural losses, and economic losses. </a:t>
            </a:r>
          </a:p>
          <a:p>
            <a:r>
              <a:rPr lang="en-US" sz="2400" dirty="0">
                <a:latin typeface="+mj-lt"/>
                <a:cs typeface="Times New Roman"/>
              </a:rPr>
              <a:t>Due unadvanced system, poor coordination between people and the officials increase the flood disaster loses and recovery plans are delayed.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342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D520B2-65F1-4DEF-9763-AD524AFF8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/>
              <a:t>Existing Work </a:t>
            </a:r>
          </a:p>
        </p:txBody>
      </p:sp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C8F45ADF-E084-48A3-822B-63301E6175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830570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162056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E8883F-180F-41FF-B53F-EF49BD95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586" y="286779"/>
            <a:ext cx="6144217" cy="119084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53AEB1-B06A-4385-9D7D-63D45599F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1323" y="1997340"/>
            <a:ext cx="10363200" cy="313690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Comprehensive analysis on utilizing IoT devices for weather prediction.</a:t>
            </a:r>
            <a:endParaRPr lang="en-US" sz="2000" dirty="0">
              <a:latin typeface="Times New Roman"/>
              <a:ea typeface="+mn-lt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Analyze 3</a:t>
            </a:r>
            <a:r>
              <a:rPr lang="en-US" sz="2000" baseline="30000" dirty="0">
                <a:ea typeface="+mn-lt"/>
                <a:cs typeface="+mn-lt"/>
              </a:rPr>
              <a:t>rd</a:t>
            </a:r>
            <a:r>
              <a:rPr lang="en-US" sz="2000" dirty="0">
                <a:ea typeface="+mn-lt"/>
                <a:cs typeface="+mn-lt"/>
              </a:rPr>
              <a:t> party API solutions and provide real-time weather information and develop Proof-of-Concept to verify the accuracy of weather information.</a:t>
            </a:r>
            <a:endParaRPr lang="en-US" sz="2000" dirty="0">
              <a:latin typeface="Times New Roman"/>
              <a:ea typeface="+mn-lt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Usage of data Mining algorithms for the rainfall and flood predictions based on historic data analysis.</a:t>
            </a:r>
            <a:endParaRPr lang="en-US" sz="2000" dirty="0">
              <a:latin typeface="Cambria"/>
              <a:ea typeface="+mn-lt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sz="2000" dirty="0">
                <a:ea typeface="+mn-lt"/>
                <a:cs typeface="+mn-lt"/>
              </a:rPr>
              <a:t>The implementation of the solution with comply of a web application and mobile application to visualize the finalized data for the end users based on their needs.</a:t>
            </a:r>
            <a:endParaRPr lang="en-US" sz="2000" dirty="0">
              <a:latin typeface="Cambria"/>
              <a:ea typeface="+mn-lt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6478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2EE0-C409-479C-8107-55EB0C59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C228F-BD3E-4C65-8BA7-DF18E3B06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IoT Devices</a:t>
            </a:r>
          </a:p>
          <a:p>
            <a:r>
              <a:rPr lang="en-US" sz="2800" dirty="0"/>
              <a:t>Crowdsourcing</a:t>
            </a:r>
          </a:p>
          <a:p>
            <a:r>
              <a:rPr lang="en-US" sz="2800" dirty="0"/>
              <a:t>Rainfall-Forecasting</a:t>
            </a:r>
          </a:p>
          <a:p>
            <a:r>
              <a:rPr lang="en-US" sz="2800" dirty="0"/>
              <a:t>Flood-Forecasting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837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97A986-563B-4BB8-9F2C-B7B65147E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8662" y="1915983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 Overall System Diagram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32D40BB4-9263-4C59-B498-406E6A994C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947" y="1610369"/>
            <a:ext cx="6733924" cy="363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8850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4D2CF3-56F4-4DE6-9DAB-EC66CC96B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8299" y="1380068"/>
            <a:ext cx="6054723" cy="26161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</a:t>
            </a:r>
            <a:r>
              <a:rPr lang="en-US" dirty="0"/>
              <a:t>nternet </a:t>
            </a:r>
            <a:r>
              <a:rPr lang="en-US" dirty="0">
                <a:solidFill>
                  <a:srgbClr val="C00000"/>
                </a:solidFill>
              </a:rPr>
              <a:t>o</a:t>
            </a:r>
            <a:r>
              <a:rPr lang="en-US" dirty="0"/>
              <a:t>f  </a:t>
            </a:r>
            <a:r>
              <a:rPr lang="en-US" dirty="0">
                <a:solidFill>
                  <a:srgbClr val="C00000"/>
                </a:solidFill>
              </a:rPr>
              <a:t>T</a:t>
            </a:r>
            <a:r>
              <a:rPr lang="en-US" dirty="0"/>
              <a:t>hings </a:t>
            </a:r>
          </a:p>
        </p:txBody>
      </p:sp>
      <p:pic>
        <p:nvPicPr>
          <p:cNvPr id="7" name="Picture 6" descr="Sphere of mesh and nodes">
            <a:extLst>
              <a:ext uri="{FF2B5EF4-FFF2-40B4-BE49-F238E27FC236}">
                <a16:creationId xmlns:a16="http://schemas.microsoft.com/office/drawing/2014/main" id="{9E9C1D26-3361-43FB-B2B9-44B876157E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417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B5EDD-FF47-41EC-B797-CBB145B0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021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3059</TotalTime>
  <Words>1995</Words>
  <Application>Microsoft Office PowerPoint</Application>
  <PresentationFormat>Widescreen</PresentationFormat>
  <Paragraphs>341</Paragraphs>
  <Slides>36</Slides>
  <Notes>35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Adobe Devanagari</vt:lpstr>
      <vt:lpstr>Arial</vt:lpstr>
      <vt:lpstr>Calibri</vt:lpstr>
      <vt:lpstr>Calibri Light</vt:lpstr>
      <vt:lpstr>Cambria</vt:lpstr>
      <vt:lpstr>Corbel</vt:lpstr>
      <vt:lpstr>Times New Roman</vt:lpstr>
      <vt:lpstr>Wingdings</vt:lpstr>
      <vt:lpstr>Parallax</vt:lpstr>
      <vt:lpstr>EARLY WARNING  FOR PRE AND POST  FLOOD RISK MANAGEMENT </vt:lpstr>
      <vt:lpstr>Introduction</vt:lpstr>
      <vt:lpstr>Background</vt:lpstr>
      <vt:lpstr>Problem Identification</vt:lpstr>
      <vt:lpstr>Existing Work </vt:lpstr>
      <vt:lpstr>Solution</vt:lpstr>
      <vt:lpstr>Components </vt:lpstr>
      <vt:lpstr> Overall System Diagram</vt:lpstr>
      <vt:lpstr>Internet of  Things </vt:lpstr>
      <vt:lpstr>IoT Methodology</vt:lpstr>
      <vt:lpstr>Device Functionality Flow </vt:lpstr>
      <vt:lpstr>IoT High-Level Component Diagram  </vt:lpstr>
      <vt:lpstr>Crowdsourcing </vt:lpstr>
      <vt:lpstr> Crowdsource Methodology</vt:lpstr>
      <vt:lpstr>Data Manipulation Flow </vt:lpstr>
      <vt:lpstr>Rainfall-forecasting</vt:lpstr>
      <vt:lpstr>Factors contribute for </vt:lpstr>
      <vt:lpstr>Research Methodology Daily Data(2015-2019)  </vt:lpstr>
      <vt:lpstr>Prediction Process</vt:lpstr>
      <vt:lpstr>Flood-forecasting</vt:lpstr>
      <vt:lpstr>Study Area in Research</vt:lpstr>
      <vt:lpstr>Challenges </vt:lpstr>
      <vt:lpstr>Model Design</vt:lpstr>
      <vt:lpstr>Water Level Forecasting Model Methodology</vt:lpstr>
      <vt:lpstr>Data used</vt:lpstr>
      <vt:lpstr>Decision Making Process  </vt:lpstr>
      <vt:lpstr>Decision Making Model Process </vt:lpstr>
      <vt:lpstr>Decision Making Model</vt:lpstr>
      <vt:lpstr>Techniques and Technologies </vt:lpstr>
      <vt:lpstr>Research Results</vt:lpstr>
      <vt:lpstr>Research Results Rainfall Model Accuracy</vt:lpstr>
      <vt:lpstr>Flood forecasting Models Accuracy </vt:lpstr>
      <vt:lpstr>Conclusion </vt:lpstr>
      <vt:lpstr>Future Work</vt:lpstr>
      <vt:lpstr>References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EARLY WARNING FOR PRE AND POST FLOOD RISK MANAGEMENT</dc:title>
  <dc:creator>Ilukkumbure S.P.M.K.W. it18022902</dc:creator>
  <cp:lastModifiedBy>Ilukkumbure S.P.M.K.W. it18022902</cp:lastModifiedBy>
  <cp:revision>2</cp:revision>
  <dcterms:created xsi:type="dcterms:W3CDTF">2021-12-04T14:25:49Z</dcterms:created>
  <dcterms:modified xsi:type="dcterms:W3CDTF">2022-01-03T05:43:32Z</dcterms:modified>
</cp:coreProperties>
</file>