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2"/>
  </p:sldMasterIdLst>
  <p:notesMasterIdLst>
    <p:notesMasterId r:id="rId27"/>
  </p:notesMasterIdLst>
  <p:sldIdLst>
    <p:sldId id="284" r:id="rId3"/>
    <p:sldId id="280" r:id="rId4"/>
    <p:sldId id="285" r:id="rId5"/>
    <p:sldId id="286" r:id="rId6"/>
    <p:sldId id="287" r:id="rId7"/>
    <p:sldId id="288" r:id="rId8"/>
    <p:sldId id="293" r:id="rId9"/>
    <p:sldId id="298" r:id="rId10"/>
    <p:sldId id="289" r:id="rId11"/>
    <p:sldId id="290" r:id="rId12"/>
    <p:sldId id="292" r:id="rId13"/>
    <p:sldId id="294" r:id="rId14"/>
    <p:sldId id="295" r:id="rId15"/>
    <p:sldId id="296" r:id="rId16"/>
    <p:sldId id="291" r:id="rId17"/>
    <p:sldId id="297" r:id="rId18"/>
    <p:sldId id="299" r:id="rId19"/>
    <p:sldId id="301" r:id="rId20"/>
    <p:sldId id="300" r:id="rId21"/>
    <p:sldId id="305" r:id="rId22"/>
    <p:sldId id="306" r:id="rId23"/>
    <p:sldId id="303" r:id="rId24"/>
    <p:sldId id="304"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56" autoAdjust="0"/>
    <p:restoredTop sz="86441" autoAdjust="0"/>
  </p:normalViewPr>
  <p:slideViewPr>
    <p:cSldViewPr>
      <p:cViewPr>
        <p:scale>
          <a:sx n="70" d="100"/>
          <a:sy n="70" d="100"/>
        </p:scale>
        <p:origin x="-1470" y="-168"/>
      </p:cViewPr>
      <p:guideLst>
        <p:guide orient="horz" pos="2160"/>
        <p:guide pos="2880"/>
      </p:guideLst>
    </p:cSldViewPr>
  </p:slideViewPr>
  <p:outlineViewPr>
    <p:cViewPr>
      <p:scale>
        <a:sx n="33" d="100"/>
        <a:sy n="33" d="100"/>
      </p:scale>
      <p:origin x="240" y="12834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62BC9-97F9-44F9-AC72-187B537FEDFD}" type="datetimeFigureOut">
              <a:rPr lang="en-US" smtClean="0"/>
              <a:pPr/>
              <a:t>9/11/2020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0A4CBE-C1E5-4FA5-839A-BC6819C21C51}" type="slidenum">
              <a:rPr lang="en-US" smtClean="0"/>
              <a:pPr/>
              <a:t>‹#›</a:t>
            </a:fld>
            <a:endParaRPr lang="en-US" dirty="0"/>
          </a:p>
        </p:txBody>
      </p:sp>
    </p:spTree>
    <p:extLst>
      <p:ext uri="{BB962C8B-B14F-4D97-AF65-F5344CB8AC3E}">
        <p14:creationId xmlns="" xmlns:p14="http://schemas.microsoft.com/office/powerpoint/2010/main" val="22827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6EF47D-9C97-4B00-B2E8-D4CEB5C0D2A5}" type="slidenum">
              <a:rPr lang="en-US" smtClean="0"/>
              <a:pPr/>
              <a:t>‹#›</a:t>
            </a:fld>
            <a:endParaRPr lang="en-US" dirty="0"/>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611345-D77E-41F8-837D-465863558273}" type="datetimeFigureOut">
              <a:rPr lang="en-US" smtClean="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16EF47D-9C97-4B00-B2E8-D4CEB5C0D2A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611345-D77E-41F8-837D-465863558273}" type="datetimeFigureOut">
              <a:rPr lang="en-US" smtClean="0"/>
              <a:pPr/>
              <a:t>9/11/2020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6EF47D-9C97-4B00-B2E8-D4CEB5C0D2A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split orient="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4714884"/>
            <a:ext cx="7620000" cy="2031325"/>
          </a:xfrm>
          <a:prstGeom prst="rect">
            <a:avLst/>
          </a:prstGeom>
        </p:spPr>
        <p:txBody>
          <a:bodyPr wrap="square">
            <a:spAutoFit/>
          </a:bodyPr>
          <a:lstStyle/>
          <a:p>
            <a:pPr algn="ctr">
              <a:spcBef>
                <a:spcPct val="50000"/>
              </a:spcBef>
            </a:pPr>
            <a:r>
              <a:rPr lang="en-US" b="1" i="1" u="sng" dirty="0" smtClean="0">
                <a:latin typeface="Agency FB" pitchFamily="34" charset="0"/>
                <a:cs typeface="Times New Roman" pitchFamily="18" charset="0"/>
              </a:rPr>
              <a:t>Guided by</a:t>
            </a:r>
          </a:p>
          <a:p>
            <a:pPr algn="ctr">
              <a:spcBef>
                <a:spcPct val="50000"/>
              </a:spcBef>
            </a:pPr>
            <a:r>
              <a:rPr lang="en-US" b="1" dirty="0" smtClean="0">
                <a:solidFill>
                  <a:srgbClr val="002060"/>
                </a:solidFill>
                <a:latin typeface="Algerian" pitchFamily="82" charset="0"/>
                <a:cs typeface="Times New Roman" pitchFamily="18" charset="0"/>
              </a:rPr>
              <a:t>DR. HEMANT SINGH</a:t>
            </a:r>
          </a:p>
          <a:p>
            <a:pPr algn="ctr">
              <a:spcBef>
                <a:spcPct val="50000"/>
              </a:spcBef>
            </a:pPr>
            <a:r>
              <a:rPr lang="en-US" sz="2000" b="1" dirty="0" smtClean="0">
                <a:solidFill>
                  <a:schemeClr val="accent5">
                    <a:lumMod val="50000"/>
                  </a:schemeClr>
                </a:solidFill>
                <a:effectLst>
                  <a:outerShdw blurRad="38100" dist="38100" dir="2700000" algn="tl">
                    <a:srgbClr val="000000">
                      <a:alpha val="43137"/>
                    </a:srgbClr>
                  </a:outerShdw>
                </a:effectLst>
                <a:latin typeface="Elephant" pitchFamily="18" charset="0"/>
                <a:cs typeface="Times New Roman" pitchFamily="18" charset="0"/>
              </a:rPr>
              <a:t>DEPARTMENT OF MECH ENGG. </a:t>
            </a:r>
          </a:p>
          <a:p>
            <a:pPr algn="ctr">
              <a:spcBef>
                <a:spcPct val="50000"/>
              </a:spcBef>
            </a:pPr>
            <a:r>
              <a:rPr lang="en-US" sz="2000" b="1" dirty="0" smtClean="0">
                <a:solidFill>
                  <a:schemeClr val="accent5">
                    <a:lumMod val="50000"/>
                  </a:schemeClr>
                </a:solidFill>
                <a:effectLst>
                  <a:outerShdw blurRad="38100" dist="38100" dir="2700000" algn="tl">
                    <a:srgbClr val="000000">
                      <a:alpha val="43137"/>
                    </a:srgbClr>
                  </a:outerShdw>
                </a:effectLst>
                <a:latin typeface="Elephant" pitchFamily="18" charset="0"/>
                <a:cs typeface="Times New Roman" pitchFamily="18" charset="0"/>
              </a:rPr>
              <a:t>UNSIET , VBSPU   JAUNPUR</a:t>
            </a:r>
          </a:p>
          <a:p>
            <a:endParaRPr lang="en-US" dirty="0">
              <a:solidFill>
                <a:schemeClr val="accent5">
                  <a:lumMod val="50000"/>
                </a:schemeClr>
              </a:solidFill>
            </a:endParaRPr>
          </a:p>
        </p:txBody>
      </p:sp>
      <p:sp>
        <p:nvSpPr>
          <p:cNvPr id="4" name="Rectangle 3"/>
          <p:cNvSpPr/>
          <p:nvPr/>
        </p:nvSpPr>
        <p:spPr>
          <a:xfrm>
            <a:off x="2133600" y="1500174"/>
            <a:ext cx="4572000" cy="1631216"/>
          </a:xfrm>
          <a:prstGeom prst="rect">
            <a:avLst/>
          </a:prstGeom>
        </p:spPr>
        <p:txBody>
          <a:bodyPr wrap="square">
            <a:spAutoFit/>
          </a:bodyPr>
          <a:lstStyle/>
          <a:p>
            <a:pPr algn="ctr"/>
            <a:r>
              <a:rPr lang="en-US" b="1" dirty="0" smtClean="0">
                <a:latin typeface="Engravers MT" pitchFamily="18" charset="0"/>
                <a:cs typeface="Times New Roman" pitchFamily="18" charset="0"/>
              </a:rPr>
              <a:t> PROJECT  PRESENTATION</a:t>
            </a:r>
          </a:p>
          <a:p>
            <a:pPr algn="ctr"/>
            <a:endParaRPr lang="en-US" sz="1400" b="1" dirty="0" smtClean="0">
              <a:latin typeface="Garamond" pitchFamily="18" charset="0"/>
              <a:cs typeface="Times New Roman" pitchFamily="18" charset="0"/>
            </a:endParaRPr>
          </a:p>
          <a:p>
            <a:pPr algn="ctr"/>
            <a:r>
              <a:rPr lang="en-US" b="1" i="1" u="sng" dirty="0" smtClean="0">
                <a:latin typeface="Agency FB" pitchFamily="34" charset="0"/>
                <a:cs typeface="Times New Roman" pitchFamily="18" charset="0"/>
              </a:rPr>
              <a:t>GROUP  MEMBERS</a:t>
            </a:r>
          </a:p>
          <a:p>
            <a:pPr algn="ctr"/>
            <a:endParaRPr lang="en-US" sz="1400" u="sng" dirty="0" smtClean="0">
              <a:latin typeface="Garamond" pitchFamily="18" charset="0"/>
              <a:cs typeface="Times New Roman" pitchFamily="18" charset="0"/>
            </a:endParaRPr>
          </a:p>
          <a:p>
            <a:pPr algn="ctr"/>
            <a:r>
              <a:rPr lang="en-IN" b="1" dirty="0" smtClean="0">
                <a:solidFill>
                  <a:srgbClr val="002060"/>
                </a:solidFill>
                <a:latin typeface="Algerian" pitchFamily="82" charset="0"/>
                <a:cs typeface="Times New Roman" pitchFamily="18" charset="0"/>
              </a:rPr>
              <a:t>SHASHI KAPOOR VERMA</a:t>
            </a:r>
          </a:p>
          <a:p>
            <a:pPr algn="ctr"/>
            <a:r>
              <a:rPr lang="en-IN" b="1" dirty="0" smtClean="0">
                <a:solidFill>
                  <a:srgbClr val="002060"/>
                </a:solidFill>
                <a:latin typeface="Algerian" pitchFamily="82" charset="0"/>
                <a:cs typeface="Times New Roman" pitchFamily="18" charset="0"/>
              </a:rPr>
              <a:t>MAYANK SINGH</a:t>
            </a:r>
            <a:endParaRPr lang="en-US" dirty="0">
              <a:solidFill>
                <a:srgbClr val="002060"/>
              </a:solidFill>
              <a:latin typeface="Algerian" pitchFamily="82" charset="0"/>
            </a:endParaRPr>
          </a:p>
        </p:txBody>
      </p:sp>
      <p:sp>
        <p:nvSpPr>
          <p:cNvPr id="5" name="Rectangle 4"/>
          <p:cNvSpPr/>
          <p:nvPr/>
        </p:nvSpPr>
        <p:spPr>
          <a:xfrm>
            <a:off x="685800" y="714356"/>
            <a:ext cx="7848600" cy="830997"/>
          </a:xfrm>
          <a:prstGeom prst="rect">
            <a:avLst/>
          </a:prstGeom>
        </p:spPr>
        <p:txBody>
          <a:bodyPr wrap="square">
            <a:spAutoFit/>
          </a:bodyPr>
          <a:lstStyle/>
          <a:p>
            <a:pPr algn="ctr"/>
            <a:r>
              <a:rPr lang="en-IN" sz="2400" b="1" dirty="0" smtClean="0">
                <a:effectLst>
                  <a:glow rad="63500">
                    <a:schemeClr val="accent2">
                      <a:satMod val="175000"/>
                      <a:alpha val="40000"/>
                    </a:schemeClr>
                  </a:glow>
                </a:effectLst>
                <a:latin typeface="Garamond" pitchFamily="18" charset="0"/>
                <a:cs typeface="Times New Roman" pitchFamily="18" charset="0"/>
              </a:rPr>
              <a:t>STATIC AND MODAL ANALYSIS OF LEAF SPRING USING FEA</a:t>
            </a:r>
            <a:endParaRPr lang="en-US" sz="2400" b="1" dirty="0">
              <a:effectLst>
                <a:glow rad="63500">
                  <a:schemeClr val="accent2">
                    <a:satMod val="175000"/>
                    <a:alpha val="40000"/>
                  </a:schemeClr>
                </a:glow>
              </a:effectLst>
              <a:latin typeface="Garamond" pitchFamily="18" charset="0"/>
              <a:cs typeface="Times New Roman" pitchFamily="18" charset="0"/>
            </a:endParaRPr>
          </a:p>
        </p:txBody>
      </p:sp>
      <p:pic>
        <p:nvPicPr>
          <p:cNvPr id="2056" name="Picture 8" descr="C:\Users\SHASHI VERMA\Desktop\vbspu-logo.png"/>
          <p:cNvPicPr>
            <a:picLocks noChangeAspect="1" noChangeArrowheads="1"/>
          </p:cNvPicPr>
          <p:nvPr/>
        </p:nvPicPr>
        <p:blipFill>
          <a:blip r:embed="rId2" cstate="print"/>
          <a:srcRect/>
          <a:stretch>
            <a:fillRect/>
          </a:stretch>
        </p:blipFill>
        <p:spPr bwMode="auto">
          <a:xfrm>
            <a:off x="3714744" y="3286124"/>
            <a:ext cx="1497273" cy="1500198"/>
          </a:xfrm>
          <a:prstGeom prst="rect">
            <a:avLst/>
          </a:prstGeom>
          <a:noFill/>
        </p:spPr>
      </p:pic>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5719"/>
          </a:xfrm>
        </p:spPr>
        <p:txBody>
          <a:bodyPr>
            <a:normAutofit fontScale="90000"/>
          </a:bodyPr>
          <a:lstStyle/>
          <a:p>
            <a:endParaRPr lang="en-US" dirty="0"/>
          </a:p>
        </p:txBody>
      </p:sp>
      <p:pic>
        <p:nvPicPr>
          <p:cNvPr id="4" name="Content Placeholder 3" descr="IMG_20200911_070210.jpg"/>
          <p:cNvPicPr>
            <a:picLocks noGrp="1"/>
          </p:cNvPicPr>
          <p:nvPr>
            <p:ph idx="1"/>
          </p:nvPr>
        </p:nvPicPr>
        <p:blipFill>
          <a:blip r:embed="rId2"/>
          <a:stretch>
            <a:fillRect/>
          </a:stretch>
        </p:blipFill>
        <p:spPr>
          <a:xfrm>
            <a:off x="642910" y="928670"/>
            <a:ext cx="3643338" cy="2286016"/>
          </a:xfrm>
          <a:prstGeom prst="rect">
            <a:avLst/>
          </a:prstGeom>
        </p:spPr>
      </p:pic>
      <p:pic>
        <p:nvPicPr>
          <p:cNvPr id="5" name="Picture 4" descr="IMG_20200911_070254.jpg"/>
          <p:cNvPicPr/>
          <p:nvPr/>
        </p:nvPicPr>
        <p:blipFill>
          <a:blip r:embed="rId3"/>
          <a:stretch>
            <a:fillRect/>
          </a:stretch>
        </p:blipFill>
        <p:spPr>
          <a:xfrm>
            <a:off x="2571736" y="3786190"/>
            <a:ext cx="3786214" cy="2571768"/>
          </a:xfrm>
          <a:prstGeom prst="rect">
            <a:avLst/>
          </a:prstGeom>
        </p:spPr>
      </p:pic>
      <p:pic>
        <p:nvPicPr>
          <p:cNvPr id="6" name="Picture 5" descr="IMG_20200911_070239.jpg"/>
          <p:cNvPicPr/>
          <p:nvPr/>
        </p:nvPicPr>
        <p:blipFill>
          <a:blip r:embed="rId4"/>
          <a:stretch>
            <a:fillRect/>
          </a:stretch>
        </p:blipFill>
        <p:spPr>
          <a:xfrm>
            <a:off x="4714876" y="928670"/>
            <a:ext cx="3771907" cy="2239768"/>
          </a:xfrm>
          <a:prstGeom prst="rect">
            <a:avLst/>
          </a:prstGeom>
        </p:spPr>
      </p:pic>
      <p:sp>
        <p:nvSpPr>
          <p:cNvPr id="7" name="TextBox 6"/>
          <p:cNvSpPr txBox="1"/>
          <p:nvPr/>
        </p:nvSpPr>
        <p:spPr>
          <a:xfrm>
            <a:off x="1214414" y="3357562"/>
            <a:ext cx="2714644" cy="369332"/>
          </a:xfrm>
          <a:prstGeom prst="rect">
            <a:avLst/>
          </a:prstGeom>
          <a:noFill/>
        </p:spPr>
        <p:txBody>
          <a:bodyPr wrap="square" rtlCol="0">
            <a:spAutoFit/>
          </a:bodyPr>
          <a:lstStyle/>
          <a:p>
            <a:r>
              <a:rPr lang="en-US" dirty="0" smtClean="0"/>
              <a:t>Fig. 2  Isometric view</a:t>
            </a:r>
            <a:endParaRPr lang="en-US" dirty="0"/>
          </a:p>
        </p:txBody>
      </p:sp>
      <p:sp>
        <p:nvSpPr>
          <p:cNvPr id="8" name="TextBox 7"/>
          <p:cNvSpPr txBox="1"/>
          <p:nvPr/>
        </p:nvSpPr>
        <p:spPr>
          <a:xfrm>
            <a:off x="5572132" y="3357562"/>
            <a:ext cx="2428892" cy="369332"/>
          </a:xfrm>
          <a:prstGeom prst="rect">
            <a:avLst/>
          </a:prstGeom>
          <a:noFill/>
        </p:spPr>
        <p:txBody>
          <a:bodyPr wrap="square" rtlCol="0">
            <a:spAutoFit/>
          </a:bodyPr>
          <a:lstStyle/>
          <a:p>
            <a:r>
              <a:rPr lang="en-US" dirty="0" smtClean="0"/>
              <a:t>Fig. 3  Side view</a:t>
            </a:r>
            <a:endParaRPr lang="en-US" dirty="0"/>
          </a:p>
        </p:txBody>
      </p:sp>
      <p:sp>
        <p:nvSpPr>
          <p:cNvPr id="9" name="TextBox 8"/>
          <p:cNvSpPr txBox="1"/>
          <p:nvPr/>
        </p:nvSpPr>
        <p:spPr>
          <a:xfrm>
            <a:off x="3643306" y="6357958"/>
            <a:ext cx="1714512" cy="369332"/>
          </a:xfrm>
          <a:prstGeom prst="rect">
            <a:avLst/>
          </a:prstGeom>
          <a:noFill/>
        </p:spPr>
        <p:txBody>
          <a:bodyPr wrap="square" rtlCol="0">
            <a:spAutoFit/>
          </a:bodyPr>
          <a:lstStyle/>
          <a:p>
            <a:r>
              <a:rPr lang="en-US" dirty="0" smtClean="0"/>
              <a:t>Fig. 4 Top view</a:t>
            </a:r>
            <a:endParaRPr lang="en-US" dirty="0"/>
          </a:p>
        </p:txBody>
      </p:sp>
    </p:spTree>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analysis</a:t>
            </a:r>
            <a:endParaRPr lang="en-US" sz="3200" dirty="0"/>
          </a:p>
        </p:txBody>
      </p:sp>
      <p:sp>
        <p:nvSpPr>
          <p:cNvPr id="3" name="Content Placeholder 2"/>
          <p:cNvSpPr>
            <a:spLocks noGrp="1"/>
          </p:cNvSpPr>
          <p:nvPr>
            <p:ph idx="1"/>
          </p:nvPr>
        </p:nvSpPr>
        <p:spPr>
          <a:xfrm>
            <a:off x="457200" y="1500174"/>
            <a:ext cx="8229600" cy="4824426"/>
          </a:xfrm>
        </p:spPr>
        <p:txBody>
          <a:bodyPr/>
          <a:lstStyle/>
          <a:p>
            <a:r>
              <a:rPr lang="en-US" b="1" dirty="0" smtClean="0"/>
              <a:t>Element Type</a:t>
            </a:r>
          </a:p>
          <a:p>
            <a:pPr>
              <a:buNone/>
            </a:pPr>
            <a:r>
              <a:rPr lang="en-US" dirty="0" smtClean="0"/>
              <a:t>    1. For steel leaf spring brick 20 node95.</a:t>
            </a:r>
          </a:p>
          <a:p>
            <a:pPr>
              <a:buNone/>
            </a:pPr>
            <a:r>
              <a:rPr lang="en-US" dirty="0" smtClean="0"/>
              <a:t>    2. For mono composite leaf spring Shell 99 linear layer       99</a:t>
            </a:r>
          </a:p>
          <a:p>
            <a:pPr>
              <a:buNone/>
            </a:pPr>
            <a:endParaRPr lang="en-US" dirty="0" smtClean="0"/>
          </a:p>
          <a:p>
            <a:r>
              <a:rPr lang="en-US" b="1" dirty="0" smtClean="0"/>
              <a:t>Meshing</a:t>
            </a:r>
          </a:p>
          <a:p>
            <a:endParaRPr lang="en-US" dirty="0" smtClean="0"/>
          </a:p>
          <a:p>
            <a:r>
              <a:rPr lang="en-US" b="1" dirty="0" smtClean="0"/>
              <a:t>Loading</a:t>
            </a:r>
          </a:p>
          <a:p>
            <a:endParaRPr lang="en-US" b="1" dirty="0" smtClean="0"/>
          </a:p>
          <a:p>
            <a:r>
              <a:rPr lang="en-US" b="1" dirty="0" smtClean="0"/>
              <a:t>Boundary conditions</a:t>
            </a:r>
          </a:p>
          <a:p>
            <a:endParaRPr lang="en-US" b="1" dirty="0" smtClean="0"/>
          </a:p>
          <a:p>
            <a:endParaRPr lang="en-US" b="1" dirty="0"/>
          </a:p>
        </p:txBody>
      </p:sp>
      <p:pic>
        <p:nvPicPr>
          <p:cNvPr id="4" name="IMAGE" descr="C:\Users\vikas\AppData\Roaming\Ansys\v150\preview.png"/>
          <p:cNvPicPr/>
          <p:nvPr/>
        </p:nvPicPr>
        <p:blipFill>
          <a:blip r:embed="rId2"/>
          <a:srcRect/>
          <a:stretch>
            <a:fillRect/>
          </a:stretch>
        </p:blipFill>
        <p:spPr bwMode="auto">
          <a:xfrm>
            <a:off x="4929190" y="3429000"/>
            <a:ext cx="3310746" cy="2669465"/>
          </a:xfrm>
          <a:prstGeom prst="rect">
            <a:avLst/>
          </a:prstGeom>
          <a:noFill/>
          <a:ln w="9525">
            <a:noFill/>
            <a:miter lim="800000"/>
            <a:headEnd/>
            <a:tailEnd/>
          </a:ln>
        </p:spPr>
      </p:pic>
      <p:sp>
        <p:nvSpPr>
          <p:cNvPr id="5" name="TextBox 4"/>
          <p:cNvSpPr txBox="1"/>
          <p:nvPr/>
        </p:nvSpPr>
        <p:spPr>
          <a:xfrm>
            <a:off x="6072198" y="6215082"/>
            <a:ext cx="1357322" cy="369332"/>
          </a:xfrm>
          <a:prstGeom prst="rect">
            <a:avLst/>
          </a:prstGeom>
          <a:noFill/>
        </p:spPr>
        <p:txBody>
          <a:bodyPr wrap="square" rtlCol="0">
            <a:spAutoFit/>
          </a:bodyPr>
          <a:lstStyle/>
          <a:p>
            <a:r>
              <a:rPr lang="en-US" dirty="0" smtClean="0"/>
              <a:t>Fig. 5</a:t>
            </a:r>
            <a:endParaRPr lang="en-US" dirty="0"/>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buFont typeface="Arial" pitchFamily="34" charset="0"/>
              <a:buChar char="•"/>
            </a:pPr>
            <a:r>
              <a:rPr lang="en-US" sz="2800" b="1" dirty="0" smtClean="0">
                <a:solidFill>
                  <a:schemeClr val="tx1"/>
                </a:solidFill>
                <a:latin typeface="Times New Roman" pitchFamily="18" charset="0"/>
                <a:cs typeface="Times New Roman" pitchFamily="18" charset="0"/>
              </a:rPr>
              <a:t>Material</a:t>
            </a:r>
            <a:r>
              <a:rPr lang="en-US" sz="3200" dirty="0" smtClean="0"/>
              <a:t/>
            </a:r>
            <a:br>
              <a:rPr lang="en-US" sz="3200" dirty="0" smtClean="0"/>
            </a:br>
            <a:endParaRPr lang="en-US" sz="2000" dirty="0"/>
          </a:p>
        </p:txBody>
      </p:sp>
      <p:sp>
        <p:nvSpPr>
          <p:cNvPr id="7" name="Content Placeholder 6"/>
          <p:cNvSpPr>
            <a:spLocks noGrp="1"/>
          </p:cNvSpPr>
          <p:nvPr>
            <p:ph idx="1"/>
          </p:nvPr>
        </p:nvSpPr>
        <p:spPr/>
        <p:txBody>
          <a:bodyPr/>
          <a:lstStyle/>
          <a:p>
            <a:pPr marL="742950" indent="-742950">
              <a:buNone/>
            </a:pPr>
            <a:r>
              <a:rPr lang="en-US" sz="2400" b="1" dirty="0" smtClean="0">
                <a:latin typeface="Times New Roman" pitchFamily="18" charset="0"/>
                <a:cs typeface="Times New Roman" pitchFamily="18" charset="0"/>
              </a:rPr>
              <a:t>A. Steel spring.</a:t>
            </a:r>
          </a:p>
          <a:p>
            <a:pPr marL="742950" indent="-742950">
              <a:buNone/>
            </a:pP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Material = Manganese Silicon Steel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Young’s modulus E = 2.1 E5 N/mm2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Density þ= 7. 86 E – 6 kg/mm3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Poisson’s ration = 0.3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Yield Stress = 1680 N/ mm2.</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endParaRPr lang="en-US" sz="3100" dirty="0"/>
          </a:p>
        </p:txBody>
      </p:sp>
      <p:sp>
        <p:nvSpPr>
          <p:cNvPr id="4" name="Content Placeholder 3"/>
          <p:cNvSpPr>
            <a:spLocks noGrp="1"/>
          </p:cNvSpPr>
          <p:nvPr>
            <p:ph idx="1"/>
          </p:nvPr>
        </p:nvSpPr>
        <p:spPr>
          <a:xfrm>
            <a:off x="457200" y="1071546"/>
            <a:ext cx="8229600" cy="5253054"/>
          </a:xfrm>
        </p:spPr>
        <p:txBody>
          <a:bodyPr/>
          <a:lstStyle/>
          <a:p>
            <a:pPr>
              <a:buNone/>
            </a:pPr>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Composite leaf spring</a:t>
            </a:r>
            <a:r>
              <a:rPr lang="en-US" sz="2400" dirty="0" smtClean="0">
                <a:latin typeface="Times New Roman" pitchFamily="18" charset="0"/>
                <a:cs typeface="Times New Roman" pitchFamily="18" charset="0"/>
              </a:rPr>
              <a:t>.</a:t>
            </a:r>
          </a:p>
          <a:p>
            <a:pPr>
              <a:buNone/>
            </a:pPr>
            <a:r>
              <a:rPr lang="en-US" sz="6600" dirty="0" smtClean="0"/>
              <a:t>  </a:t>
            </a:r>
            <a:r>
              <a:rPr lang="en-US" sz="2800" dirty="0" smtClean="0">
                <a:latin typeface="Times New Roman" pitchFamily="18" charset="0"/>
                <a:cs typeface="Times New Roman" pitchFamily="18" charset="0"/>
              </a:rPr>
              <a:t>Material = Carbon epoxy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Young’s modulus E = 1.34E11 N/mm2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Density þ= 1600 Kg/mm3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Poisson’s ration = 0.2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Shear modulus = 5.8e9 N/mm2</a:t>
            </a:r>
            <a:r>
              <a:rPr lang="en-US" sz="2800" dirty="0" smtClean="0"/>
              <a:t/>
            </a:r>
            <a:br>
              <a:rPr lang="en-US" sz="2800" dirty="0" smtClean="0"/>
            </a:br>
            <a:endParaRPr lang="en-US" sz="2800" dirty="0"/>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224582"/>
          </a:xfrm>
        </p:spPr>
        <p:txBody>
          <a:bodyPr>
            <a:normAutofit fontScale="90000"/>
          </a:bodyPr>
          <a:lstStyle/>
          <a:p>
            <a:endParaRPr lang="en-US" dirty="0"/>
          </a:p>
        </p:txBody>
      </p:sp>
      <p:sp>
        <p:nvSpPr>
          <p:cNvPr id="4" name="Content Placeholder 3"/>
          <p:cNvSpPr>
            <a:spLocks noGrp="1"/>
          </p:cNvSpPr>
          <p:nvPr>
            <p:ph idx="1"/>
          </p:nvPr>
        </p:nvSpPr>
        <p:spPr>
          <a:xfrm>
            <a:off x="457200" y="1285860"/>
            <a:ext cx="8229600" cy="5038740"/>
          </a:xfrm>
        </p:spPr>
        <p:txBody>
          <a:bodyPr/>
          <a:lstStyle/>
          <a:p>
            <a:pPr>
              <a:buNone/>
            </a:pP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New composite leaf spring.</a:t>
            </a:r>
            <a:r>
              <a:rPr lang="en-US" sz="3200" b="1" dirty="0" smtClean="0"/>
              <a:t> </a:t>
            </a:r>
          </a:p>
          <a:p>
            <a:pP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Material = E-Glass/Epoxy</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Young’s modulus E = 1.396E10 N/mm2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Density þ= 1833 Kg/mm3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Poisson’s ration = 0.22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Shear modulus = 5.72e9 N/mm2</a:t>
            </a:r>
            <a:endParaRPr lang="en-US" sz="2800"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Static and modal analysis</a:t>
            </a:r>
            <a:endParaRPr lang="en-US" sz="3200" dirty="0"/>
          </a:p>
        </p:txBody>
      </p:sp>
      <p:sp>
        <p:nvSpPr>
          <p:cNvPr id="3" name="Content Placeholder 2"/>
          <p:cNvSpPr>
            <a:spLocks noGrp="1"/>
          </p:cNvSpPr>
          <p:nvPr>
            <p:ph idx="1"/>
          </p:nvPr>
        </p:nvSpPr>
        <p:spPr>
          <a:xfrm>
            <a:off x="457200" y="1500174"/>
            <a:ext cx="8229600" cy="4824426"/>
          </a:xfrm>
        </p:spPr>
        <p:txBody>
          <a:bodyPr>
            <a:normAutofit/>
          </a:bodyPr>
          <a:lstStyle/>
          <a:p>
            <a:pPr algn="just"/>
            <a:r>
              <a:rPr lang="en-US" dirty="0" smtClean="0">
                <a:latin typeface="Times New Roman" pitchFamily="18" charset="0"/>
                <a:cs typeface="Times New Roman" pitchFamily="18" charset="0"/>
              </a:rPr>
              <a:t>Static analysis determines the safe stress and corresponding pay load of the leaf spring and also to study the behavior of structures under practical conditions. The present work attempts to analyze the safe load of the leaf spring, which will indicate the speed at which a comfortable speed and safe drive is possible.</a:t>
            </a:r>
          </a:p>
          <a:p>
            <a:pPr algn="just"/>
            <a:r>
              <a:rPr lang="en-US" dirty="0" smtClean="0">
                <a:latin typeface="Times New Roman" pitchFamily="18" charset="0"/>
                <a:cs typeface="Times New Roman" pitchFamily="18" charset="0"/>
              </a:rPr>
              <a:t>Every object has an internal frequency (or resonant frequency) at which the object can naturally vibrate the result of modal analysis are these frequencies at which the amplitude increases to infinity which tends to failure of the system.</a:t>
            </a:r>
          </a:p>
          <a:p>
            <a:endParaRPr lang="en-US" dirty="0"/>
          </a:p>
        </p:txBody>
      </p:sp>
    </p:spTree>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RESULT</a:t>
            </a:r>
            <a:endParaRPr lang="en-US" sz="3200" dirty="0"/>
          </a:p>
        </p:txBody>
      </p:sp>
      <p:sp>
        <p:nvSpPr>
          <p:cNvPr id="3" name="Content Placeholder 2"/>
          <p:cNvSpPr>
            <a:spLocks noGrp="1"/>
          </p:cNvSpPr>
          <p:nvPr>
            <p:ph idx="1"/>
          </p:nvPr>
        </p:nvSpPr>
        <p:spPr>
          <a:xfrm>
            <a:off x="457200" y="1571612"/>
            <a:ext cx="8229600" cy="5072098"/>
          </a:xfrm>
        </p:spPr>
        <p:txBody>
          <a:bodyPr/>
          <a:lstStyle/>
          <a:p>
            <a:r>
              <a:rPr lang="en-US" b="1" dirty="0" smtClean="0"/>
              <a:t>FOR STEEL LEAF SPRING</a:t>
            </a:r>
          </a:p>
          <a:p>
            <a:pPr>
              <a:buNone/>
            </a:pPr>
            <a:r>
              <a:rPr lang="en-US" b="1" dirty="0" smtClean="0"/>
              <a:t>    </a:t>
            </a:r>
            <a:r>
              <a:rPr lang="en-US" sz="2000" b="1" dirty="0" smtClean="0"/>
              <a:t>Von- </a:t>
            </a:r>
            <a:r>
              <a:rPr lang="en-US" sz="2000" b="1" dirty="0" err="1" smtClean="0"/>
              <a:t>mises</a:t>
            </a:r>
            <a:r>
              <a:rPr lang="en-US" sz="2000" b="1" dirty="0" smtClean="0"/>
              <a:t> stress</a:t>
            </a:r>
          </a:p>
        </p:txBody>
      </p:sp>
      <p:pic>
        <p:nvPicPr>
          <p:cNvPr id="4" name="IMAGE" descr="C:\Users\vikas\AppData\Roaming\Ansys\v150\preview.png"/>
          <p:cNvPicPr/>
          <p:nvPr/>
        </p:nvPicPr>
        <p:blipFill>
          <a:blip r:embed="rId2"/>
          <a:srcRect/>
          <a:stretch>
            <a:fillRect/>
          </a:stretch>
        </p:blipFill>
        <p:spPr bwMode="auto">
          <a:xfrm>
            <a:off x="3214678" y="2214554"/>
            <a:ext cx="5143536" cy="3624388"/>
          </a:xfrm>
          <a:prstGeom prst="rect">
            <a:avLst/>
          </a:prstGeom>
          <a:noFill/>
          <a:ln w="9525">
            <a:noFill/>
            <a:miter lim="800000"/>
            <a:headEnd/>
            <a:tailEnd/>
          </a:ln>
        </p:spPr>
      </p:pic>
      <p:sp>
        <p:nvSpPr>
          <p:cNvPr id="5" name="TextBox 4"/>
          <p:cNvSpPr txBox="1"/>
          <p:nvPr/>
        </p:nvSpPr>
        <p:spPr>
          <a:xfrm>
            <a:off x="4286248" y="6072206"/>
            <a:ext cx="2857520" cy="369332"/>
          </a:xfrm>
          <a:prstGeom prst="rect">
            <a:avLst/>
          </a:prstGeom>
          <a:noFill/>
        </p:spPr>
        <p:txBody>
          <a:bodyPr wrap="square" rtlCol="0">
            <a:spAutoFit/>
          </a:bodyPr>
          <a:lstStyle/>
          <a:p>
            <a:r>
              <a:rPr lang="en-US" dirty="0" smtClean="0"/>
              <a:t>Fig .6   For 2000 N load</a:t>
            </a:r>
            <a:endParaRPr lang="en-US" dirty="0"/>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214422"/>
            <a:ext cx="8229600" cy="5429288"/>
          </a:xfrm>
        </p:spPr>
        <p:txBody>
          <a:bodyPr>
            <a:normAutofit/>
          </a:bodyPr>
          <a:lstStyle/>
          <a:p>
            <a:pPr>
              <a:buNone/>
            </a:pPr>
            <a:r>
              <a:rPr lang="en-US" sz="2000" b="1" dirty="0" smtClean="0"/>
              <a:t> Deformation</a:t>
            </a:r>
            <a:endParaRPr lang="en-US" sz="2000" dirty="0"/>
          </a:p>
        </p:txBody>
      </p:sp>
      <p:pic>
        <p:nvPicPr>
          <p:cNvPr id="4" name="IMAGE" descr="C:\Users\vikas\AppData\Roaming\Ansys\v150\preview.png"/>
          <p:cNvPicPr/>
          <p:nvPr/>
        </p:nvPicPr>
        <p:blipFill>
          <a:blip r:embed="rId2"/>
          <a:srcRect/>
          <a:stretch>
            <a:fillRect/>
          </a:stretch>
        </p:blipFill>
        <p:spPr bwMode="auto">
          <a:xfrm>
            <a:off x="2357422" y="1643050"/>
            <a:ext cx="5929354" cy="3929090"/>
          </a:xfrm>
          <a:prstGeom prst="rect">
            <a:avLst/>
          </a:prstGeom>
          <a:noFill/>
          <a:ln w="9525">
            <a:noFill/>
            <a:miter lim="800000"/>
            <a:headEnd/>
            <a:tailEnd/>
          </a:ln>
        </p:spPr>
      </p:pic>
      <p:sp>
        <p:nvSpPr>
          <p:cNvPr id="5" name="TextBox 4"/>
          <p:cNvSpPr txBox="1"/>
          <p:nvPr/>
        </p:nvSpPr>
        <p:spPr>
          <a:xfrm>
            <a:off x="3643306" y="6072206"/>
            <a:ext cx="3929090" cy="369332"/>
          </a:xfrm>
          <a:prstGeom prst="rect">
            <a:avLst/>
          </a:prstGeom>
          <a:noFill/>
        </p:spPr>
        <p:txBody>
          <a:bodyPr wrap="square" rtlCol="0">
            <a:spAutoFit/>
          </a:bodyPr>
          <a:lstStyle/>
          <a:p>
            <a:r>
              <a:rPr lang="en-US" dirty="0" smtClean="0"/>
              <a:t>Fig. 7  For load 2000 N</a:t>
            </a:r>
            <a:endParaRPr lang="en-US" dirty="0"/>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endParaRPr lang="en-US" dirty="0"/>
          </a:p>
        </p:txBody>
      </p:sp>
      <p:sp>
        <p:nvSpPr>
          <p:cNvPr id="3" name="Content Placeholder 2"/>
          <p:cNvSpPr>
            <a:spLocks noGrp="1"/>
          </p:cNvSpPr>
          <p:nvPr>
            <p:ph idx="1"/>
          </p:nvPr>
        </p:nvSpPr>
        <p:spPr>
          <a:xfrm>
            <a:off x="457200" y="1500174"/>
            <a:ext cx="8229600" cy="4824426"/>
          </a:xfrm>
        </p:spPr>
        <p:txBody>
          <a:bodyPr/>
          <a:lstStyle/>
          <a:p>
            <a:pPr>
              <a:buNone/>
            </a:pPr>
            <a:r>
              <a:rPr lang="en-US" dirty="0" smtClean="0"/>
              <a:t> </a:t>
            </a:r>
            <a:r>
              <a:rPr lang="en-US" sz="2000" b="1" dirty="0" smtClean="0"/>
              <a:t>For Modal analysis</a:t>
            </a:r>
          </a:p>
          <a:p>
            <a:pPr>
              <a:buNone/>
            </a:pPr>
            <a:endParaRPr lang="en-US" sz="2000" b="1" dirty="0"/>
          </a:p>
        </p:txBody>
      </p:sp>
      <p:pic>
        <p:nvPicPr>
          <p:cNvPr id="4" name="IMAGE" descr="C:\Users\vikas\AppData\Roaming\Ansys\v150\preview.png"/>
          <p:cNvPicPr/>
          <p:nvPr/>
        </p:nvPicPr>
        <p:blipFill>
          <a:blip r:embed="rId2"/>
          <a:srcRect/>
          <a:stretch>
            <a:fillRect/>
          </a:stretch>
        </p:blipFill>
        <p:spPr bwMode="auto">
          <a:xfrm>
            <a:off x="2714612" y="2000240"/>
            <a:ext cx="6000792" cy="4071966"/>
          </a:xfrm>
          <a:prstGeom prst="rect">
            <a:avLst/>
          </a:prstGeom>
          <a:noFill/>
          <a:ln w="9525">
            <a:noFill/>
            <a:miter lim="800000"/>
            <a:headEnd/>
            <a:tailEnd/>
          </a:ln>
        </p:spPr>
      </p:pic>
      <p:sp>
        <p:nvSpPr>
          <p:cNvPr id="6" name="TextBox 5"/>
          <p:cNvSpPr txBox="1"/>
          <p:nvPr/>
        </p:nvSpPr>
        <p:spPr>
          <a:xfrm>
            <a:off x="4357686" y="6286520"/>
            <a:ext cx="2928958" cy="369332"/>
          </a:xfrm>
          <a:prstGeom prst="rect">
            <a:avLst/>
          </a:prstGeom>
          <a:noFill/>
        </p:spPr>
        <p:txBody>
          <a:bodyPr wrap="square" rtlCol="0">
            <a:spAutoFit/>
          </a:bodyPr>
          <a:lstStyle/>
          <a:p>
            <a:r>
              <a:rPr lang="en-US" dirty="0" smtClean="0"/>
              <a:t>Fig. 8  For node 1</a:t>
            </a:r>
            <a:endParaRPr lang="en-US" dirty="0"/>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0034" y="214290"/>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RESULT table</a:t>
            </a:r>
            <a:endParaRPr lang="en-US" sz="3200" dirty="0"/>
          </a:p>
        </p:txBody>
      </p:sp>
      <p:graphicFrame>
        <p:nvGraphicFramePr>
          <p:cNvPr id="9" name="Content Placeholder 8"/>
          <p:cNvGraphicFramePr>
            <a:graphicFrameLocks noGrp="1"/>
          </p:cNvGraphicFramePr>
          <p:nvPr>
            <p:ph idx="1"/>
          </p:nvPr>
        </p:nvGraphicFramePr>
        <p:xfrm>
          <a:off x="357158" y="2071678"/>
          <a:ext cx="8472513" cy="4329120"/>
        </p:xfrm>
        <a:graphic>
          <a:graphicData uri="http://schemas.openxmlformats.org/drawingml/2006/table">
            <a:tbl>
              <a:tblPr firstRow="1" bandRow="1">
                <a:tableStyleId>{5C22544A-7EE6-4342-B048-85BDC9FD1C3A}</a:tableStyleId>
              </a:tblPr>
              <a:tblGrid>
                <a:gridCol w="857256"/>
                <a:gridCol w="1214446"/>
                <a:gridCol w="1357322"/>
                <a:gridCol w="1214446"/>
                <a:gridCol w="1214446"/>
                <a:gridCol w="1143008"/>
                <a:gridCol w="1471589"/>
              </a:tblGrid>
              <a:tr h="757240">
                <a:tc gridSpan="7">
                  <a:txBody>
                    <a:bodyPr/>
                    <a:lstStyle/>
                    <a:p>
                      <a:pPr algn="ctr"/>
                      <a:r>
                        <a:rPr lang="en-US" sz="2000" dirty="0" smtClean="0"/>
                        <a:t>For  Von </a:t>
                      </a:r>
                      <a:r>
                        <a:rPr lang="en-US" sz="2000" dirty="0" err="1" smtClean="0"/>
                        <a:t>mises</a:t>
                      </a:r>
                      <a:r>
                        <a:rPr lang="en-US" sz="2000" dirty="0" smtClean="0"/>
                        <a:t> stress(N/mm2)</a:t>
                      </a:r>
                      <a:endParaRPr lang="en-US" sz="2000"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7240">
                <a:tc rowSpan="2">
                  <a:txBody>
                    <a:bodyPr/>
                    <a:lstStyle/>
                    <a:p>
                      <a:pPr algn="ctr"/>
                      <a:r>
                        <a:rPr lang="en-US" sz="2000" dirty="0" smtClean="0"/>
                        <a:t>Materials</a:t>
                      </a:r>
                      <a:r>
                        <a:rPr lang="en-US" sz="2000" baseline="0" dirty="0" smtClean="0"/>
                        <a:t> </a:t>
                      </a:r>
                      <a:endParaRPr lang="en-US" sz="2000" dirty="0"/>
                    </a:p>
                  </a:txBody>
                  <a:tcPr/>
                </a:tc>
                <a:tc>
                  <a:txBody>
                    <a:bodyPr/>
                    <a:lstStyle/>
                    <a:p>
                      <a:pPr algn="ctr"/>
                      <a:r>
                        <a:rPr kumimoji="0" lang="en-US" sz="2000" b="1" kern="1200" dirty="0" smtClean="0">
                          <a:solidFill>
                            <a:schemeClr val="lt1"/>
                          </a:solidFill>
                          <a:latin typeface="+mn-lt"/>
                          <a:ea typeface="+mn-ea"/>
                          <a:cs typeface="+mn-cs"/>
                        </a:rPr>
                        <a:t>Theoretical values</a:t>
                      </a:r>
                      <a:endParaRPr lang="en-US" sz="2000" dirty="0"/>
                    </a:p>
                  </a:txBody>
                  <a:tcPr/>
                </a:tc>
                <a:tc gridSpan="2">
                  <a:txBody>
                    <a:bodyPr/>
                    <a:lstStyle/>
                    <a:p>
                      <a:pPr algn="ctr"/>
                      <a:r>
                        <a:rPr kumimoji="0" lang="en-US" sz="2000" b="1" kern="1200" dirty="0" smtClean="0">
                          <a:solidFill>
                            <a:schemeClr val="lt1"/>
                          </a:solidFill>
                          <a:latin typeface="+mn-lt"/>
                          <a:ea typeface="+mn-ea"/>
                          <a:cs typeface="+mn-cs"/>
                        </a:rPr>
                        <a:t>Research paper observation</a:t>
                      </a:r>
                      <a:endParaRPr lang="en-US" sz="2000" dirty="0"/>
                    </a:p>
                  </a:txBody>
                  <a:tcPr/>
                </a:tc>
                <a:tc hMerge="1">
                  <a:txBody>
                    <a:bodyPr/>
                    <a:lstStyle/>
                    <a:p>
                      <a:endParaRPr lang="en-US" dirty="0"/>
                    </a:p>
                  </a:txBody>
                  <a:tcPr/>
                </a:tc>
                <a:tc gridSpan="3">
                  <a:txBody>
                    <a:bodyPr/>
                    <a:lstStyle/>
                    <a:p>
                      <a:pPr algn="ctr"/>
                      <a:r>
                        <a:rPr kumimoji="0" lang="en-US" sz="2000" b="1" kern="1200" dirty="0" smtClean="0">
                          <a:solidFill>
                            <a:schemeClr val="lt1"/>
                          </a:solidFill>
                          <a:latin typeface="+mn-lt"/>
                          <a:ea typeface="+mn-ea"/>
                          <a:cs typeface="+mn-cs"/>
                        </a:rPr>
                        <a:t>Our  observation</a:t>
                      </a:r>
                      <a:endParaRPr lang="en-US" sz="2000" dirty="0"/>
                    </a:p>
                  </a:txBody>
                  <a:tcPr/>
                </a:tc>
                <a:tc hMerge="1">
                  <a:txBody>
                    <a:bodyPr/>
                    <a:lstStyle/>
                    <a:p>
                      <a:endParaRPr lang="en-US"/>
                    </a:p>
                  </a:txBody>
                  <a:tcPr/>
                </a:tc>
                <a:tc hMerge="1">
                  <a:txBody>
                    <a:bodyPr/>
                    <a:lstStyle/>
                    <a:p>
                      <a:endParaRPr lang="en-US"/>
                    </a:p>
                  </a:txBody>
                  <a:tcPr/>
                </a:tc>
              </a:tr>
              <a:tr h="757240">
                <a:tc vMerge="1">
                  <a:txBody>
                    <a:bodyPr/>
                    <a:lstStyle/>
                    <a:p>
                      <a:endParaRPr lang="en-US" dirty="0"/>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2000" dirty="0" smtClean="0">
                        <a:latin typeface="Calibri"/>
                        <a:ea typeface="Calibri"/>
                        <a:cs typeface="Times New Roman"/>
                      </a:endParaRPr>
                    </a:p>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latin typeface="Times New Roman"/>
                          <a:ea typeface="Calibri"/>
                          <a:cs typeface="Times New Roman"/>
                        </a:rPr>
                        <a:t>Steel spring</a:t>
                      </a:r>
                      <a:endParaRPr lang="en-US" sz="2000" dirty="0">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Carbon spring</a:t>
                      </a:r>
                      <a:endParaRPr lang="en-US" sz="2000" dirty="0" smtClean="0">
                        <a:latin typeface="Calibri"/>
                        <a:ea typeface="Calibri"/>
                        <a:cs typeface="Times New Roman"/>
                      </a:endParaRPr>
                    </a:p>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Steel</a:t>
                      </a:r>
                      <a:r>
                        <a:rPr lang="en-US" sz="2000" baseline="0" dirty="0" smtClean="0">
                          <a:latin typeface="Times New Roman"/>
                          <a:ea typeface="Calibri"/>
                          <a:cs typeface="Times New Roman"/>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spring</a:t>
                      </a:r>
                      <a:endParaRPr lang="en-US" sz="2000" dirty="0" smtClean="0">
                        <a:latin typeface="Calibri"/>
                        <a:ea typeface="Calibri"/>
                        <a:cs typeface="Times New Roman"/>
                      </a:endParaRPr>
                    </a:p>
                    <a:p>
                      <a:pPr algn="ctr"/>
                      <a:endParaRPr lang="en-US" sz="2000"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Carbon spring</a:t>
                      </a:r>
                      <a:endParaRPr lang="en-US" sz="2000" dirty="0" smtClean="0">
                        <a:latin typeface="Calibri"/>
                        <a:ea typeface="Calibri"/>
                        <a:cs typeface="Times New Roman"/>
                      </a:endParaRPr>
                    </a:p>
                    <a:p>
                      <a:pPr algn="ctr"/>
                      <a:endParaRPr lang="en-US" sz="2000"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E Glass spring</a:t>
                      </a:r>
                      <a:endParaRPr lang="en-US" sz="2000" dirty="0" smtClean="0">
                        <a:latin typeface="Calibri"/>
                        <a:ea typeface="Calibri"/>
                        <a:cs typeface="Times New Roman"/>
                      </a:endParaRPr>
                    </a:p>
                    <a:p>
                      <a:pPr algn="ctr"/>
                      <a:endParaRPr lang="en-US" sz="2000" dirty="0"/>
                    </a:p>
                  </a:txBody>
                  <a:tcPr marL="68580" marR="68580" marT="0" marB="0"/>
                </a:tc>
              </a:tr>
              <a:tr h="7572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2000 N</a:t>
                      </a:r>
                      <a:endParaRPr lang="en-US" sz="2000" dirty="0" smtClean="0">
                        <a:latin typeface="Calibri"/>
                        <a:ea typeface="Calibri"/>
                        <a:cs typeface="Times New Roman"/>
                      </a:endParaRPr>
                    </a:p>
                  </a:txBody>
                  <a:tcPr marL="68580" marR="68580" marT="0" marB="0"/>
                </a:tc>
                <a:tc>
                  <a:txBody>
                    <a:bodyPr/>
                    <a:lstStyle/>
                    <a:p>
                      <a:pPr algn="ctr"/>
                      <a:r>
                        <a:rPr lang="en-US" sz="2000" dirty="0" smtClean="0"/>
                        <a:t>266</a:t>
                      </a:r>
                      <a:endParaRPr lang="en-US" sz="2000" dirty="0"/>
                    </a:p>
                  </a:txBody>
                  <a:tcPr/>
                </a:tc>
                <a:tc>
                  <a:txBody>
                    <a:bodyPr/>
                    <a:lstStyle/>
                    <a:p>
                      <a:pPr algn="ctr"/>
                      <a:r>
                        <a:rPr lang="en-US" sz="2000" dirty="0" smtClean="0"/>
                        <a:t>339</a:t>
                      </a:r>
                      <a:endParaRPr lang="en-US" sz="2000" dirty="0"/>
                    </a:p>
                  </a:txBody>
                  <a:tcPr/>
                </a:tc>
                <a:tc>
                  <a:txBody>
                    <a:bodyPr/>
                    <a:lstStyle/>
                    <a:p>
                      <a:pPr algn="ctr"/>
                      <a:r>
                        <a:rPr lang="en-US" sz="2000" dirty="0" smtClean="0"/>
                        <a:t>228.4</a:t>
                      </a:r>
                      <a:endParaRPr lang="en-US" sz="2000" dirty="0"/>
                    </a:p>
                  </a:txBody>
                  <a:tcPr/>
                </a:tc>
                <a:tc>
                  <a:txBody>
                    <a:bodyPr/>
                    <a:lstStyle/>
                    <a:p>
                      <a:pPr algn="ctr"/>
                      <a:r>
                        <a:rPr lang="en-US" sz="2000" dirty="0" smtClean="0"/>
                        <a:t>37.7</a:t>
                      </a:r>
                      <a:endParaRPr lang="en-US" sz="2000" dirty="0"/>
                    </a:p>
                  </a:txBody>
                  <a:tcPr/>
                </a:tc>
                <a:tc>
                  <a:txBody>
                    <a:bodyPr/>
                    <a:lstStyle/>
                    <a:p>
                      <a:pPr algn="ctr"/>
                      <a:r>
                        <a:rPr lang="en-US" sz="2000" dirty="0" smtClean="0"/>
                        <a:t>40.25</a:t>
                      </a:r>
                      <a:endParaRPr lang="en-US" sz="2000" dirty="0"/>
                    </a:p>
                  </a:txBody>
                  <a:tcPr/>
                </a:tc>
                <a:tc>
                  <a:txBody>
                    <a:bodyPr/>
                    <a:lstStyle/>
                    <a:p>
                      <a:pPr algn="ctr"/>
                      <a:r>
                        <a:rPr lang="en-US" sz="2000" dirty="0" smtClean="0"/>
                        <a:t>39.74</a:t>
                      </a:r>
                      <a:endParaRPr lang="en-US" sz="2000" dirty="0"/>
                    </a:p>
                  </a:txBody>
                  <a:tcPr/>
                </a:tc>
              </a:tr>
              <a:tr h="7572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4000</a:t>
                      </a:r>
                    </a:p>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N</a:t>
                      </a:r>
                      <a:endParaRPr lang="en-US" sz="2000" dirty="0" smtClean="0">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533</a:t>
                      </a:r>
                    </a:p>
                    <a:p>
                      <a:pPr algn="ctr"/>
                      <a:endParaRPr lang="en-US" sz="2000" dirty="0"/>
                    </a:p>
                  </a:txBody>
                  <a:tcPr/>
                </a:tc>
                <a:tc>
                  <a:txBody>
                    <a:bodyPr/>
                    <a:lstStyle/>
                    <a:p>
                      <a:pPr algn="ctr"/>
                      <a:r>
                        <a:rPr lang="en-US" sz="2000" dirty="0" smtClean="0"/>
                        <a:t>679</a:t>
                      </a:r>
                      <a:endParaRPr lang="en-US" sz="2000" dirty="0"/>
                    </a:p>
                  </a:txBody>
                  <a:tcPr/>
                </a:tc>
                <a:tc>
                  <a:txBody>
                    <a:bodyPr/>
                    <a:lstStyle/>
                    <a:p>
                      <a:pPr algn="ctr"/>
                      <a:r>
                        <a:rPr lang="en-US" sz="2000" dirty="0" smtClean="0"/>
                        <a:t>411.2</a:t>
                      </a:r>
                      <a:endParaRPr lang="en-US" sz="2000" dirty="0"/>
                    </a:p>
                  </a:txBody>
                  <a:tcPr/>
                </a:tc>
                <a:tc>
                  <a:txBody>
                    <a:bodyPr/>
                    <a:lstStyle/>
                    <a:p>
                      <a:pPr algn="ctr"/>
                      <a:r>
                        <a:rPr lang="en-US" sz="2000" dirty="0" smtClean="0"/>
                        <a:t>75.4</a:t>
                      </a:r>
                      <a:endParaRPr lang="en-US" sz="2000" dirty="0"/>
                    </a:p>
                  </a:txBody>
                  <a:tcPr/>
                </a:tc>
                <a:tc>
                  <a:txBody>
                    <a:bodyPr/>
                    <a:lstStyle/>
                    <a:p>
                      <a:pPr algn="ctr"/>
                      <a:r>
                        <a:rPr lang="en-US" sz="2000" dirty="0" smtClean="0"/>
                        <a:t>80.51</a:t>
                      </a:r>
                      <a:endParaRPr lang="en-US" sz="2000" dirty="0"/>
                    </a:p>
                  </a:txBody>
                  <a:tcPr/>
                </a:tc>
                <a:tc>
                  <a:txBody>
                    <a:bodyPr/>
                    <a:lstStyle/>
                    <a:p>
                      <a:pPr algn="ctr"/>
                      <a:r>
                        <a:rPr lang="en-US" sz="2000" dirty="0" smtClean="0"/>
                        <a:t>79.46</a:t>
                      </a:r>
                      <a:endParaRPr lang="en-US" sz="2000" dirty="0"/>
                    </a:p>
                  </a:txBody>
                  <a:tcPr/>
                </a:tc>
              </a:tr>
            </a:tbl>
          </a:graphicData>
        </a:graphic>
      </p:graphicFrame>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CONTENTS</a:t>
            </a:r>
            <a:endPar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
        <p:nvSpPr>
          <p:cNvPr id="4" name="Content Placeholder 3"/>
          <p:cNvSpPr>
            <a:spLocks noGrp="1"/>
          </p:cNvSpPr>
          <p:nvPr>
            <p:ph idx="1"/>
          </p:nvPr>
        </p:nvSpPr>
        <p:spPr>
          <a:xfrm>
            <a:off x="500034" y="1571612"/>
            <a:ext cx="8229600" cy="4389120"/>
          </a:xfrm>
        </p:spPr>
        <p:txBody>
          <a:bodyPr>
            <a:normAutofit lnSpcReduction="10000"/>
          </a:bodyPr>
          <a:lstStyle/>
          <a:p>
            <a:pPr marL="514350" indent="-514350">
              <a:buFont typeface="Wingdings" pitchFamily="2" charset="2"/>
              <a:buChar char="§"/>
            </a:pPr>
            <a:r>
              <a:rPr lang="en-US" sz="2800" dirty="0" smtClean="0">
                <a:latin typeface="Times New Roman" pitchFamily="18" charset="0"/>
                <a:cs typeface="Times New Roman" pitchFamily="18" charset="0"/>
              </a:rPr>
              <a:t>Introduction</a:t>
            </a:r>
          </a:p>
          <a:p>
            <a:pPr marL="514350" indent="-514350">
              <a:buFont typeface="Wingdings" pitchFamily="2" charset="2"/>
              <a:buChar char="§"/>
            </a:pPr>
            <a:r>
              <a:rPr lang="en-US" sz="2800" dirty="0" smtClean="0">
                <a:latin typeface="Times New Roman" pitchFamily="18" charset="0"/>
                <a:cs typeface="Times New Roman" pitchFamily="18" charset="0"/>
              </a:rPr>
              <a:t>Research motivation</a:t>
            </a:r>
          </a:p>
          <a:p>
            <a:pPr marL="514350" indent="-514350">
              <a:buFont typeface="Wingdings" pitchFamily="2" charset="2"/>
              <a:buChar char="§"/>
            </a:pPr>
            <a:r>
              <a:rPr lang="en-US" sz="2800" dirty="0" smtClean="0">
                <a:latin typeface="Times New Roman" pitchFamily="18" charset="0"/>
                <a:cs typeface="Times New Roman" pitchFamily="18" charset="0"/>
              </a:rPr>
              <a:t>Objectives of the  work</a:t>
            </a:r>
          </a:p>
          <a:p>
            <a:pPr marL="514350" indent="-514350">
              <a:buFont typeface="Wingdings" pitchFamily="2" charset="2"/>
              <a:buChar char="§"/>
            </a:pPr>
            <a:r>
              <a:rPr lang="en-US" sz="2800" dirty="0" smtClean="0">
                <a:latin typeface="Times New Roman" pitchFamily="18" charset="0"/>
                <a:cs typeface="Times New Roman" pitchFamily="18" charset="0"/>
              </a:rPr>
              <a:t>Literature review </a:t>
            </a:r>
          </a:p>
          <a:p>
            <a:pPr marL="514350" indent="-514350">
              <a:buFont typeface="Wingdings" pitchFamily="2" charset="2"/>
              <a:buChar char="§"/>
            </a:pPr>
            <a:r>
              <a:rPr lang="en-US" sz="2800" dirty="0" smtClean="0">
                <a:latin typeface="Times New Roman" pitchFamily="18" charset="0"/>
                <a:cs typeface="Times New Roman" pitchFamily="18" charset="0"/>
              </a:rPr>
              <a:t>Modeling</a:t>
            </a:r>
          </a:p>
          <a:p>
            <a:pPr marL="514350" indent="-514350">
              <a:buFont typeface="Wingdings" pitchFamily="2" charset="2"/>
              <a:buChar char="§"/>
            </a:pPr>
            <a:r>
              <a:rPr lang="en-US" sz="2800" dirty="0" smtClean="0">
                <a:latin typeface="Times New Roman" pitchFamily="18" charset="0"/>
                <a:cs typeface="Times New Roman" pitchFamily="18" charset="0"/>
              </a:rPr>
              <a:t>Analysis</a:t>
            </a:r>
          </a:p>
          <a:p>
            <a:pPr marL="514350" indent="-514350">
              <a:buFont typeface="Wingdings" pitchFamily="2" charset="2"/>
              <a:buChar char="§"/>
            </a:pPr>
            <a:r>
              <a:rPr lang="en-US" sz="2800" dirty="0" smtClean="0">
                <a:latin typeface="Times New Roman" pitchFamily="18" charset="0"/>
                <a:cs typeface="Times New Roman" pitchFamily="18" charset="0"/>
              </a:rPr>
              <a:t>Result </a:t>
            </a:r>
          </a:p>
          <a:p>
            <a:pPr marL="514350" indent="-514350">
              <a:buFont typeface="Wingdings" pitchFamily="2" charset="2"/>
              <a:buChar char="§"/>
            </a:pPr>
            <a:r>
              <a:rPr lang="en-US" sz="2800" dirty="0" smtClean="0">
                <a:latin typeface="Times New Roman" pitchFamily="18" charset="0"/>
                <a:cs typeface="Times New Roman" pitchFamily="18" charset="0"/>
              </a:rPr>
              <a:t>Conclusion</a:t>
            </a:r>
          </a:p>
          <a:p>
            <a:pPr marL="514350" indent="-514350">
              <a:buFont typeface="Wingdings" pitchFamily="2" charset="2"/>
              <a:buChar char="§"/>
            </a:pPr>
            <a:r>
              <a:rPr lang="en-US" sz="2800" dirty="0" smtClean="0">
                <a:latin typeface="Times New Roman" pitchFamily="18" charset="0"/>
                <a:cs typeface="Times New Roman" pitchFamily="18" charset="0"/>
              </a:rPr>
              <a:t>References</a:t>
            </a:r>
          </a:p>
          <a:p>
            <a:pPr marL="514350" indent="-514350">
              <a:buFont typeface="Wingdings" pitchFamily="2" charset="2"/>
              <a:buChar char="§"/>
            </a:pPr>
            <a:endParaRPr lang="en-US" sz="2800" dirty="0" smtClean="0">
              <a:latin typeface="Times New Roman" pitchFamily="18" charset="0"/>
              <a:cs typeface="Times New Roman" pitchFamily="18" charset="0"/>
            </a:endParaRPr>
          </a:p>
          <a:p>
            <a:pPr marL="514350" indent="-514350">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0034" y="214290"/>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RESULT table</a:t>
            </a:r>
            <a:endParaRPr lang="en-US" sz="3200" dirty="0"/>
          </a:p>
        </p:txBody>
      </p:sp>
      <p:graphicFrame>
        <p:nvGraphicFramePr>
          <p:cNvPr id="9" name="Content Placeholder 8"/>
          <p:cNvGraphicFramePr>
            <a:graphicFrameLocks noGrp="1"/>
          </p:cNvGraphicFramePr>
          <p:nvPr>
            <p:ph idx="1"/>
          </p:nvPr>
        </p:nvGraphicFramePr>
        <p:xfrm>
          <a:off x="928662" y="1714488"/>
          <a:ext cx="7258067" cy="4080520"/>
        </p:xfrm>
        <a:graphic>
          <a:graphicData uri="http://schemas.openxmlformats.org/drawingml/2006/table">
            <a:tbl>
              <a:tblPr firstRow="1" bandRow="1">
                <a:tableStyleId>{5C22544A-7EE6-4342-B048-85BDC9FD1C3A}</a:tableStyleId>
              </a:tblPr>
              <a:tblGrid>
                <a:gridCol w="857256"/>
                <a:gridCol w="1357322"/>
                <a:gridCol w="1214446"/>
                <a:gridCol w="1214446"/>
                <a:gridCol w="1143008"/>
                <a:gridCol w="1471589"/>
              </a:tblGrid>
              <a:tr h="757240">
                <a:tc gridSpan="6">
                  <a:txBody>
                    <a:bodyPr/>
                    <a:lstStyle/>
                    <a:p>
                      <a:pPr algn="ctr"/>
                      <a:r>
                        <a:rPr lang="en-US" sz="2000" dirty="0" smtClean="0"/>
                        <a:t>For  Deformations (mm)</a:t>
                      </a:r>
                      <a:endParaRPr lang="en-US" sz="2000"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7240">
                <a:tc rowSpan="2">
                  <a:txBody>
                    <a:bodyPr/>
                    <a:lstStyle/>
                    <a:p>
                      <a:pPr algn="ctr"/>
                      <a:r>
                        <a:rPr lang="en-US" sz="2000" dirty="0" smtClean="0"/>
                        <a:t>Materials</a:t>
                      </a:r>
                      <a:r>
                        <a:rPr lang="en-US" sz="2000" baseline="0" dirty="0" smtClean="0"/>
                        <a:t> </a:t>
                      </a:r>
                      <a:endParaRPr lang="en-US" sz="2000" dirty="0"/>
                    </a:p>
                  </a:txBody>
                  <a:tcPr/>
                </a:tc>
                <a:tc gridSpan="2">
                  <a:txBody>
                    <a:bodyPr/>
                    <a:lstStyle/>
                    <a:p>
                      <a:pPr algn="ctr"/>
                      <a:r>
                        <a:rPr kumimoji="0" lang="en-US" sz="2000" b="1" kern="1200" dirty="0" smtClean="0">
                          <a:solidFill>
                            <a:schemeClr val="lt1"/>
                          </a:solidFill>
                          <a:latin typeface="+mn-lt"/>
                          <a:ea typeface="+mn-ea"/>
                          <a:cs typeface="+mn-cs"/>
                        </a:rPr>
                        <a:t>Research paper observation</a:t>
                      </a:r>
                      <a:endParaRPr lang="en-US" sz="2000" dirty="0"/>
                    </a:p>
                  </a:txBody>
                  <a:tcPr/>
                </a:tc>
                <a:tc hMerge="1">
                  <a:txBody>
                    <a:bodyPr/>
                    <a:lstStyle/>
                    <a:p>
                      <a:endParaRPr lang="en-US" dirty="0"/>
                    </a:p>
                  </a:txBody>
                  <a:tcPr/>
                </a:tc>
                <a:tc gridSpan="3">
                  <a:txBody>
                    <a:bodyPr/>
                    <a:lstStyle/>
                    <a:p>
                      <a:pPr algn="ctr"/>
                      <a:r>
                        <a:rPr kumimoji="0" lang="en-US" sz="2000" b="1" kern="1200" dirty="0" smtClean="0">
                          <a:solidFill>
                            <a:schemeClr val="lt1"/>
                          </a:solidFill>
                          <a:latin typeface="+mn-lt"/>
                          <a:ea typeface="+mn-ea"/>
                          <a:cs typeface="+mn-cs"/>
                        </a:rPr>
                        <a:t>Our  observation</a:t>
                      </a:r>
                      <a:endParaRPr lang="en-US" sz="2000" dirty="0"/>
                    </a:p>
                  </a:txBody>
                  <a:tcPr/>
                </a:tc>
                <a:tc hMerge="1">
                  <a:txBody>
                    <a:bodyPr/>
                    <a:lstStyle/>
                    <a:p>
                      <a:endParaRPr lang="en-US"/>
                    </a:p>
                  </a:txBody>
                  <a:tcPr/>
                </a:tc>
                <a:tc hMerge="1">
                  <a:txBody>
                    <a:bodyPr/>
                    <a:lstStyle/>
                    <a:p>
                      <a:endParaRPr lang="en-US"/>
                    </a:p>
                  </a:txBody>
                  <a:tcPr/>
                </a:tc>
              </a:tr>
              <a:tr h="757240">
                <a:tc vMerge="1">
                  <a:txBody>
                    <a:bodyPr/>
                    <a:lstStyle/>
                    <a:p>
                      <a:endParaRPr lang="en-US" dirty="0"/>
                    </a:p>
                  </a:txBody>
                  <a:tcPr/>
                </a:tc>
                <a:tc>
                  <a:txBody>
                    <a:bodyPr/>
                    <a:lstStyle/>
                    <a:p>
                      <a:pPr marL="0" marR="0" algn="ctr">
                        <a:lnSpc>
                          <a:spcPct val="115000"/>
                        </a:lnSpc>
                        <a:spcBef>
                          <a:spcPts val="0"/>
                        </a:spcBef>
                        <a:spcAft>
                          <a:spcPts val="0"/>
                        </a:spcAft>
                      </a:pPr>
                      <a:r>
                        <a:rPr lang="en-US" sz="2000" dirty="0" smtClean="0">
                          <a:latin typeface="Times New Roman"/>
                          <a:ea typeface="Calibri"/>
                          <a:cs typeface="Times New Roman"/>
                        </a:rPr>
                        <a:t>Steel spring</a:t>
                      </a:r>
                      <a:endParaRPr lang="en-US" sz="2000" dirty="0">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Carbon spring</a:t>
                      </a:r>
                      <a:endParaRPr lang="en-US" sz="2000" dirty="0" smtClean="0">
                        <a:latin typeface="Calibri"/>
                        <a:ea typeface="Calibri"/>
                        <a:cs typeface="Times New Roman"/>
                      </a:endParaRPr>
                    </a:p>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Steel</a:t>
                      </a:r>
                      <a:r>
                        <a:rPr lang="en-US" sz="2000" baseline="0" dirty="0" smtClean="0">
                          <a:latin typeface="Times New Roman"/>
                          <a:ea typeface="Calibri"/>
                          <a:cs typeface="Times New Roman"/>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spring</a:t>
                      </a:r>
                      <a:endParaRPr lang="en-US" sz="2000" dirty="0" smtClean="0">
                        <a:latin typeface="Calibri"/>
                        <a:ea typeface="Calibri"/>
                        <a:cs typeface="Times New Roman"/>
                      </a:endParaRPr>
                    </a:p>
                    <a:p>
                      <a:pPr algn="ctr"/>
                      <a:endParaRPr lang="en-US" sz="2000"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Carbon spring</a:t>
                      </a:r>
                      <a:endParaRPr lang="en-US" sz="2000" dirty="0" smtClean="0">
                        <a:latin typeface="Calibri"/>
                        <a:ea typeface="Calibri"/>
                        <a:cs typeface="Times New Roman"/>
                      </a:endParaRPr>
                    </a:p>
                    <a:p>
                      <a:pPr algn="ctr"/>
                      <a:endParaRPr lang="en-US" sz="2000"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a:ea typeface="Calibri"/>
                          <a:cs typeface="Times New Roman"/>
                        </a:rPr>
                        <a:t>E Glass spring</a:t>
                      </a:r>
                      <a:endParaRPr lang="en-US" sz="2000" dirty="0" smtClean="0">
                        <a:latin typeface="Calibri"/>
                        <a:ea typeface="Calibri"/>
                        <a:cs typeface="Times New Roman"/>
                      </a:endParaRPr>
                    </a:p>
                    <a:p>
                      <a:pPr algn="ctr"/>
                      <a:endParaRPr lang="en-US" sz="2000" dirty="0"/>
                    </a:p>
                  </a:txBody>
                  <a:tcPr marL="68580" marR="68580" marT="0" marB="0"/>
                </a:tc>
              </a:tr>
              <a:tr h="7572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2000 N</a:t>
                      </a:r>
                      <a:endParaRPr lang="en-US" sz="2000" dirty="0" smtClean="0">
                        <a:latin typeface="Calibri"/>
                        <a:ea typeface="Calibri"/>
                        <a:cs typeface="Times New Roman"/>
                      </a:endParaRPr>
                    </a:p>
                  </a:txBody>
                  <a:tcPr marL="68580" marR="68580" marT="0" marB="0"/>
                </a:tc>
                <a:tc>
                  <a:txBody>
                    <a:bodyPr/>
                    <a:lstStyle/>
                    <a:p>
                      <a:pPr algn="ctr"/>
                      <a:r>
                        <a:rPr lang="en-US" sz="2000" dirty="0" smtClean="0"/>
                        <a:t>.49</a:t>
                      </a:r>
                      <a:endParaRPr lang="en-US" sz="2000" dirty="0"/>
                    </a:p>
                  </a:txBody>
                  <a:tcPr/>
                </a:tc>
                <a:tc>
                  <a:txBody>
                    <a:bodyPr/>
                    <a:lstStyle/>
                    <a:p>
                      <a:pPr algn="ctr"/>
                      <a:r>
                        <a:rPr lang="en-US" sz="2000" dirty="0" smtClean="0"/>
                        <a:t>.287e-5</a:t>
                      </a:r>
                      <a:endParaRPr lang="en-US" sz="2000" dirty="0"/>
                    </a:p>
                  </a:txBody>
                  <a:tcPr/>
                </a:tc>
                <a:tc>
                  <a:txBody>
                    <a:bodyPr/>
                    <a:lstStyle/>
                    <a:p>
                      <a:pPr algn="ctr"/>
                      <a:r>
                        <a:rPr lang="en-US" sz="2000" dirty="0" smtClean="0"/>
                        <a:t>.64</a:t>
                      </a:r>
                      <a:endParaRPr lang="en-US" sz="2000" dirty="0"/>
                    </a:p>
                  </a:txBody>
                  <a:tcPr/>
                </a:tc>
                <a:tc>
                  <a:txBody>
                    <a:bodyPr/>
                    <a:lstStyle/>
                    <a:p>
                      <a:pPr algn="ctr"/>
                      <a:r>
                        <a:rPr lang="en-US" sz="2000" dirty="0" smtClean="0"/>
                        <a:t>1.01e-6</a:t>
                      </a:r>
                      <a:endParaRPr lang="en-US" sz="2000" dirty="0"/>
                    </a:p>
                  </a:txBody>
                  <a:tcPr/>
                </a:tc>
                <a:tc>
                  <a:txBody>
                    <a:bodyPr/>
                    <a:lstStyle/>
                    <a:p>
                      <a:pPr algn="ctr"/>
                      <a:r>
                        <a:rPr lang="en-US" sz="2000" dirty="0" smtClean="0"/>
                        <a:t>9.72e-6</a:t>
                      </a:r>
                      <a:endParaRPr lang="en-US" sz="2000" dirty="0"/>
                    </a:p>
                  </a:txBody>
                  <a:tcPr/>
                </a:tc>
              </a:tr>
              <a:tr h="7572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4000</a:t>
                      </a:r>
                    </a:p>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Times New Roman"/>
                          <a:ea typeface="Calibri"/>
                          <a:cs typeface="Times New Roman"/>
                        </a:rPr>
                        <a:t>N</a:t>
                      </a:r>
                      <a:endParaRPr lang="en-US" sz="2000" dirty="0" smtClean="0">
                        <a:latin typeface="Calibri"/>
                        <a:ea typeface="Calibri"/>
                        <a:cs typeface="Times New Roman"/>
                      </a:endParaRPr>
                    </a:p>
                  </a:txBody>
                  <a:tcPr marL="68580" marR="68580" marT="0" marB="0"/>
                </a:tc>
                <a:tc>
                  <a:txBody>
                    <a:bodyPr/>
                    <a:lstStyle/>
                    <a:p>
                      <a:pPr algn="ctr"/>
                      <a:r>
                        <a:rPr lang="en-US" sz="2000" dirty="0" smtClean="0"/>
                        <a:t>.75</a:t>
                      </a:r>
                      <a:endParaRPr lang="en-US" sz="2000" dirty="0"/>
                    </a:p>
                  </a:txBody>
                  <a:tcPr/>
                </a:tc>
                <a:tc>
                  <a:txBody>
                    <a:bodyPr/>
                    <a:lstStyle/>
                    <a:p>
                      <a:pPr algn="ctr"/>
                      <a:r>
                        <a:rPr lang="en-US" sz="2000" dirty="0" smtClean="0"/>
                        <a:t>.575e-5</a:t>
                      </a:r>
                      <a:endParaRPr lang="en-US" sz="2000" dirty="0"/>
                    </a:p>
                  </a:txBody>
                  <a:tcPr/>
                </a:tc>
                <a:tc>
                  <a:txBody>
                    <a:bodyPr/>
                    <a:lstStyle/>
                    <a:p>
                      <a:pPr algn="ctr"/>
                      <a:r>
                        <a:rPr lang="en-US" sz="2000" dirty="0" smtClean="0"/>
                        <a:t>1.29</a:t>
                      </a:r>
                      <a:endParaRPr lang="en-US" sz="2000" dirty="0"/>
                    </a:p>
                  </a:txBody>
                  <a:tcPr/>
                </a:tc>
                <a:tc>
                  <a:txBody>
                    <a:bodyPr/>
                    <a:lstStyle/>
                    <a:p>
                      <a:pPr algn="ctr"/>
                      <a:r>
                        <a:rPr lang="en-US" sz="2000" dirty="0" smtClean="0"/>
                        <a:t>2.033e-6</a:t>
                      </a:r>
                      <a:endParaRPr lang="en-US" sz="2000" dirty="0"/>
                    </a:p>
                  </a:txBody>
                  <a:tcPr/>
                </a:tc>
                <a:tc>
                  <a:txBody>
                    <a:bodyPr/>
                    <a:lstStyle/>
                    <a:p>
                      <a:pPr algn="ctr"/>
                      <a:r>
                        <a:rPr lang="en-US" sz="2000" dirty="0" smtClean="0"/>
                        <a:t>1.94e-5</a:t>
                      </a:r>
                      <a:endParaRPr lang="en-US" sz="2000" dirty="0"/>
                    </a:p>
                  </a:txBody>
                  <a:tcPr/>
                </a:tc>
              </a:tr>
            </a:tbl>
          </a:graphicData>
        </a:graphic>
      </p:graphicFrame>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Modal results</a:t>
            </a:r>
            <a:endParaRPr lang="en-US" sz="3200" dirty="0"/>
          </a:p>
        </p:txBody>
      </p:sp>
      <p:graphicFrame>
        <p:nvGraphicFramePr>
          <p:cNvPr id="4" name="Content Placeholder 3"/>
          <p:cNvGraphicFramePr>
            <a:graphicFrameLocks noGrp="1"/>
          </p:cNvGraphicFramePr>
          <p:nvPr>
            <p:ph idx="1"/>
          </p:nvPr>
        </p:nvGraphicFramePr>
        <p:xfrm>
          <a:off x="2714612" y="1643050"/>
          <a:ext cx="3429024" cy="3596012"/>
        </p:xfrm>
        <a:graphic>
          <a:graphicData uri="http://schemas.openxmlformats.org/drawingml/2006/table">
            <a:tbl>
              <a:tblPr firstRow="1" bandRow="1">
                <a:tableStyleId>{5C22544A-7EE6-4342-B048-85BDC9FD1C3A}</a:tableStyleId>
              </a:tblPr>
              <a:tblGrid>
                <a:gridCol w="1714512"/>
                <a:gridCol w="1714512"/>
              </a:tblGrid>
              <a:tr h="513716">
                <a:tc>
                  <a:txBody>
                    <a:bodyPr/>
                    <a:lstStyle/>
                    <a:p>
                      <a:pPr algn="ctr"/>
                      <a:r>
                        <a:rPr lang="en-US" b="0" dirty="0">
                          <a:latin typeface="Arial"/>
                        </a:rPr>
                        <a:t>Mode</a:t>
                      </a:r>
                    </a:p>
                  </a:txBody>
                  <a:tcPr marL="31750" marR="31750" marT="6350" marB="6350" anchor="ctr"/>
                </a:tc>
                <a:tc>
                  <a:txBody>
                    <a:bodyPr/>
                    <a:lstStyle/>
                    <a:p>
                      <a:pPr algn="ctr"/>
                      <a:r>
                        <a:rPr lang="en-US" b="0">
                          <a:latin typeface="Arial"/>
                        </a:rPr>
                        <a:t>Frequency [Hz]</a:t>
                      </a:r>
                    </a:p>
                  </a:txBody>
                  <a:tcPr marL="31750" marR="31750" marT="6350" marB="6350" anchor="ctr"/>
                </a:tc>
              </a:tr>
              <a:tr h="513716">
                <a:tc>
                  <a:txBody>
                    <a:bodyPr/>
                    <a:lstStyle/>
                    <a:p>
                      <a:pPr algn="ctr"/>
                      <a:r>
                        <a:rPr lang="en-US">
                          <a:latin typeface="Arial"/>
                        </a:rPr>
                        <a:t>1.</a:t>
                      </a:r>
                    </a:p>
                  </a:txBody>
                  <a:tcPr marL="31750" marR="31750" marT="6350" marB="6350" anchor="ctr"/>
                </a:tc>
                <a:tc>
                  <a:txBody>
                    <a:bodyPr/>
                    <a:lstStyle/>
                    <a:p>
                      <a:pPr algn="ctr"/>
                      <a:r>
                        <a:rPr lang="en-US">
                          <a:latin typeface="Arial"/>
                        </a:rPr>
                        <a:t>60.917</a:t>
                      </a:r>
                    </a:p>
                  </a:txBody>
                  <a:tcPr marL="31750" marR="31750" marT="6350" marB="6350" anchor="ctr"/>
                </a:tc>
              </a:tr>
              <a:tr h="513716">
                <a:tc>
                  <a:txBody>
                    <a:bodyPr/>
                    <a:lstStyle/>
                    <a:p>
                      <a:pPr algn="ctr"/>
                      <a:r>
                        <a:rPr lang="en-US">
                          <a:latin typeface="Arial"/>
                        </a:rPr>
                        <a:t>2.</a:t>
                      </a:r>
                    </a:p>
                  </a:txBody>
                  <a:tcPr marL="31750" marR="31750" marT="6350" marB="6350" anchor="ctr"/>
                </a:tc>
                <a:tc>
                  <a:txBody>
                    <a:bodyPr/>
                    <a:lstStyle/>
                    <a:p>
                      <a:pPr algn="ctr"/>
                      <a:r>
                        <a:rPr lang="en-US">
                          <a:latin typeface="Arial"/>
                        </a:rPr>
                        <a:t>79.652</a:t>
                      </a:r>
                    </a:p>
                  </a:txBody>
                  <a:tcPr marL="31750" marR="31750" marT="6350" marB="6350" anchor="ctr"/>
                </a:tc>
              </a:tr>
              <a:tr h="513716">
                <a:tc>
                  <a:txBody>
                    <a:bodyPr/>
                    <a:lstStyle/>
                    <a:p>
                      <a:pPr algn="ctr"/>
                      <a:r>
                        <a:rPr lang="en-US">
                          <a:latin typeface="Arial"/>
                        </a:rPr>
                        <a:t>3.</a:t>
                      </a:r>
                    </a:p>
                  </a:txBody>
                  <a:tcPr marL="31750" marR="31750" marT="6350" marB="6350" anchor="ctr"/>
                </a:tc>
                <a:tc>
                  <a:txBody>
                    <a:bodyPr/>
                    <a:lstStyle/>
                    <a:p>
                      <a:pPr algn="ctr"/>
                      <a:r>
                        <a:rPr lang="en-US">
                          <a:latin typeface="Arial"/>
                        </a:rPr>
                        <a:t>172.28</a:t>
                      </a:r>
                    </a:p>
                  </a:txBody>
                  <a:tcPr marL="31750" marR="31750" marT="6350" marB="6350" anchor="ctr"/>
                </a:tc>
              </a:tr>
              <a:tr h="513716">
                <a:tc>
                  <a:txBody>
                    <a:bodyPr/>
                    <a:lstStyle/>
                    <a:p>
                      <a:pPr algn="ctr"/>
                      <a:r>
                        <a:rPr lang="en-US">
                          <a:latin typeface="Arial"/>
                        </a:rPr>
                        <a:t>4.</a:t>
                      </a:r>
                    </a:p>
                  </a:txBody>
                  <a:tcPr marL="31750" marR="31750" marT="6350" marB="6350" anchor="ctr"/>
                </a:tc>
                <a:tc>
                  <a:txBody>
                    <a:bodyPr/>
                    <a:lstStyle/>
                    <a:p>
                      <a:pPr algn="ctr"/>
                      <a:r>
                        <a:rPr lang="en-US">
                          <a:latin typeface="Arial"/>
                        </a:rPr>
                        <a:t>344.21</a:t>
                      </a:r>
                    </a:p>
                  </a:txBody>
                  <a:tcPr marL="31750" marR="31750" marT="6350" marB="6350" anchor="ctr"/>
                </a:tc>
              </a:tr>
              <a:tr h="513716">
                <a:tc>
                  <a:txBody>
                    <a:bodyPr/>
                    <a:lstStyle/>
                    <a:p>
                      <a:pPr algn="ctr"/>
                      <a:r>
                        <a:rPr lang="en-US">
                          <a:latin typeface="Arial"/>
                        </a:rPr>
                        <a:t>5.</a:t>
                      </a:r>
                    </a:p>
                  </a:txBody>
                  <a:tcPr marL="31750" marR="31750" marT="6350" marB="6350" anchor="ctr"/>
                </a:tc>
                <a:tc>
                  <a:txBody>
                    <a:bodyPr/>
                    <a:lstStyle/>
                    <a:p>
                      <a:pPr algn="ctr"/>
                      <a:r>
                        <a:rPr lang="en-US">
                          <a:latin typeface="Arial"/>
                        </a:rPr>
                        <a:t>388.75</a:t>
                      </a:r>
                    </a:p>
                  </a:txBody>
                  <a:tcPr marL="31750" marR="31750" marT="6350" marB="6350" anchor="ctr"/>
                </a:tc>
              </a:tr>
              <a:tr h="513716">
                <a:tc>
                  <a:txBody>
                    <a:bodyPr/>
                    <a:lstStyle/>
                    <a:p>
                      <a:pPr algn="ctr"/>
                      <a:r>
                        <a:rPr lang="en-US">
                          <a:latin typeface="Arial"/>
                        </a:rPr>
                        <a:t>6.</a:t>
                      </a:r>
                    </a:p>
                  </a:txBody>
                  <a:tcPr marL="31750" marR="31750" marT="6350" marB="6350" anchor="ctr"/>
                </a:tc>
                <a:tc>
                  <a:txBody>
                    <a:bodyPr/>
                    <a:lstStyle/>
                    <a:p>
                      <a:pPr algn="ctr"/>
                      <a:r>
                        <a:rPr lang="en-US" dirty="0">
                          <a:latin typeface="Arial"/>
                        </a:rPr>
                        <a:t>473.51</a:t>
                      </a:r>
                    </a:p>
                  </a:txBody>
                  <a:tcPr marL="31750" marR="31750" marT="6350" marB="6350" anchor="ctr"/>
                </a:tc>
              </a:tr>
            </a:tbl>
          </a:graphicData>
        </a:graphic>
      </p:graphicFrame>
    </p:spTree>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IN" sz="3200" b="1" cap="all" dirty="0" smtClean="0">
                <a:ln/>
                <a:solidFill>
                  <a:schemeClr val="accent1"/>
                </a:solidFill>
                <a:effectLst>
                  <a:outerShdw blurRad="38100" dist="38100" dir="2700000" algn="tl">
                    <a:srgbClr val="000000">
                      <a:alpha val="43137"/>
                    </a:srgbClr>
                  </a:outerShdw>
                  <a:reflection blurRad="10000" stA="55000" endPos="48000" dist="500" dir="5400000" sy="-100000" algn="bl" rotWithShape="0"/>
                </a:effectLst>
                <a:latin typeface="Times New Roman" pitchFamily="18" charset="0"/>
                <a:cs typeface="Times New Roman" pitchFamily="18" charset="0"/>
              </a:rPr>
              <a:t>conclusion</a:t>
            </a:r>
            <a:endParaRPr lang="en-US" sz="3200" dirty="0">
              <a:effectLst>
                <a:outerShdw blurRad="38100" dist="38100" dir="2700000" algn="tl">
                  <a:srgbClr val="000000">
                    <a:alpha val="43137"/>
                  </a:srgbClr>
                </a:outerShdw>
                <a:reflection blurRad="10000" stA="55000" endPos="48000" dist="500" dir="5400000" sy="-100000" algn="bl" rotWithShape="0"/>
              </a:effectLst>
            </a:endParaRPr>
          </a:p>
        </p:txBody>
      </p:sp>
      <p:sp>
        <p:nvSpPr>
          <p:cNvPr id="3" name="Content Placeholder 2"/>
          <p:cNvSpPr>
            <a:spLocks noGrp="1"/>
          </p:cNvSpPr>
          <p:nvPr>
            <p:ph idx="1"/>
          </p:nvPr>
        </p:nvSpPr>
        <p:spPr>
          <a:xfrm>
            <a:off x="457200" y="1500174"/>
            <a:ext cx="8229600" cy="4824426"/>
          </a:xfrm>
        </p:spPr>
        <p:txBody>
          <a:bodyPr/>
          <a:lstStyle/>
          <a:p>
            <a:r>
              <a:rPr lang="en-US" dirty="0" smtClean="0"/>
              <a:t>The leaf spring has been modeled using solid tetrahedron 4 – node element. By performing static analysis it is concluded that the maximum safe load is 4000 N for the given specification of the leaf spring. </a:t>
            </a:r>
          </a:p>
          <a:p>
            <a:r>
              <a:rPr lang="en-US" dirty="0" smtClean="0"/>
              <a:t>We  are still  working no the project…</a:t>
            </a:r>
            <a:endParaRPr lang="en-US" dirty="0"/>
          </a:p>
        </p:txBody>
      </p:sp>
    </p:spTree>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IN" sz="3200" b="1" cap="all" dirty="0" smtClean="0">
                <a:ln/>
                <a:solidFill>
                  <a:schemeClr val="accent1"/>
                </a:solidFill>
                <a:effectLst>
                  <a:outerShdw blurRad="38100" dist="38100" dir="2700000" algn="tl">
                    <a:srgbClr val="000000">
                      <a:alpha val="43137"/>
                    </a:srgbClr>
                  </a:outerShdw>
                  <a:reflection blurRad="10000" stA="55000" endPos="48000" dist="500" dir="5400000" sy="-100000" algn="bl" rotWithShape="0"/>
                </a:effectLst>
                <a:latin typeface="Times New Roman" pitchFamily="18" charset="0"/>
                <a:cs typeface="Times New Roman" pitchFamily="18" charset="0"/>
              </a:rPr>
              <a:t>references</a:t>
            </a:r>
            <a:endParaRPr lang="en-US" sz="3200" dirty="0"/>
          </a:p>
        </p:txBody>
      </p:sp>
      <p:sp>
        <p:nvSpPr>
          <p:cNvPr id="3" name="Content Placeholder 2"/>
          <p:cNvSpPr>
            <a:spLocks noGrp="1"/>
          </p:cNvSpPr>
          <p:nvPr>
            <p:ph idx="1"/>
          </p:nvPr>
        </p:nvSpPr>
        <p:spPr>
          <a:xfrm>
            <a:off x="457200" y="1571612"/>
            <a:ext cx="8229600" cy="4752988"/>
          </a:xfrm>
        </p:spPr>
        <p:txBody>
          <a:bodyPr>
            <a:normAutofit lnSpcReduction="10000"/>
          </a:bodyPr>
          <a:lstStyle/>
          <a:p>
            <a:r>
              <a:rPr lang="en-US" dirty="0" err="1" smtClean="0"/>
              <a:t>Eliahu</a:t>
            </a:r>
            <a:r>
              <a:rPr lang="en-US" dirty="0" smtClean="0"/>
              <a:t> </a:t>
            </a:r>
            <a:r>
              <a:rPr lang="en-US" dirty="0" err="1" smtClean="0"/>
              <a:t>Zahavi</a:t>
            </a:r>
            <a:r>
              <a:rPr lang="en-US" dirty="0" smtClean="0"/>
              <a:t> The Finite Element Method in Machine Design. Prentice Hall, Englewood Cliffs, N.J, 07632.</a:t>
            </a:r>
          </a:p>
          <a:p>
            <a:r>
              <a:rPr lang="en-US" dirty="0" smtClean="0"/>
              <a:t>en.wikipedia.org/wiki/</a:t>
            </a:r>
            <a:r>
              <a:rPr lang="en-US" dirty="0" err="1" smtClean="0"/>
              <a:t>Leaf_spring</a:t>
            </a:r>
            <a:endParaRPr lang="en-US" dirty="0" smtClean="0"/>
          </a:p>
          <a:p>
            <a:r>
              <a:rPr lang="en-US" dirty="0" smtClean="0"/>
              <a:t>R. K. </a:t>
            </a:r>
            <a:r>
              <a:rPr lang="en-US" dirty="0" err="1" smtClean="0"/>
              <a:t>Rajput</a:t>
            </a:r>
            <a:r>
              <a:rPr lang="en-US" dirty="0" smtClean="0"/>
              <a:t> Text Book Of Automobile Engineering, Page No. 419, 420.</a:t>
            </a:r>
          </a:p>
          <a:p>
            <a:r>
              <a:rPr lang="en-US" dirty="0" smtClean="0"/>
              <a:t>SAE manual on design and application of helical and spiral springs Society of Automotive Engineers 4th Edition, ISBN10: 0898833833 ISBN-13: 9780898833836 1999.</a:t>
            </a:r>
          </a:p>
          <a:p>
            <a:r>
              <a:rPr lang="en-US" dirty="0" err="1" smtClean="0"/>
              <a:t>Ansys</a:t>
            </a:r>
            <a:r>
              <a:rPr lang="en-US" dirty="0" smtClean="0"/>
              <a:t> Advance Analysis Techniques guide </a:t>
            </a:r>
            <a:r>
              <a:rPr lang="en-US" dirty="0" err="1" smtClean="0"/>
              <a:t>Ansys</a:t>
            </a:r>
            <a:r>
              <a:rPr lang="en-US" dirty="0" smtClean="0"/>
              <a:t> Release 10.0, August 2005.</a:t>
            </a:r>
            <a:endParaRPr lang="en-US" dirty="0"/>
          </a:p>
        </p:txBody>
      </p:sp>
    </p:spTree>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04800" y="1752600"/>
            <a:ext cx="8382000" cy="22098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smtClean="0">
                <a:ln/>
                <a:solidFill>
                  <a:schemeClr val="accent3"/>
                </a:solidFill>
                <a:latin typeface="Algerian" pitchFamily="82" charset="0"/>
                <a:cs typeface="Times New Roman" pitchFamily="18" charset="0"/>
              </a:rPr>
              <a:t/>
            </a:r>
            <a:br>
              <a:rPr lang="en-US" b="1" dirty="0" smtClean="0">
                <a:ln/>
                <a:solidFill>
                  <a:schemeClr val="accent3"/>
                </a:solidFill>
                <a:latin typeface="Algerian" pitchFamily="82" charset="0"/>
                <a:cs typeface="Times New Roman" pitchFamily="18" charset="0"/>
              </a:rPr>
            </a:br>
            <a:r>
              <a:rPr lang="en-US" sz="7200" b="1" dirty="0" smtClean="0">
                <a:ln/>
                <a:solidFill>
                  <a:schemeClr val="accent3"/>
                </a:solidFill>
                <a:latin typeface="Algerian" pitchFamily="82" charset="0"/>
                <a:cs typeface="Times New Roman" pitchFamily="18" charset="0"/>
              </a:rPr>
              <a:t>THANKS…</a:t>
            </a:r>
            <a:endParaRPr lang="en-US" sz="7200" b="1" dirty="0">
              <a:ln/>
              <a:solidFill>
                <a:schemeClr val="accent3"/>
              </a:solidFill>
              <a:latin typeface="Algerian" pitchFamily="82" charset="0"/>
              <a:cs typeface="Times New Roman" pitchFamily="18" charset="0"/>
            </a:endParaRPr>
          </a:p>
        </p:txBody>
      </p:sp>
    </p:spTree>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INTRODUCTION</a:t>
            </a:r>
            <a:endParaRPr lang="en-US" sz="3200" dirty="0"/>
          </a:p>
        </p:txBody>
      </p:sp>
      <p:sp>
        <p:nvSpPr>
          <p:cNvPr id="3" name="Content Placeholder 2"/>
          <p:cNvSpPr>
            <a:spLocks noGrp="1"/>
          </p:cNvSpPr>
          <p:nvPr>
            <p:ph idx="1"/>
          </p:nvPr>
        </p:nvSpPr>
        <p:spPr/>
        <p:txBody>
          <a:bodyPr/>
          <a:lstStyle/>
          <a:p>
            <a:r>
              <a:rPr lang="en-US" dirty="0" smtClean="0"/>
              <a:t>A leaf spring is a simple form of spring commonly used for the suspension in wheeled vehicles.</a:t>
            </a:r>
          </a:p>
          <a:p>
            <a:r>
              <a:rPr lang="en-US" dirty="0" smtClean="0"/>
              <a:t>The suspension system in automobiles is a very important component in deciding vehicle drive comfort and the stability of the vehicle.</a:t>
            </a:r>
          </a:p>
          <a:p>
            <a:r>
              <a:rPr lang="en-US" dirty="0" smtClean="0"/>
              <a:t>A leaf spring can either be attached directly to the frame at both ends or attached directly at one end.</a:t>
            </a:r>
          </a:p>
          <a:p>
            <a:r>
              <a:rPr lang="en-US" dirty="0" smtClean="0"/>
              <a:t>A leaf spring commonly used in automobiles is semi–elliptical assembly. It is built with number of curves plates. </a:t>
            </a:r>
            <a:endParaRPr lang="en-US" dirty="0"/>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LEAF SPRING</a:t>
            </a:r>
            <a:endParaRPr lang="en-US" sz="3200" dirty="0"/>
          </a:p>
        </p:txBody>
      </p:sp>
      <p:pic>
        <p:nvPicPr>
          <p:cNvPr id="4" name="Content Placeholder 3" descr="e5eede75-b38c-459e-8e2d-18e91c912f58.jfif"/>
          <p:cNvPicPr>
            <a:picLocks noGrp="1"/>
          </p:cNvPicPr>
          <p:nvPr>
            <p:ph idx="1"/>
          </p:nvPr>
        </p:nvPicPr>
        <p:blipFill>
          <a:blip r:embed="rId2"/>
          <a:stretch>
            <a:fillRect/>
          </a:stretch>
        </p:blipFill>
        <p:spPr>
          <a:xfrm>
            <a:off x="928662" y="1714488"/>
            <a:ext cx="7143800" cy="4214841"/>
          </a:xfrm>
          <a:prstGeom prst="rect">
            <a:avLst/>
          </a:prstGeom>
        </p:spPr>
      </p:pic>
      <p:sp>
        <p:nvSpPr>
          <p:cNvPr id="5" name="TextBox 4"/>
          <p:cNvSpPr txBox="1"/>
          <p:nvPr/>
        </p:nvSpPr>
        <p:spPr>
          <a:xfrm>
            <a:off x="4071934" y="5929330"/>
            <a:ext cx="928694" cy="369332"/>
          </a:xfrm>
          <a:prstGeom prst="rect">
            <a:avLst/>
          </a:prstGeom>
          <a:noFill/>
        </p:spPr>
        <p:txBody>
          <a:bodyPr wrap="square" rtlCol="0">
            <a:spAutoFit/>
          </a:bodyPr>
          <a:lstStyle/>
          <a:p>
            <a:r>
              <a:rPr lang="en-US" dirty="0" smtClean="0"/>
              <a:t>Fig. 1</a:t>
            </a:r>
            <a:endParaRPr lang="en-US" dirty="0"/>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RESEARCH MOTIVATION</a:t>
            </a:r>
            <a:endParaRPr lang="en-US" sz="3200" dirty="0"/>
          </a:p>
        </p:txBody>
      </p:sp>
      <p:sp>
        <p:nvSpPr>
          <p:cNvPr id="3" name="Content Placeholder 2"/>
          <p:cNvSpPr>
            <a:spLocks noGrp="1"/>
          </p:cNvSpPr>
          <p:nvPr>
            <p:ph idx="1"/>
          </p:nvPr>
        </p:nvSpPr>
        <p:spPr/>
        <p:txBody>
          <a:bodyPr/>
          <a:lstStyle/>
          <a:p>
            <a:r>
              <a:rPr lang="en-US" dirty="0" smtClean="0"/>
              <a:t>The automobile industries are showing increasing interest in replacement of steel spring with  composite  materials like fiber glass composite leaf spring due  their higher strength to weight ratio.</a:t>
            </a:r>
          </a:p>
          <a:p>
            <a:r>
              <a:rPr lang="en-US" dirty="0" smtClean="0"/>
              <a:t>Composite leaf spring are lighter and stronger compared to ordinary steel leaf spring.</a:t>
            </a:r>
          </a:p>
          <a:p>
            <a:r>
              <a:rPr lang="en-US" dirty="0" smtClean="0"/>
              <a:t>The spring is intended to bear heavy jerks and vibrations and provide drive comfort and the stability of the vehicle.</a:t>
            </a:r>
            <a:endParaRPr lang="en-US" dirty="0"/>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objective</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This project aims at comparative study of design parameters of a traditional steel leaf spring assembly and composite leaf spring with bonded end joints.</a:t>
            </a:r>
          </a:p>
          <a:p>
            <a:r>
              <a:rPr lang="en-US" dirty="0" smtClean="0"/>
              <a:t>By performing static analysis using ANSYS software and mathematical calculations, the maximum bending stress and corresponding payload.</a:t>
            </a:r>
          </a:p>
          <a:p>
            <a:r>
              <a:rPr lang="en-US" dirty="0" smtClean="0"/>
              <a:t>By performing modal analysis using ANSYS software and mathematical calculations, the natural frequencies are compared with the excitation frequencies at different speeds of the vehicle with the various widths of the road irregularity.</a:t>
            </a:r>
          </a:p>
          <a:p>
            <a:endParaRPr lang="en-US" dirty="0"/>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I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LITRATURE REVIEW</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M.VENKATESAN , D.HELMEN DEVARAJ [7] perform design and experimental analysis of composite leaf spring made of glass fiber reinforced polymer &amp; compare the load carrying capacity, stiffness and weight savings of composite leaf spring with that of steel leaf spring. Compared to steel spring, the composite leaf spring is found to have 67.35% lesser stress, 64.95% higher stiffness and 126.98% higher natural frequency than that of existing steel leaf spring. A weight reduction of 76.4% is achieved by using optimized composite leaf spring.</a:t>
            </a:r>
            <a:endParaRPr lang="en-US" dirty="0"/>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706"/>
          </a:xfrm>
        </p:spPr>
        <p:txBody>
          <a:bodyPr>
            <a:normAutofit fontScale="90000"/>
          </a:bodyPr>
          <a:lstStyle/>
          <a:p>
            <a:endParaRPr lang="en-US" dirty="0"/>
          </a:p>
        </p:txBody>
      </p:sp>
      <p:sp>
        <p:nvSpPr>
          <p:cNvPr id="3" name="Content Placeholder 2"/>
          <p:cNvSpPr>
            <a:spLocks noGrp="1"/>
          </p:cNvSpPr>
          <p:nvPr>
            <p:ph idx="1"/>
          </p:nvPr>
        </p:nvSpPr>
        <p:spPr>
          <a:xfrm>
            <a:off x="428596" y="1357298"/>
            <a:ext cx="8229600" cy="5181616"/>
          </a:xfrm>
        </p:spPr>
        <p:txBody>
          <a:bodyPr/>
          <a:lstStyle/>
          <a:p>
            <a:r>
              <a:rPr lang="en-US" dirty="0" err="1" smtClean="0"/>
              <a:t>Gulur</a:t>
            </a:r>
            <a:r>
              <a:rPr lang="en-US" dirty="0" smtClean="0"/>
              <a:t> </a:t>
            </a:r>
            <a:r>
              <a:rPr lang="en-US" dirty="0" err="1" smtClean="0"/>
              <a:t>Siddaramanna</a:t>
            </a:r>
            <a:r>
              <a:rPr lang="en-US" dirty="0" smtClean="0"/>
              <a:t> SHIVA SHANKAR [5] performed test on the leaf springs under static loading condition &amp; the stresses and deflection are listed. These results are also compared with FEA. Testing has been done for unidirectional E-Glass/Epoxy mono composite leaf spring only. Since the composite leaf spring is able to withstand the static load, it is concluded that there is no objection from strength point of view also, in the process of replacing the conventional leaf spring by composite leaf spring.</a:t>
            </a:r>
            <a:endParaRPr lang="en-US" dirty="0"/>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IN" sz="32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modeling</a:t>
            </a:r>
            <a:endParaRPr lang="en-US" sz="3200" dirty="0"/>
          </a:p>
        </p:txBody>
      </p:sp>
      <p:sp>
        <p:nvSpPr>
          <p:cNvPr id="3" name="Content Placeholder 2"/>
          <p:cNvSpPr>
            <a:spLocks noGrp="1"/>
          </p:cNvSpPr>
          <p:nvPr>
            <p:ph idx="1"/>
          </p:nvPr>
        </p:nvSpPr>
        <p:spPr>
          <a:xfrm>
            <a:off x="428596" y="1428736"/>
            <a:ext cx="8229600" cy="5072098"/>
          </a:xfrm>
        </p:spPr>
        <p:txBody>
          <a:bodyPr>
            <a:normAutofit fontScale="92500" lnSpcReduction="10000"/>
          </a:bodyPr>
          <a:lstStyle/>
          <a:p>
            <a:r>
              <a:rPr lang="en-US" sz="3000" b="1" dirty="0" smtClean="0"/>
              <a:t>Specification</a:t>
            </a:r>
          </a:p>
          <a:p>
            <a:pPr>
              <a:buNone/>
            </a:pPr>
            <a:r>
              <a:rPr lang="en-US" dirty="0" smtClean="0"/>
              <a:t>       The following are the model dimensions.</a:t>
            </a:r>
          </a:p>
          <a:p>
            <a:pPr>
              <a:buNone/>
            </a:pPr>
            <a:r>
              <a:rPr lang="en-US" dirty="0" smtClean="0"/>
              <a:t>        1. Camber = 80mm </a:t>
            </a:r>
          </a:p>
          <a:p>
            <a:pPr>
              <a:buNone/>
            </a:pPr>
            <a:r>
              <a:rPr lang="en-US" dirty="0" smtClean="0"/>
              <a:t>        2. Span = 1220mm </a:t>
            </a:r>
          </a:p>
          <a:p>
            <a:pPr>
              <a:buNone/>
            </a:pPr>
            <a:r>
              <a:rPr lang="en-US" dirty="0" smtClean="0"/>
              <a:t>        3. Thickness of leaves = 7mm </a:t>
            </a:r>
          </a:p>
          <a:p>
            <a:pPr>
              <a:buNone/>
            </a:pPr>
            <a:r>
              <a:rPr lang="en-US" dirty="0" smtClean="0"/>
              <a:t>        4. Number of leaves = 10 </a:t>
            </a:r>
          </a:p>
          <a:p>
            <a:pPr>
              <a:buNone/>
            </a:pPr>
            <a:r>
              <a:rPr lang="en-US" dirty="0" smtClean="0"/>
              <a:t>        5. Number of full length leaves </a:t>
            </a:r>
            <a:r>
              <a:rPr lang="en-US" dirty="0" err="1" smtClean="0"/>
              <a:t>nF</a:t>
            </a:r>
            <a:r>
              <a:rPr lang="en-US" dirty="0" smtClean="0"/>
              <a:t> = 2 </a:t>
            </a:r>
          </a:p>
          <a:p>
            <a:pPr>
              <a:buNone/>
            </a:pPr>
            <a:r>
              <a:rPr lang="en-US" dirty="0" smtClean="0"/>
              <a:t>        6. Number of graduated length leaves </a:t>
            </a:r>
            <a:r>
              <a:rPr lang="en-US" dirty="0" err="1" smtClean="0"/>
              <a:t>nG</a:t>
            </a:r>
            <a:r>
              <a:rPr lang="en-US" dirty="0" smtClean="0"/>
              <a:t> = 8 </a:t>
            </a:r>
          </a:p>
          <a:p>
            <a:pPr>
              <a:buNone/>
            </a:pPr>
            <a:r>
              <a:rPr lang="en-US" dirty="0" smtClean="0"/>
              <a:t>        7. Width = 60 </a:t>
            </a:r>
          </a:p>
          <a:p>
            <a:pPr>
              <a:buNone/>
            </a:pPr>
            <a:r>
              <a:rPr lang="en-US" dirty="0" smtClean="0"/>
              <a:t>        8. Ineffective length = 60mm </a:t>
            </a:r>
          </a:p>
          <a:p>
            <a:pPr>
              <a:buNone/>
            </a:pPr>
            <a:r>
              <a:rPr lang="en-US" dirty="0" smtClean="0"/>
              <a:t>        9. Eye Diameter = 20mm </a:t>
            </a:r>
          </a:p>
          <a:p>
            <a:pPr>
              <a:buNone/>
            </a:pPr>
            <a:r>
              <a:rPr lang="en-US" dirty="0" smtClean="0"/>
              <a:t>        10. Bolt Diameter = 10mm</a:t>
            </a:r>
          </a:p>
          <a:p>
            <a:endParaRPr lang="en-US" dirty="0"/>
          </a:p>
        </p:txBody>
      </p:sp>
    </p:spTree>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2010-02-16T08:09:29Z</outs:dateTime>
      <outs:isPinned>true</outs:isPinned>
    </outs:relatedDate>
    <outs:relatedDate>
      <outs:type>2</outs:type>
      <outs:displayName>Created</outs:displayName>
      <outs:dateTime>2010-02-14T07:12:45Z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scorpian</outs:displayName>
          <outs:accountName/>
        </outs:relatedPerson>
      </outs:people>
      <outs:source>0</outs:source>
      <outs:isPinned>true</outs:isPinned>
    </outs:relatedPeopleItem>
    <outs:relatedPeopleItem>
      <outs:category>Last modified by</outs:category>
      <outs:people>
        <outs:relatedPerson>
          <outs:displayName>scorpian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C103413D-026E-42B2-B44B-A958A9369922}">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1711</TotalTime>
  <Words>823</Words>
  <Application>Microsoft Macintosh PowerPoint</Application>
  <PresentationFormat>On-screen Show (4:3)</PresentationFormat>
  <Paragraphs>161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Slide 1</vt:lpstr>
      <vt:lpstr>CONTENTS</vt:lpstr>
      <vt:lpstr>INTRODUCTION</vt:lpstr>
      <vt:lpstr>LEAF SPRING</vt:lpstr>
      <vt:lpstr>RESEARCH MOTIVATION</vt:lpstr>
      <vt:lpstr>objective</vt:lpstr>
      <vt:lpstr>LITRATURE REVIEW</vt:lpstr>
      <vt:lpstr>Slide 8</vt:lpstr>
      <vt:lpstr>modeling</vt:lpstr>
      <vt:lpstr>Slide 10</vt:lpstr>
      <vt:lpstr>analysis</vt:lpstr>
      <vt:lpstr>Material </vt:lpstr>
      <vt:lpstr>    </vt:lpstr>
      <vt:lpstr>Slide 14</vt:lpstr>
      <vt:lpstr>Static and modal analysis</vt:lpstr>
      <vt:lpstr>RESULT</vt:lpstr>
      <vt:lpstr>Slide 17</vt:lpstr>
      <vt:lpstr>Slide 18</vt:lpstr>
      <vt:lpstr>RESULT table</vt:lpstr>
      <vt:lpstr>RESULT table</vt:lpstr>
      <vt:lpstr>Modal results</vt:lpstr>
      <vt:lpstr>conclusion</vt:lpstr>
      <vt:lpstr>references</vt:lpstr>
      <vt:lpstr>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SUSPENSION SYSTEM</dc:title>
  <dc:creator>scorpian</dc:creator>
  <cp:lastModifiedBy>vikas</cp:lastModifiedBy>
  <cp:revision>158</cp:revision>
  <dcterms:created xsi:type="dcterms:W3CDTF">2010-02-14T07:12:45Z</dcterms:created>
  <dcterms:modified xsi:type="dcterms:W3CDTF">2020-09-12T06:07:08Z</dcterms:modified>
</cp:coreProperties>
</file>