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D4B6554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78" r:id="rId7"/>
    <p:sldId id="269" r:id="rId8"/>
    <p:sldId id="279" r:id="rId9"/>
    <p:sldId id="274" r:id="rId10"/>
    <p:sldId id="270" r:id="rId11"/>
    <p:sldId id="275" r:id="rId12"/>
    <p:sldId id="276" r:id="rId13"/>
    <p:sldId id="277" r:id="rId14"/>
    <p:sldId id="271" r:id="rId15"/>
    <p:sldId id="28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1E67E1-71B7-3DF8-8657-840DE02BC0DD}" name="Noufal Samsudin" initials="NS" userId="S::Noufal.Samsudin@dubaiholding.com::46285699-313e-41a1-8916-a23e741851f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3_D4B655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2299ED-2BDA-40D8-B436-BA7F3F2E2B66}" authorId="{C01E67E1-71B7-3DF8-8657-840DE02BC0DD}" created="2023-05-07T15:23:22.305">
    <pc:sldMkLst xmlns:pc="http://schemas.microsoft.com/office/powerpoint/2013/main/command">
      <pc:docMk/>
      <pc:sldMk cId="3568719177" sldId="259"/>
    </pc:sldMkLst>
    <p188:txBody>
      <a:bodyPr/>
      <a:lstStyle/>
      <a:p>
        <a:r>
          <a:rPr lang="en-AE"/>
          <a:t>Training eval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640C-C33A-4992-2670-C37C8F8A3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A647-4390-1B7D-266F-2CFDCF96F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3817-1B34-5D32-3B3A-B8638A7E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B899-31A6-C5DD-03E4-5134AD46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0145B-5B1D-E090-C253-61FCA215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853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32D7-06A5-6B90-6AEC-7D7D105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27C2C-EF28-31E4-EFE5-8DDE3D83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1F01-91E8-3083-8CDE-0C3255F1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5E63-D903-4BBA-368D-774A8196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DE46-E8CC-3765-944B-86CF4109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612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98CFE-3C2E-EA40-8ADE-FEE39DF57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323BB-585E-D1D4-561F-F6AD31526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1AD4-BFDD-6E99-27A7-A1DCBD91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710F-CD73-DB9C-2141-47E24312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68C41-8FD5-84FC-DC63-DFEBFF04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513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9653-F107-5322-92C8-291F8DA1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8929-9823-E971-7C44-4C06CEFD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D36F-2A3A-85E1-2F42-71B24B5E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F41B-22A8-47AF-87B5-2A0A6BF2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D45EA-73FC-FAB6-E9BF-1187276B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329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65DB-731C-98E3-90B4-08E1CECD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B43F5-83FF-7993-653A-429EDB72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8914-6B63-684C-1E3D-930B5449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D9744-C751-7B22-F234-C309E471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D0B5-51B6-595E-C263-EA1CAB7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347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AFCA-B8FE-E0ED-DFAC-F2AF07BE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F6F5-3D32-471A-D03F-CD0E34F2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FC3CC-0E1F-51E2-61AD-196FC4C65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2CF4-DC82-BA6A-D2A6-38207653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6C83-FC95-39AE-89FC-A8A5AAAD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A1B4-FDA1-08A7-A5FB-805B2E62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461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E046-D5A8-4182-2672-881AD5F2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0E708-48FF-4CD5-DD3B-2694FB60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0663B-8A92-ECE6-B1C9-2D6BBD812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5E1E1-5179-C3B4-138C-CA38B0E7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22BBE-C038-AA1B-EA0C-B72BD41AB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7A1C5-D919-2AC1-B40A-251BA1AB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6A7F3-E179-77F0-0D83-24EB49BA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41FC-1520-DF5F-8A85-E5B51B89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5629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B73-3600-4497-2E69-D17F4B54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A8F18-DDAA-5FAF-54EE-04233EBB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4B2-DCAB-4E0A-B870-25B9F71F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77865-4CD7-E29A-BADE-BADB7D49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187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A8D54-6083-C40C-9B9A-A2C1EC50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31043-BF8E-E67C-7578-F2ADC901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4598B-3603-EFB8-1B69-BC24C92E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497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9D95-9F72-4F48-B3CA-237EE1A9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DC81-1560-EA0B-6386-53BAD06F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62EF-2F00-F44E-11B6-16B935D5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0263-7255-3F3E-8FC4-BCDFEE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503E3-0930-B478-5292-6352C10B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7F3DB-D56C-D4DD-0144-099CFE01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5967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4CCF-16F4-6C8D-40D2-39E299B7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0AC92-F02C-B19A-FFA8-B152BE0B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D43B8-953D-913B-C66C-839AB4BE6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F6ED-B05B-B3DE-B72B-02F3D34E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53669-BCF3-D2B8-62C0-711ABF7A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E7051-8F5A-8671-46F9-69EC507B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8194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94C6B-8398-9D43-87D1-9B8F4AD9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7D245-2983-7184-0C17-FAA141705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1FA6-2BBB-6319-35A0-383146EC9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E5DC-9301-42B8-91B6-AF3FEB121958}" type="datetimeFigureOut">
              <a:rPr lang="en-AE" smtClean="0"/>
              <a:t>08/05/2023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24E0-3E81-FF13-4A1F-1454EFB45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0B0B-2294-E49B-7245-B9590BFE2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9076-92E6-4E6A-BEA5-EECF0F326843}" type="slidenum">
              <a:rPr lang="en-AE" smtClean="0"/>
              <a:t>‹#›</a:t>
            </a:fld>
            <a:endParaRPr lang="en-A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9C3CA-19DB-C974-CDD1-099875FA1BC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65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58468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openai.com/en/articles/6654000-best-practices-for-prompt-engineering-with-openai-api" TargetMode="External"/><Relationship Id="rId2" Type="http://schemas.openxmlformats.org/officeDocument/2006/relationships/hyperlink" Target="https://python.langchain.com/en/lates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D4B655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B293-9F12-79A4-2AE6-3984DD9E4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Building Business Applications with </a:t>
            </a:r>
            <a:r>
              <a:rPr lang="en-US" sz="3200" dirty="0" err="1"/>
              <a:t>ChatGPT</a:t>
            </a:r>
            <a:endParaRPr lang="en-AE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5CC65A-79DF-124B-CD86-95D2E74F1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0098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05D9-7B52-3C58-03D6-3564224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Main Output</a:t>
            </a:r>
            <a:endParaRPr lang="en-A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74A88F-9887-3A88-2CE0-BF31283E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655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Sequence Generation Engine</a:t>
            </a:r>
          </a:p>
          <a:p>
            <a:pPr lvl="1"/>
            <a:r>
              <a:rPr lang="en-US" sz="1400" dirty="0"/>
              <a:t>Continues your prompt</a:t>
            </a:r>
          </a:p>
          <a:p>
            <a:r>
              <a:rPr lang="en-US" sz="1800" dirty="0"/>
              <a:t>Customize it to our </a:t>
            </a:r>
            <a:r>
              <a:rPr lang="en-US" sz="1800" dirty="0" err="1"/>
              <a:t>usecase</a:t>
            </a:r>
            <a:r>
              <a:rPr lang="en-US" sz="1800" dirty="0"/>
              <a:t> by engineering the prompt to get the results we want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DB0D41-4281-6C30-1708-829396E9885D}"/>
              </a:ext>
            </a:extLst>
          </p:cNvPr>
          <p:cNvSpPr txBox="1">
            <a:spLocks/>
          </p:cNvSpPr>
          <p:nvPr/>
        </p:nvSpPr>
        <p:spPr>
          <a:xfrm>
            <a:off x="1159934" y="4033308"/>
            <a:ext cx="2878666" cy="2396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Translations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 answering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NLU query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 prototype designs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Memo-writing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Minutes-Of-Meetings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Semantic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Chatbots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61A3E9-3EB9-B05E-EF7A-03E75150C9CD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39965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Usecases</a:t>
            </a:r>
            <a:endParaRPr lang="en-US" sz="1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3ED6DD-61C1-66EC-89A8-BF4CD08365D4}"/>
              </a:ext>
            </a:extLst>
          </p:cNvPr>
          <p:cNvSpPr txBox="1">
            <a:spLocks/>
          </p:cNvSpPr>
          <p:nvPr/>
        </p:nvSpPr>
        <p:spPr>
          <a:xfrm>
            <a:off x="6654800" y="1825625"/>
            <a:ext cx="39965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OpenAI</a:t>
            </a:r>
            <a:r>
              <a:rPr lang="en-US" sz="2000" dirty="0"/>
              <a:t> provides APIs + playground to test prompts</a:t>
            </a:r>
          </a:p>
          <a:p>
            <a:r>
              <a:rPr lang="en-US" sz="2000" dirty="0"/>
              <a:t>Create free account – 5$ credit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31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05D9-7B52-3C58-03D6-3564224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Embeddings</a:t>
            </a:r>
            <a:endParaRPr lang="en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2B5F-9ECA-DDC9-132B-D781960D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Numerical representation of the prompt (multi-dimensional)</a:t>
            </a:r>
          </a:p>
          <a:p>
            <a:r>
              <a:rPr lang="en-US" sz="1800" dirty="0"/>
              <a:t>Holds semantic information</a:t>
            </a:r>
            <a:endParaRPr lang="en-AE" sz="1800" dirty="0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329A078E-65DF-1C59-F35B-3A9B70F5021B}"/>
              </a:ext>
            </a:extLst>
          </p:cNvPr>
          <p:cNvSpPr/>
          <p:nvPr/>
        </p:nvSpPr>
        <p:spPr>
          <a:xfrm rot="16200000">
            <a:off x="6389922" y="1820097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23D53-C77B-8296-4C57-C2579D399F30}"/>
              </a:ext>
            </a:extLst>
          </p:cNvPr>
          <p:cNvSpPr txBox="1"/>
          <p:nvPr/>
        </p:nvSpPr>
        <p:spPr>
          <a:xfrm>
            <a:off x="6321573" y="234993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pic>
        <p:nvPicPr>
          <p:cNvPr id="16" name="Graphic 15" descr="Morse Code with solid fill">
            <a:extLst>
              <a:ext uri="{FF2B5EF4-FFF2-40B4-BE49-F238E27FC236}">
                <a16:creationId xmlns:a16="http://schemas.microsoft.com/office/drawing/2014/main" id="{B6D3DAAE-A777-9B58-EA55-DED1BC68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433" y="1690688"/>
            <a:ext cx="601133" cy="6011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C18C14-BDD0-8454-37CA-B92C52241B66}"/>
              </a:ext>
            </a:extLst>
          </p:cNvPr>
          <p:cNvCxnSpPr>
            <a:cxnSpLocks/>
          </p:cNvCxnSpPr>
          <p:nvPr/>
        </p:nvCxnSpPr>
        <p:spPr>
          <a:xfrm>
            <a:off x="7160685" y="1991254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01BB15-F434-5A10-B299-99C11E528941}"/>
              </a:ext>
            </a:extLst>
          </p:cNvPr>
          <p:cNvSpPr txBox="1"/>
          <p:nvPr/>
        </p:nvSpPr>
        <p:spPr>
          <a:xfrm>
            <a:off x="7924800" y="2328398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</a:t>
            </a:r>
            <a:endParaRPr lang="en-AE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438C2E-0486-4FD2-5905-8DBE4E5ACFDB}"/>
              </a:ext>
            </a:extLst>
          </p:cNvPr>
          <p:cNvCxnSpPr/>
          <p:nvPr/>
        </p:nvCxnSpPr>
        <p:spPr>
          <a:xfrm>
            <a:off x="3832372" y="3306763"/>
            <a:ext cx="0" cy="287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CC9336-2781-7196-488A-62F375A4F0CE}"/>
              </a:ext>
            </a:extLst>
          </p:cNvPr>
          <p:cNvCxnSpPr/>
          <p:nvPr/>
        </p:nvCxnSpPr>
        <p:spPr>
          <a:xfrm>
            <a:off x="3832372" y="6176963"/>
            <a:ext cx="4563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22A3F-B1F0-28C4-95D5-1A1687F3AE8D}"/>
              </a:ext>
            </a:extLst>
          </p:cNvPr>
          <p:cNvSpPr txBox="1"/>
          <p:nvPr/>
        </p:nvSpPr>
        <p:spPr>
          <a:xfrm>
            <a:off x="4838786" y="189359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</a:t>
            </a:r>
            <a:endParaRPr lang="en-AE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5CEC5-EA8C-B078-81BF-1A0C50EE55BF}"/>
              </a:ext>
            </a:extLst>
          </p:cNvPr>
          <p:cNvCxnSpPr>
            <a:cxnSpLocks/>
          </p:cNvCxnSpPr>
          <p:nvPr/>
        </p:nvCxnSpPr>
        <p:spPr>
          <a:xfrm>
            <a:off x="5434479" y="2052108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C4995FD-200D-E7A3-6494-9E343F646D5C}"/>
              </a:ext>
            </a:extLst>
          </p:cNvPr>
          <p:cNvSpPr/>
          <p:nvPr/>
        </p:nvSpPr>
        <p:spPr>
          <a:xfrm>
            <a:off x="4394200" y="3928533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78B87F-C17A-C58F-0BC4-ADC2598638AD}"/>
              </a:ext>
            </a:extLst>
          </p:cNvPr>
          <p:cNvSpPr/>
          <p:nvPr/>
        </p:nvSpPr>
        <p:spPr>
          <a:xfrm>
            <a:off x="5158919" y="440002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5EAFD1-7C54-5D37-35F5-E5EB42630A86}"/>
              </a:ext>
            </a:extLst>
          </p:cNvPr>
          <p:cNvSpPr/>
          <p:nvPr/>
        </p:nvSpPr>
        <p:spPr>
          <a:xfrm>
            <a:off x="6211506" y="3465511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E17083-E19F-05E9-7ECE-486915B6F81A}"/>
              </a:ext>
            </a:extLst>
          </p:cNvPr>
          <p:cNvSpPr/>
          <p:nvPr/>
        </p:nvSpPr>
        <p:spPr>
          <a:xfrm>
            <a:off x="6976225" y="393699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2DF48F-4447-B14F-1E54-DAB7E186F920}"/>
              </a:ext>
            </a:extLst>
          </p:cNvPr>
          <p:cNvSpPr txBox="1"/>
          <p:nvPr/>
        </p:nvSpPr>
        <p:spPr>
          <a:xfrm>
            <a:off x="5671005" y="3151212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woman</a:t>
            </a:r>
            <a:endParaRPr lang="en-A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57A9E-7FF0-708B-66FE-EDFEBA341307}"/>
              </a:ext>
            </a:extLst>
          </p:cNvPr>
          <p:cNvSpPr txBox="1"/>
          <p:nvPr/>
        </p:nvSpPr>
        <p:spPr>
          <a:xfrm>
            <a:off x="6655649" y="36261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</a:t>
            </a:r>
            <a:endParaRPr lang="en-A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709AB-44C0-467F-395C-554D6831EE78}"/>
              </a:ext>
            </a:extLst>
          </p:cNvPr>
          <p:cNvSpPr txBox="1"/>
          <p:nvPr/>
        </p:nvSpPr>
        <p:spPr>
          <a:xfrm>
            <a:off x="4063280" y="353243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</a:t>
            </a:r>
            <a:endParaRPr lang="en-A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965BD-7204-F830-7877-AF1356D24512}"/>
              </a:ext>
            </a:extLst>
          </p:cNvPr>
          <p:cNvSpPr txBox="1"/>
          <p:nvPr/>
        </p:nvSpPr>
        <p:spPr>
          <a:xfrm>
            <a:off x="4872622" y="405553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</a:t>
            </a:r>
            <a:endParaRPr lang="en-A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3A71F2-AE2E-F9BC-2057-356250F54773}"/>
              </a:ext>
            </a:extLst>
          </p:cNvPr>
          <p:cNvSpPr txBox="1"/>
          <p:nvPr/>
        </p:nvSpPr>
        <p:spPr>
          <a:xfrm>
            <a:off x="3287872" y="292855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 Space</a:t>
            </a:r>
            <a:endParaRPr lang="en-AE" sz="1200" dirty="0"/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190EC1BD-9543-0DBC-5512-40C845965145}"/>
              </a:ext>
            </a:extLst>
          </p:cNvPr>
          <p:cNvSpPr txBox="1">
            <a:spLocks/>
          </p:cNvSpPr>
          <p:nvPr/>
        </p:nvSpPr>
        <p:spPr>
          <a:xfrm>
            <a:off x="8650755" y="3476022"/>
            <a:ext cx="2763265" cy="146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Vector operations on text</a:t>
            </a:r>
            <a:r>
              <a:rPr lang="en-US" sz="1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/>
              <a:t>Queen + (woman - man) = king</a:t>
            </a:r>
            <a:endParaRPr lang="en-AE" sz="1800" dirty="0"/>
          </a:p>
        </p:txBody>
      </p:sp>
    </p:spTree>
    <p:extLst>
      <p:ext uri="{BB962C8B-B14F-4D97-AF65-F5344CB8AC3E}">
        <p14:creationId xmlns:p14="http://schemas.microsoft.com/office/powerpoint/2010/main" val="22836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05D9-7B52-3C58-03D6-3564224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Embeddings</a:t>
            </a:r>
            <a:endParaRPr lang="en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2B5F-9ECA-DDC9-132B-D781960D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News Articles from Khaleej Times</a:t>
            </a:r>
            <a:endParaRPr lang="en-AE" sz="1800" dirty="0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329A078E-65DF-1C59-F35B-3A9B70F5021B}"/>
              </a:ext>
            </a:extLst>
          </p:cNvPr>
          <p:cNvSpPr/>
          <p:nvPr/>
        </p:nvSpPr>
        <p:spPr>
          <a:xfrm rot="16200000">
            <a:off x="6389922" y="1820097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23D53-C77B-8296-4C57-C2579D399F30}"/>
              </a:ext>
            </a:extLst>
          </p:cNvPr>
          <p:cNvSpPr txBox="1"/>
          <p:nvPr/>
        </p:nvSpPr>
        <p:spPr>
          <a:xfrm>
            <a:off x="6321573" y="234993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pic>
        <p:nvPicPr>
          <p:cNvPr id="16" name="Graphic 15" descr="Morse Code with solid fill">
            <a:extLst>
              <a:ext uri="{FF2B5EF4-FFF2-40B4-BE49-F238E27FC236}">
                <a16:creationId xmlns:a16="http://schemas.microsoft.com/office/drawing/2014/main" id="{B6D3DAAE-A777-9B58-EA55-DED1BC68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433" y="1690688"/>
            <a:ext cx="601133" cy="6011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C18C14-BDD0-8454-37CA-B92C52241B66}"/>
              </a:ext>
            </a:extLst>
          </p:cNvPr>
          <p:cNvCxnSpPr>
            <a:cxnSpLocks/>
          </p:cNvCxnSpPr>
          <p:nvPr/>
        </p:nvCxnSpPr>
        <p:spPr>
          <a:xfrm>
            <a:off x="7160685" y="1991254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01BB15-F434-5A10-B299-99C11E528941}"/>
              </a:ext>
            </a:extLst>
          </p:cNvPr>
          <p:cNvSpPr txBox="1"/>
          <p:nvPr/>
        </p:nvSpPr>
        <p:spPr>
          <a:xfrm>
            <a:off x="7924800" y="2328398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</a:t>
            </a:r>
            <a:endParaRPr lang="en-AE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438C2E-0486-4FD2-5905-8DBE4E5ACFDB}"/>
              </a:ext>
            </a:extLst>
          </p:cNvPr>
          <p:cNvCxnSpPr/>
          <p:nvPr/>
        </p:nvCxnSpPr>
        <p:spPr>
          <a:xfrm>
            <a:off x="3832372" y="3306763"/>
            <a:ext cx="0" cy="287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CC9336-2781-7196-488A-62F375A4F0CE}"/>
              </a:ext>
            </a:extLst>
          </p:cNvPr>
          <p:cNvCxnSpPr/>
          <p:nvPr/>
        </p:nvCxnSpPr>
        <p:spPr>
          <a:xfrm>
            <a:off x="3832372" y="6176963"/>
            <a:ext cx="4563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22A3F-B1F0-28C4-95D5-1A1687F3AE8D}"/>
              </a:ext>
            </a:extLst>
          </p:cNvPr>
          <p:cNvSpPr txBox="1"/>
          <p:nvPr/>
        </p:nvSpPr>
        <p:spPr>
          <a:xfrm>
            <a:off x="4838786" y="189359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</a:t>
            </a:r>
            <a:endParaRPr lang="en-AE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5CEC5-EA8C-B078-81BF-1A0C50EE55BF}"/>
              </a:ext>
            </a:extLst>
          </p:cNvPr>
          <p:cNvCxnSpPr>
            <a:cxnSpLocks/>
          </p:cNvCxnSpPr>
          <p:nvPr/>
        </p:nvCxnSpPr>
        <p:spPr>
          <a:xfrm>
            <a:off x="5434479" y="2052108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C4995FD-200D-E7A3-6494-9E343F646D5C}"/>
              </a:ext>
            </a:extLst>
          </p:cNvPr>
          <p:cNvSpPr/>
          <p:nvPr/>
        </p:nvSpPr>
        <p:spPr>
          <a:xfrm>
            <a:off x="4394200" y="3928533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78B87F-C17A-C58F-0BC4-ADC2598638AD}"/>
              </a:ext>
            </a:extLst>
          </p:cNvPr>
          <p:cNvSpPr/>
          <p:nvPr/>
        </p:nvSpPr>
        <p:spPr>
          <a:xfrm>
            <a:off x="6251119" y="442855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5EAFD1-7C54-5D37-35F5-E5EB42630A86}"/>
              </a:ext>
            </a:extLst>
          </p:cNvPr>
          <p:cNvSpPr/>
          <p:nvPr/>
        </p:nvSpPr>
        <p:spPr>
          <a:xfrm>
            <a:off x="4577592" y="3687762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E17083-E19F-05E9-7ECE-486915B6F81A}"/>
              </a:ext>
            </a:extLst>
          </p:cNvPr>
          <p:cNvSpPr/>
          <p:nvPr/>
        </p:nvSpPr>
        <p:spPr>
          <a:xfrm>
            <a:off x="6594143" y="396398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0CF2DF-362B-9EBC-820D-A6180DA9A288}"/>
              </a:ext>
            </a:extLst>
          </p:cNvPr>
          <p:cNvSpPr/>
          <p:nvPr/>
        </p:nvSpPr>
        <p:spPr>
          <a:xfrm>
            <a:off x="4207854" y="417829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B40C86-837C-662F-F374-D7F8F6C45C4C}"/>
              </a:ext>
            </a:extLst>
          </p:cNvPr>
          <p:cNvSpPr/>
          <p:nvPr/>
        </p:nvSpPr>
        <p:spPr>
          <a:xfrm>
            <a:off x="4852758" y="358827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FA493B-9EB3-0CCC-030D-184C3912945D}"/>
              </a:ext>
            </a:extLst>
          </p:cNvPr>
          <p:cNvSpPr/>
          <p:nvPr/>
        </p:nvSpPr>
        <p:spPr>
          <a:xfrm>
            <a:off x="4479545" y="43735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2E250E-CC4F-AAAF-DDFC-222DA1A0CE34}"/>
              </a:ext>
            </a:extLst>
          </p:cNvPr>
          <p:cNvSpPr/>
          <p:nvPr/>
        </p:nvSpPr>
        <p:spPr>
          <a:xfrm>
            <a:off x="4748283" y="4178298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1A71E-F206-FFD9-D636-2B6EDB16CBE6}"/>
              </a:ext>
            </a:extLst>
          </p:cNvPr>
          <p:cNvSpPr/>
          <p:nvPr/>
        </p:nvSpPr>
        <p:spPr>
          <a:xfrm>
            <a:off x="4077907" y="3767826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0BB11-2104-5A01-609C-80C77592902B}"/>
              </a:ext>
            </a:extLst>
          </p:cNvPr>
          <p:cNvSpPr/>
          <p:nvPr/>
        </p:nvSpPr>
        <p:spPr>
          <a:xfrm>
            <a:off x="4992120" y="430895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65684-4D1A-03E8-0520-1CAEE1E30305}"/>
              </a:ext>
            </a:extLst>
          </p:cNvPr>
          <p:cNvSpPr/>
          <p:nvPr/>
        </p:nvSpPr>
        <p:spPr>
          <a:xfrm>
            <a:off x="4306658" y="35962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24FF11-CEF7-D1B5-7FCA-A5EE46ED9900}"/>
              </a:ext>
            </a:extLst>
          </p:cNvPr>
          <p:cNvSpPr/>
          <p:nvPr/>
        </p:nvSpPr>
        <p:spPr>
          <a:xfrm>
            <a:off x="6141052" y="390472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FDA1EB-950A-6677-9A92-41C598168F2D}"/>
              </a:ext>
            </a:extLst>
          </p:cNvPr>
          <p:cNvSpPr/>
          <p:nvPr/>
        </p:nvSpPr>
        <p:spPr>
          <a:xfrm>
            <a:off x="6645072" y="43652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A9016C-9B36-F533-6C74-81E4CF4665A4}"/>
              </a:ext>
            </a:extLst>
          </p:cNvPr>
          <p:cNvSpPr/>
          <p:nvPr/>
        </p:nvSpPr>
        <p:spPr>
          <a:xfrm>
            <a:off x="6396309" y="472533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1F08A9-7961-82FD-1E87-788FBDFC6264}"/>
              </a:ext>
            </a:extLst>
          </p:cNvPr>
          <p:cNvSpPr/>
          <p:nvPr/>
        </p:nvSpPr>
        <p:spPr>
          <a:xfrm>
            <a:off x="6916879" y="379782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C0D67B-2E93-9027-4DBB-45355C107305}"/>
              </a:ext>
            </a:extLst>
          </p:cNvPr>
          <p:cNvSpPr/>
          <p:nvPr/>
        </p:nvSpPr>
        <p:spPr>
          <a:xfrm>
            <a:off x="6548838" y="428693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8079BE-6B5A-D3A2-6865-8F3242A18BB8}"/>
              </a:ext>
            </a:extLst>
          </p:cNvPr>
          <p:cNvSpPr/>
          <p:nvPr/>
        </p:nvSpPr>
        <p:spPr>
          <a:xfrm>
            <a:off x="6797472" y="45176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4CD8D9-35A3-9805-8472-2EAB238473F8}"/>
              </a:ext>
            </a:extLst>
          </p:cNvPr>
          <p:cNvSpPr/>
          <p:nvPr/>
        </p:nvSpPr>
        <p:spPr>
          <a:xfrm>
            <a:off x="5143973" y="536145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83EEDF-9CC8-6D9E-6DCD-014F048CA5FF}"/>
              </a:ext>
            </a:extLst>
          </p:cNvPr>
          <p:cNvSpPr/>
          <p:nvPr/>
        </p:nvSpPr>
        <p:spPr>
          <a:xfrm>
            <a:off x="5054140" y="478036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14B052-6AFB-66AA-AB7E-53759D4DC08E}"/>
              </a:ext>
            </a:extLst>
          </p:cNvPr>
          <p:cNvSpPr/>
          <p:nvPr/>
        </p:nvSpPr>
        <p:spPr>
          <a:xfrm>
            <a:off x="4803316" y="52513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BD643E-17FA-B73D-6114-ACE967F31E18}"/>
              </a:ext>
            </a:extLst>
          </p:cNvPr>
          <p:cNvSpPr/>
          <p:nvPr/>
        </p:nvSpPr>
        <p:spPr>
          <a:xfrm>
            <a:off x="5429596" y="5306421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18081-E3AD-E13C-2592-647417ABD897}"/>
              </a:ext>
            </a:extLst>
          </p:cNvPr>
          <p:cNvSpPr/>
          <p:nvPr/>
        </p:nvSpPr>
        <p:spPr>
          <a:xfrm>
            <a:off x="4955304" y="55869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28DFC2-81DC-03FB-B84C-A5DB1592E334}"/>
              </a:ext>
            </a:extLst>
          </p:cNvPr>
          <p:cNvSpPr/>
          <p:nvPr/>
        </p:nvSpPr>
        <p:spPr>
          <a:xfrm>
            <a:off x="5918239" y="460381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86C801-74AA-A2B1-86CA-DA1133A0B338}"/>
              </a:ext>
            </a:extLst>
          </p:cNvPr>
          <p:cNvSpPr/>
          <p:nvPr/>
        </p:nvSpPr>
        <p:spPr>
          <a:xfrm>
            <a:off x="5290278" y="5019584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13CF28-FF63-627C-CE4E-FFCF76D388A0}"/>
              </a:ext>
            </a:extLst>
          </p:cNvPr>
          <p:cNvSpPr/>
          <p:nvPr/>
        </p:nvSpPr>
        <p:spPr>
          <a:xfrm>
            <a:off x="5383334" y="5613092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8EF0AF-25D9-D411-9E51-9B3FFFA79599}"/>
              </a:ext>
            </a:extLst>
          </p:cNvPr>
          <p:cNvSpPr txBox="1"/>
          <p:nvPr/>
        </p:nvSpPr>
        <p:spPr>
          <a:xfrm>
            <a:off x="1871868" y="3339426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Ronaldo scores again winning the match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59035C-BAA6-6D7D-27BF-CCEDCFE563A1}"/>
              </a:ext>
            </a:extLst>
          </p:cNvPr>
          <p:cNvSpPr txBox="1"/>
          <p:nvPr/>
        </p:nvSpPr>
        <p:spPr>
          <a:xfrm>
            <a:off x="1864420" y="3983566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India vs Bangladesh draws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EDFB4-6E08-04DE-CC7C-956126C7C812}"/>
              </a:ext>
            </a:extLst>
          </p:cNvPr>
          <p:cNvSpPr txBox="1"/>
          <p:nvPr/>
        </p:nvSpPr>
        <p:spPr>
          <a:xfrm>
            <a:off x="1887789" y="493056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Guardian of the Galaxy a big box office success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C537B2-B2FD-5643-BDF9-F9719E5FF63D}"/>
              </a:ext>
            </a:extLst>
          </p:cNvPr>
          <p:cNvSpPr txBox="1"/>
          <p:nvPr/>
        </p:nvSpPr>
        <p:spPr>
          <a:xfrm>
            <a:off x="1880341" y="557470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Oscar worthy performance by…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54BC24-9D7C-23C8-1798-A0DA48E7C598}"/>
              </a:ext>
            </a:extLst>
          </p:cNvPr>
          <p:cNvSpPr txBox="1"/>
          <p:nvPr/>
        </p:nvSpPr>
        <p:spPr>
          <a:xfrm>
            <a:off x="8081433" y="3275397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Biden – KSA visit updates</a:t>
            </a:r>
            <a:endParaRPr lang="en-AE" sz="1100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17F63E-45BE-9368-5F0B-E599A90A2F55}"/>
              </a:ext>
            </a:extLst>
          </p:cNvPr>
          <p:cNvSpPr txBox="1"/>
          <p:nvPr/>
        </p:nvSpPr>
        <p:spPr>
          <a:xfrm>
            <a:off x="8073985" y="3919537"/>
            <a:ext cx="202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Brexit negotiations with EU…</a:t>
            </a:r>
            <a:endParaRPr lang="en-AE" sz="1100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BE147A-4763-C999-AE0E-7117FE99ACB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235072" y="3603061"/>
            <a:ext cx="1071586" cy="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65B3B6-7E30-F9F1-191C-9D86B877E96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13667" y="4087301"/>
            <a:ext cx="965878" cy="34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323264-914E-9E25-3903-F2AA8A371128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3463409" y="4874313"/>
            <a:ext cx="1606850" cy="20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4A77BC-82B2-7DD8-9965-A80C3E01EDDF}"/>
              </a:ext>
            </a:extLst>
          </p:cNvPr>
          <p:cNvCxnSpPr>
            <a:cxnSpLocks/>
            <a:stCxn id="46" idx="3"/>
            <a:endCxn id="39" idx="2"/>
          </p:cNvCxnSpPr>
          <p:nvPr/>
        </p:nvCxnSpPr>
        <p:spPr>
          <a:xfrm flipV="1">
            <a:off x="3655773" y="5642022"/>
            <a:ext cx="1299531" cy="1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AF2734-8108-C4EB-DEB9-E428652B3DD5}"/>
              </a:ext>
            </a:extLst>
          </p:cNvPr>
          <p:cNvCxnSpPr>
            <a:stCxn id="47" idx="1"/>
            <a:endCxn id="20" idx="7"/>
          </p:cNvCxnSpPr>
          <p:nvPr/>
        </p:nvCxnSpPr>
        <p:spPr>
          <a:xfrm flipH="1">
            <a:off x="7010827" y="3406202"/>
            <a:ext cx="1070606" cy="4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8A3ADC-F834-F688-4E29-C9C172106100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950550" y="4050342"/>
            <a:ext cx="1123435" cy="4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763BD70-CE2C-BD00-FE49-2789E065C1A6}"/>
              </a:ext>
            </a:extLst>
          </p:cNvPr>
          <p:cNvSpPr txBox="1"/>
          <p:nvPr/>
        </p:nvSpPr>
        <p:spPr>
          <a:xfrm>
            <a:off x="3287872" y="292855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 Space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14638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05D9-7B52-3C58-03D6-3564224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Embeddings</a:t>
            </a:r>
            <a:endParaRPr lang="en-AE" dirty="0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329A078E-65DF-1C59-F35B-3A9B70F5021B}"/>
              </a:ext>
            </a:extLst>
          </p:cNvPr>
          <p:cNvSpPr/>
          <p:nvPr/>
        </p:nvSpPr>
        <p:spPr>
          <a:xfrm rot="16200000">
            <a:off x="3415556" y="1701631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23D53-C77B-8296-4C57-C2579D399F30}"/>
              </a:ext>
            </a:extLst>
          </p:cNvPr>
          <p:cNvSpPr txBox="1"/>
          <p:nvPr/>
        </p:nvSpPr>
        <p:spPr>
          <a:xfrm>
            <a:off x="3347207" y="2231471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pic>
        <p:nvPicPr>
          <p:cNvPr id="16" name="Graphic 15" descr="Morse Code with solid fill">
            <a:extLst>
              <a:ext uri="{FF2B5EF4-FFF2-40B4-BE49-F238E27FC236}">
                <a16:creationId xmlns:a16="http://schemas.microsoft.com/office/drawing/2014/main" id="{B6D3DAAE-A777-9B58-EA55-DED1BC68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67" y="1572222"/>
            <a:ext cx="601133" cy="6011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C18C14-BDD0-8454-37CA-B92C52241B66}"/>
              </a:ext>
            </a:extLst>
          </p:cNvPr>
          <p:cNvCxnSpPr>
            <a:cxnSpLocks/>
          </p:cNvCxnSpPr>
          <p:nvPr/>
        </p:nvCxnSpPr>
        <p:spPr>
          <a:xfrm>
            <a:off x="4186319" y="1872788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438C2E-0486-4FD2-5905-8DBE4E5ACFDB}"/>
              </a:ext>
            </a:extLst>
          </p:cNvPr>
          <p:cNvCxnSpPr/>
          <p:nvPr/>
        </p:nvCxnSpPr>
        <p:spPr>
          <a:xfrm>
            <a:off x="3832372" y="3306763"/>
            <a:ext cx="0" cy="287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CC9336-2781-7196-488A-62F375A4F0CE}"/>
              </a:ext>
            </a:extLst>
          </p:cNvPr>
          <p:cNvCxnSpPr/>
          <p:nvPr/>
        </p:nvCxnSpPr>
        <p:spPr>
          <a:xfrm>
            <a:off x="3832372" y="6176963"/>
            <a:ext cx="4563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22A3F-B1F0-28C4-95D5-1A1687F3AE8D}"/>
              </a:ext>
            </a:extLst>
          </p:cNvPr>
          <p:cNvSpPr txBox="1"/>
          <p:nvPr/>
        </p:nvSpPr>
        <p:spPr>
          <a:xfrm>
            <a:off x="427487" y="1798924"/>
            <a:ext cx="187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 won the cricket match yesterday?</a:t>
            </a:r>
            <a:endParaRPr lang="en-AE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5CEC5-EA8C-B078-81BF-1A0C50EE55BF}"/>
              </a:ext>
            </a:extLst>
          </p:cNvPr>
          <p:cNvCxnSpPr>
            <a:cxnSpLocks/>
          </p:cNvCxnSpPr>
          <p:nvPr/>
        </p:nvCxnSpPr>
        <p:spPr>
          <a:xfrm>
            <a:off x="2460113" y="1933642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C4995FD-200D-E7A3-6494-9E343F646D5C}"/>
              </a:ext>
            </a:extLst>
          </p:cNvPr>
          <p:cNvSpPr/>
          <p:nvPr/>
        </p:nvSpPr>
        <p:spPr>
          <a:xfrm>
            <a:off x="4394200" y="3928533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78B87F-C17A-C58F-0BC4-ADC2598638AD}"/>
              </a:ext>
            </a:extLst>
          </p:cNvPr>
          <p:cNvSpPr/>
          <p:nvPr/>
        </p:nvSpPr>
        <p:spPr>
          <a:xfrm>
            <a:off x="6251119" y="442855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5EAFD1-7C54-5D37-35F5-E5EB42630A86}"/>
              </a:ext>
            </a:extLst>
          </p:cNvPr>
          <p:cNvSpPr/>
          <p:nvPr/>
        </p:nvSpPr>
        <p:spPr>
          <a:xfrm>
            <a:off x="4577592" y="3687762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E17083-E19F-05E9-7ECE-486915B6F81A}"/>
              </a:ext>
            </a:extLst>
          </p:cNvPr>
          <p:cNvSpPr/>
          <p:nvPr/>
        </p:nvSpPr>
        <p:spPr>
          <a:xfrm>
            <a:off x="6594143" y="396398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0CF2DF-362B-9EBC-820D-A6180DA9A288}"/>
              </a:ext>
            </a:extLst>
          </p:cNvPr>
          <p:cNvSpPr/>
          <p:nvPr/>
        </p:nvSpPr>
        <p:spPr>
          <a:xfrm>
            <a:off x="4207854" y="417829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B40C86-837C-662F-F374-D7F8F6C45C4C}"/>
              </a:ext>
            </a:extLst>
          </p:cNvPr>
          <p:cNvSpPr/>
          <p:nvPr/>
        </p:nvSpPr>
        <p:spPr>
          <a:xfrm>
            <a:off x="4852758" y="358827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FA493B-9EB3-0CCC-030D-184C3912945D}"/>
              </a:ext>
            </a:extLst>
          </p:cNvPr>
          <p:cNvSpPr/>
          <p:nvPr/>
        </p:nvSpPr>
        <p:spPr>
          <a:xfrm>
            <a:off x="4479545" y="43735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2E250E-CC4F-AAAF-DDFC-222DA1A0CE34}"/>
              </a:ext>
            </a:extLst>
          </p:cNvPr>
          <p:cNvSpPr/>
          <p:nvPr/>
        </p:nvSpPr>
        <p:spPr>
          <a:xfrm>
            <a:off x="4748283" y="4178298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1A71E-F206-FFD9-D636-2B6EDB16CBE6}"/>
              </a:ext>
            </a:extLst>
          </p:cNvPr>
          <p:cNvSpPr/>
          <p:nvPr/>
        </p:nvSpPr>
        <p:spPr>
          <a:xfrm>
            <a:off x="4077907" y="3767826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0BB11-2104-5A01-609C-80C77592902B}"/>
              </a:ext>
            </a:extLst>
          </p:cNvPr>
          <p:cNvSpPr/>
          <p:nvPr/>
        </p:nvSpPr>
        <p:spPr>
          <a:xfrm>
            <a:off x="4992120" y="430895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65684-4D1A-03E8-0520-1CAEE1E30305}"/>
              </a:ext>
            </a:extLst>
          </p:cNvPr>
          <p:cNvSpPr/>
          <p:nvPr/>
        </p:nvSpPr>
        <p:spPr>
          <a:xfrm>
            <a:off x="4306658" y="35962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24FF11-CEF7-D1B5-7FCA-A5EE46ED9900}"/>
              </a:ext>
            </a:extLst>
          </p:cNvPr>
          <p:cNvSpPr/>
          <p:nvPr/>
        </p:nvSpPr>
        <p:spPr>
          <a:xfrm>
            <a:off x="6141052" y="390472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FDA1EB-950A-6677-9A92-41C598168F2D}"/>
              </a:ext>
            </a:extLst>
          </p:cNvPr>
          <p:cNvSpPr/>
          <p:nvPr/>
        </p:nvSpPr>
        <p:spPr>
          <a:xfrm>
            <a:off x="6645072" y="43652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A9016C-9B36-F533-6C74-81E4CF4665A4}"/>
              </a:ext>
            </a:extLst>
          </p:cNvPr>
          <p:cNvSpPr/>
          <p:nvPr/>
        </p:nvSpPr>
        <p:spPr>
          <a:xfrm>
            <a:off x="6396309" y="472533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1F08A9-7961-82FD-1E87-788FBDFC6264}"/>
              </a:ext>
            </a:extLst>
          </p:cNvPr>
          <p:cNvSpPr/>
          <p:nvPr/>
        </p:nvSpPr>
        <p:spPr>
          <a:xfrm>
            <a:off x="6916879" y="379782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C0D67B-2E93-9027-4DBB-45355C107305}"/>
              </a:ext>
            </a:extLst>
          </p:cNvPr>
          <p:cNvSpPr/>
          <p:nvPr/>
        </p:nvSpPr>
        <p:spPr>
          <a:xfrm>
            <a:off x="6548838" y="428693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8079BE-6B5A-D3A2-6865-8F3242A18BB8}"/>
              </a:ext>
            </a:extLst>
          </p:cNvPr>
          <p:cNvSpPr/>
          <p:nvPr/>
        </p:nvSpPr>
        <p:spPr>
          <a:xfrm>
            <a:off x="6797472" y="45176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4CD8D9-35A3-9805-8472-2EAB238473F8}"/>
              </a:ext>
            </a:extLst>
          </p:cNvPr>
          <p:cNvSpPr/>
          <p:nvPr/>
        </p:nvSpPr>
        <p:spPr>
          <a:xfrm>
            <a:off x="5143973" y="536145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83EEDF-9CC8-6D9E-6DCD-014F048CA5FF}"/>
              </a:ext>
            </a:extLst>
          </p:cNvPr>
          <p:cNvSpPr/>
          <p:nvPr/>
        </p:nvSpPr>
        <p:spPr>
          <a:xfrm>
            <a:off x="5054140" y="478036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14B052-6AFB-66AA-AB7E-53759D4DC08E}"/>
              </a:ext>
            </a:extLst>
          </p:cNvPr>
          <p:cNvSpPr/>
          <p:nvPr/>
        </p:nvSpPr>
        <p:spPr>
          <a:xfrm>
            <a:off x="4803316" y="52513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BD643E-17FA-B73D-6114-ACE967F31E18}"/>
              </a:ext>
            </a:extLst>
          </p:cNvPr>
          <p:cNvSpPr/>
          <p:nvPr/>
        </p:nvSpPr>
        <p:spPr>
          <a:xfrm>
            <a:off x="5429596" y="5306421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18081-E3AD-E13C-2592-647417ABD897}"/>
              </a:ext>
            </a:extLst>
          </p:cNvPr>
          <p:cNvSpPr/>
          <p:nvPr/>
        </p:nvSpPr>
        <p:spPr>
          <a:xfrm>
            <a:off x="4955304" y="55869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28DFC2-81DC-03FB-B84C-A5DB1592E334}"/>
              </a:ext>
            </a:extLst>
          </p:cNvPr>
          <p:cNvSpPr/>
          <p:nvPr/>
        </p:nvSpPr>
        <p:spPr>
          <a:xfrm>
            <a:off x="5918239" y="460381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86C801-74AA-A2B1-86CA-DA1133A0B338}"/>
              </a:ext>
            </a:extLst>
          </p:cNvPr>
          <p:cNvSpPr/>
          <p:nvPr/>
        </p:nvSpPr>
        <p:spPr>
          <a:xfrm>
            <a:off x="5290278" y="5019584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13CF28-FF63-627C-CE4E-FFCF76D388A0}"/>
              </a:ext>
            </a:extLst>
          </p:cNvPr>
          <p:cNvSpPr/>
          <p:nvPr/>
        </p:nvSpPr>
        <p:spPr>
          <a:xfrm>
            <a:off x="5383334" y="5613092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8EF0AF-25D9-D411-9E51-9B3FFFA79599}"/>
              </a:ext>
            </a:extLst>
          </p:cNvPr>
          <p:cNvSpPr txBox="1"/>
          <p:nvPr/>
        </p:nvSpPr>
        <p:spPr>
          <a:xfrm>
            <a:off x="1871868" y="3339426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Ronaldo scores again winning the match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59035C-BAA6-6D7D-27BF-CCEDCFE563A1}"/>
              </a:ext>
            </a:extLst>
          </p:cNvPr>
          <p:cNvSpPr txBox="1"/>
          <p:nvPr/>
        </p:nvSpPr>
        <p:spPr>
          <a:xfrm>
            <a:off x="1864420" y="3983566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India vs Bangladesh draws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EDFB4-6E08-04DE-CC7C-956126C7C812}"/>
              </a:ext>
            </a:extLst>
          </p:cNvPr>
          <p:cNvSpPr txBox="1"/>
          <p:nvPr/>
        </p:nvSpPr>
        <p:spPr>
          <a:xfrm>
            <a:off x="1887789" y="493056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Guardian of the Galaxy a big box office success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C537B2-B2FD-5643-BDF9-F9719E5FF63D}"/>
              </a:ext>
            </a:extLst>
          </p:cNvPr>
          <p:cNvSpPr txBox="1"/>
          <p:nvPr/>
        </p:nvSpPr>
        <p:spPr>
          <a:xfrm>
            <a:off x="1880341" y="557470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Oscar worthy performance by…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54BC24-9D7C-23C8-1798-A0DA48E7C598}"/>
              </a:ext>
            </a:extLst>
          </p:cNvPr>
          <p:cNvSpPr txBox="1"/>
          <p:nvPr/>
        </p:nvSpPr>
        <p:spPr>
          <a:xfrm>
            <a:off x="8081433" y="3275397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Biden – KSA visit updates</a:t>
            </a:r>
            <a:endParaRPr lang="en-AE" sz="1100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17F63E-45BE-9368-5F0B-E599A90A2F55}"/>
              </a:ext>
            </a:extLst>
          </p:cNvPr>
          <p:cNvSpPr txBox="1"/>
          <p:nvPr/>
        </p:nvSpPr>
        <p:spPr>
          <a:xfrm>
            <a:off x="8073985" y="3919537"/>
            <a:ext cx="202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Brexit negotiations with EU…</a:t>
            </a:r>
            <a:endParaRPr lang="en-AE" sz="1100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BE147A-4763-C999-AE0E-7117FE99ACB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235072" y="3603061"/>
            <a:ext cx="1071586" cy="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65B3B6-7E30-F9F1-191C-9D86B877E96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13667" y="4087301"/>
            <a:ext cx="965878" cy="34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323264-914E-9E25-3903-F2AA8A371128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3463409" y="4874313"/>
            <a:ext cx="1606850" cy="20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4A77BC-82B2-7DD8-9965-A80C3E01EDDF}"/>
              </a:ext>
            </a:extLst>
          </p:cNvPr>
          <p:cNvCxnSpPr>
            <a:cxnSpLocks/>
            <a:stCxn id="46" idx="3"/>
            <a:endCxn id="39" idx="2"/>
          </p:cNvCxnSpPr>
          <p:nvPr/>
        </p:nvCxnSpPr>
        <p:spPr>
          <a:xfrm flipV="1">
            <a:off x="3655773" y="5642022"/>
            <a:ext cx="1299531" cy="1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AF2734-8108-C4EB-DEB9-E428652B3DD5}"/>
              </a:ext>
            </a:extLst>
          </p:cNvPr>
          <p:cNvCxnSpPr>
            <a:stCxn id="47" idx="1"/>
            <a:endCxn id="20" idx="7"/>
          </p:cNvCxnSpPr>
          <p:nvPr/>
        </p:nvCxnSpPr>
        <p:spPr>
          <a:xfrm flipH="1">
            <a:off x="7010827" y="3406202"/>
            <a:ext cx="1070606" cy="4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8A3ADC-F834-F688-4E29-C9C172106100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950550" y="4050342"/>
            <a:ext cx="1123435" cy="4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C036268-AF0B-B0B0-89AD-E4B3ECC72DE9}"/>
              </a:ext>
            </a:extLst>
          </p:cNvPr>
          <p:cNvSpPr/>
          <p:nvPr/>
        </p:nvSpPr>
        <p:spPr>
          <a:xfrm>
            <a:off x="4534578" y="4136413"/>
            <a:ext cx="110067" cy="11006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159D8E-1F22-7D2B-D0C1-27F049BAB419}"/>
              </a:ext>
            </a:extLst>
          </p:cNvPr>
          <p:cNvSpPr/>
          <p:nvPr/>
        </p:nvSpPr>
        <p:spPr>
          <a:xfrm>
            <a:off x="4167369" y="3785704"/>
            <a:ext cx="806710" cy="80671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802652D-45D4-013E-327C-83281ADBB26E}"/>
              </a:ext>
            </a:extLst>
          </p:cNvPr>
          <p:cNvCxnSpPr>
            <a:stCxn id="16" idx="3"/>
            <a:endCxn id="33" idx="0"/>
          </p:cNvCxnSpPr>
          <p:nvPr/>
        </p:nvCxnSpPr>
        <p:spPr>
          <a:xfrm flipH="1">
            <a:off x="4589612" y="1872789"/>
            <a:ext cx="1118588" cy="2263624"/>
          </a:xfrm>
          <a:prstGeom prst="curvedConnector4">
            <a:avLst>
              <a:gd name="adj1" fmla="val -20436"/>
              <a:gd name="adj2" fmla="val 5663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A3FEC2-77E3-B560-DDB8-056AE152B4ED}"/>
              </a:ext>
            </a:extLst>
          </p:cNvPr>
          <p:cNvSpPr txBox="1"/>
          <p:nvPr/>
        </p:nvSpPr>
        <p:spPr>
          <a:xfrm>
            <a:off x="3287872" y="292855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 Space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7338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487F-E57C-2684-4709-E3AD10F9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Application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F350-DBA5-4455-547F-0F6B88E1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37898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chatbots</a:t>
            </a:r>
          </a:p>
          <a:p>
            <a:r>
              <a:rPr lang="en-US" dirty="0"/>
              <a:t>FAQ on </a:t>
            </a:r>
            <a:r>
              <a:rPr lang="en-US" dirty="0" err="1"/>
              <a:t>Tickit</a:t>
            </a:r>
            <a:r>
              <a:rPr lang="en-US" dirty="0"/>
              <a:t> Rewards</a:t>
            </a:r>
          </a:p>
          <a:p>
            <a:r>
              <a:rPr lang="en-US" dirty="0"/>
              <a:t>Brand discover on </a:t>
            </a:r>
            <a:r>
              <a:rPr lang="en-US" dirty="0" err="1"/>
              <a:t>Tickit</a:t>
            </a:r>
            <a:endParaRPr lang="en-US" dirty="0"/>
          </a:p>
          <a:p>
            <a:endParaRPr lang="en-A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6849BF-80B2-0DBE-F67C-880CD006A0C2}"/>
              </a:ext>
            </a:extLst>
          </p:cNvPr>
          <p:cNvSpPr txBox="1">
            <a:spLocks/>
          </p:cNvSpPr>
          <p:nvPr/>
        </p:nvSpPr>
        <p:spPr>
          <a:xfrm>
            <a:off x="778933" y="1614222"/>
            <a:ext cx="10515600" cy="19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Python: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Package: </a:t>
            </a:r>
            <a:r>
              <a:rPr lang="en-US" dirty="0" err="1"/>
              <a:t>Langchain</a:t>
            </a:r>
            <a:r>
              <a:rPr lang="en-US" dirty="0"/>
              <a:t> – connects LLM with other </a:t>
            </a:r>
            <a:r>
              <a:rPr lang="en-US" dirty="0" err="1"/>
              <a:t>datasources</a:t>
            </a:r>
            <a:r>
              <a:rPr lang="en-US" dirty="0"/>
              <a:t>/APIs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399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22EB-86BF-AC3A-AA65-47348F73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2821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151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3DE4-03D5-4FBA-FA6D-46E91D92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Further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6D37-4BFB-49CF-FC37-6E7DC978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https://python.langchain.com/en/latest/index.html</a:t>
            </a:r>
            <a:endParaRPr lang="en-US" dirty="0"/>
          </a:p>
          <a:p>
            <a:r>
              <a:rPr lang="en-US" dirty="0"/>
              <a:t>Prompt Engineering Best </a:t>
            </a:r>
            <a:r>
              <a:rPr lang="en-US" dirty="0" err="1"/>
              <a:t>Practises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https://help.openai.com/en/articles/6654000-best-practices-for-prompt-engineering-with-openai-api</a:t>
            </a:r>
            <a:endParaRPr lang="en-US" dirty="0"/>
          </a:p>
          <a:p>
            <a:r>
              <a:rPr lang="en-US" dirty="0"/>
              <a:t>Codes for today’s workshop: https://github.com/kvsnoufal/langchainWorkshop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6907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5552-0149-EF86-F18E-FC72CFB8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DCB-F057-092A-56EA-F2F6D903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Machine Learning</a:t>
            </a:r>
          </a:p>
          <a:p>
            <a:r>
              <a:rPr lang="en-US" dirty="0"/>
              <a:t>Language Models</a:t>
            </a:r>
          </a:p>
          <a:p>
            <a:r>
              <a:rPr lang="en-US" dirty="0"/>
              <a:t>Explore </a:t>
            </a:r>
            <a:r>
              <a:rPr lang="en-US" dirty="0" err="1"/>
              <a:t>OpenAI</a:t>
            </a:r>
            <a:r>
              <a:rPr lang="en-US" dirty="0"/>
              <a:t> APIs</a:t>
            </a:r>
          </a:p>
          <a:p>
            <a:r>
              <a:rPr lang="en-US" dirty="0"/>
              <a:t>Code Demo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742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vs Machine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37" y="1873091"/>
            <a:ext cx="2143125" cy="2143125"/>
          </a:xfrm>
        </p:spPr>
      </p:pic>
      <p:sp>
        <p:nvSpPr>
          <p:cNvPr id="6" name="TextBox 5"/>
          <p:cNvSpPr txBox="1"/>
          <p:nvPr/>
        </p:nvSpPr>
        <p:spPr>
          <a:xfrm>
            <a:off x="3820160" y="1873091"/>
            <a:ext cx="760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decision from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experience -&gt; better ”intuition” -&gt; better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at following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at complex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37" y="4198619"/>
            <a:ext cx="2172396" cy="22123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20160" y="4212430"/>
            <a:ext cx="760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programming -&gt; better instructions -&gt; better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Extremely efficient -&gt; scalable + repeatable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Fails at complex tasks where explicit instructions can’t be given</a:t>
            </a:r>
          </a:p>
        </p:txBody>
      </p:sp>
    </p:spTree>
    <p:extLst>
      <p:ext uri="{BB962C8B-B14F-4D97-AF65-F5344CB8AC3E}">
        <p14:creationId xmlns:p14="http://schemas.microsoft.com/office/powerpoint/2010/main" val="298119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vs Machine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37" y="1873091"/>
            <a:ext cx="2143125" cy="2143125"/>
          </a:xfrm>
        </p:spPr>
      </p:pic>
      <p:sp>
        <p:nvSpPr>
          <p:cNvPr id="6" name="TextBox 5"/>
          <p:cNvSpPr txBox="1"/>
          <p:nvPr/>
        </p:nvSpPr>
        <p:spPr>
          <a:xfrm>
            <a:off x="3820160" y="1873091"/>
            <a:ext cx="760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Humans</a:t>
            </a:r>
          </a:p>
          <a:p>
            <a:r>
              <a:rPr lang="en-US" dirty="0"/>
              <a:t>To recognize a pen: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learnt based on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pens and derive our own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Create a mental “model” (set of logics) from “experience”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37" y="4198619"/>
            <a:ext cx="2172396" cy="22123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20160" y="4212430"/>
            <a:ext cx="760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Machines</a:t>
            </a:r>
          </a:p>
          <a:p>
            <a:r>
              <a:rPr lang="en-US" dirty="0"/>
              <a:t>Instructions/Logic to recognize a pen: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cylindrical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Pointed at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ink</a:t>
            </a:r>
          </a:p>
        </p:txBody>
      </p:sp>
    </p:spTree>
    <p:extLst>
      <p:ext uri="{BB962C8B-B14F-4D97-AF65-F5344CB8AC3E}">
        <p14:creationId xmlns:p14="http://schemas.microsoft.com/office/powerpoint/2010/main" val="37083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655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Inspired by principles of human learning</a:t>
            </a:r>
          </a:p>
          <a:p>
            <a:r>
              <a:rPr lang="en-US" sz="2000" dirty="0"/>
              <a:t>Tries to model “Experience”</a:t>
            </a:r>
          </a:p>
          <a:p>
            <a:r>
              <a:rPr lang="en-US" sz="2000" dirty="0"/>
              <a:t>Algorithms designed to analyze large amount of data and derive logic vs Logic set by expert</a:t>
            </a:r>
          </a:p>
          <a:p>
            <a:r>
              <a:rPr lang="en-US" sz="2000" dirty="0"/>
              <a:t>Popular recently</a:t>
            </a:r>
          </a:p>
          <a:p>
            <a:pPr lvl="1"/>
            <a:r>
              <a:rPr lang="en-US" sz="1800" dirty="0"/>
              <a:t>Data availability</a:t>
            </a:r>
          </a:p>
          <a:p>
            <a:pPr lvl="1"/>
            <a:r>
              <a:rPr lang="en-US" sz="1800" dirty="0"/>
              <a:t>Computational capacity</a:t>
            </a:r>
          </a:p>
        </p:txBody>
      </p:sp>
    </p:spTree>
    <p:extLst>
      <p:ext uri="{BB962C8B-B14F-4D97-AF65-F5344CB8AC3E}">
        <p14:creationId xmlns:p14="http://schemas.microsoft.com/office/powerpoint/2010/main" val="35687191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E8F5-6B9C-1A1F-5074-E639DF5C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endParaRPr lang="en-AE" dirty="0"/>
          </a:p>
        </p:txBody>
      </p:sp>
      <p:pic>
        <p:nvPicPr>
          <p:cNvPr id="4" name="Graphic 3" descr="Abacus with solid fill">
            <a:extLst>
              <a:ext uri="{FF2B5EF4-FFF2-40B4-BE49-F238E27FC236}">
                <a16:creationId xmlns:a16="http://schemas.microsoft.com/office/drawing/2014/main" id="{605B5C73-357B-3092-A113-74392C2E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372" y="4479124"/>
            <a:ext cx="914400" cy="914400"/>
          </a:xfrm>
          <a:prstGeom prst="rect">
            <a:avLst/>
          </a:prstGeom>
        </p:spPr>
      </p:pic>
      <p:pic>
        <p:nvPicPr>
          <p:cNvPr id="5" name="Graphic 4" descr="Abacus outline">
            <a:extLst>
              <a:ext uri="{FF2B5EF4-FFF2-40B4-BE49-F238E27FC236}">
                <a16:creationId xmlns:a16="http://schemas.microsoft.com/office/drawing/2014/main" id="{0EFF06EC-154E-6717-2BC1-53ADF0F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6056" y="210049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2E656-BE67-4E16-6CF7-E5C044A3CB0C}"/>
              </a:ext>
            </a:extLst>
          </p:cNvPr>
          <p:cNvSpPr txBox="1"/>
          <p:nvPr/>
        </p:nvSpPr>
        <p:spPr>
          <a:xfrm>
            <a:off x="9014303" y="1932652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– Churn</a:t>
            </a:r>
            <a:endParaRPr lang="en-A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4B6C4-0F9E-3026-1DCA-5A92A3C89DB0}"/>
              </a:ext>
            </a:extLst>
          </p:cNvPr>
          <p:cNvSpPr txBox="1"/>
          <p:nvPr/>
        </p:nvSpPr>
        <p:spPr>
          <a:xfrm>
            <a:off x="9382560" y="2242552"/>
            <a:ext cx="130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  <a:p>
            <a:r>
              <a:rPr lang="en-US" sz="1200" dirty="0"/>
              <a:t>1</a:t>
            </a:r>
          </a:p>
          <a:p>
            <a:r>
              <a:rPr lang="en-US" sz="1200" dirty="0"/>
              <a:t>0</a:t>
            </a:r>
          </a:p>
          <a:p>
            <a:r>
              <a:rPr lang="en-US" sz="1200" dirty="0"/>
              <a:t>0</a:t>
            </a:r>
          </a:p>
          <a:p>
            <a:r>
              <a:rPr lang="en-US" sz="1200" dirty="0"/>
              <a:t>..</a:t>
            </a:r>
            <a:endParaRPr lang="en-AE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38C291-968E-D47E-CFEE-CC32A880A666}"/>
              </a:ext>
            </a:extLst>
          </p:cNvPr>
          <p:cNvCxnSpPr>
            <a:cxnSpLocks/>
          </p:cNvCxnSpPr>
          <p:nvPr/>
        </p:nvCxnSpPr>
        <p:spPr>
          <a:xfrm>
            <a:off x="6486772" y="2587680"/>
            <a:ext cx="651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3CE01C-E007-D072-218A-06A39A01D67A}"/>
              </a:ext>
            </a:extLst>
          </p:cNvPr>
          <p:cNvCxnSpPr/>
          <p:nvPr/>
        </p:nvCxnSpPr>
        <p:spPr>
          <a:xfrm>
            <a:off x="8070456" y="2557695"/>
            <a:ext cx="651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3936B5-7194-E2CE-B662-163A01FA14A5}"/>
              </a:ext>
            </a:extLst>
          </p:cNvPr>
          <p:cNvSpPr txBox="1"/>
          <p:nvPr/>
        </p:nvSpPr>
        <p:spPr>
          <a:xfrm>
            <a:off x="914487" y="1506022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Training</a:t>
            </a:r>
            <a:endParaRPr lang="en-A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04C4C-D24F-92C4-916E-B7ECBEE4AD1B}"/>
              </a:ext>
            </a:extLst>
          </p:cNvPr>
          <p:cNvSpPr txBox="1"/>
          <p:nvPr/>
        </p:nvSpPr>
        <p:spPr>
          <a:xfrm>
            <a:off x="914487" y="3693116"/>
            <a:ext cx="322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Inference – In production</a:t>
            </a:r>
            <a:endParaRPr lang="en-A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1C1C13-65C2-22E2-CB1F-132867499126}"/>
              </a:ext>
            </a:extLst>
          </p:cNvPr>
          <p:cNvSpPr txBox="1"/>
          <p:nvPr/>
        </p:nvSpPr>
        <p:spPr>
          <a:xfrm>
            <a:off x="3121231" y="4578701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Customer</a:t>
            </a:r>
            <a:endParaRPr lang="en-A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66AF-48DC-D813-195B-8DAEF3D2C34F}"/>
              </a:ext>
            </a:extLst>
          </p:cNvPr>
          <p:cNvSpPr txBox="1"/>
          <p:nvPr/>
        </p:nvSpPr>
        <p:spPr>
          <a:xfrm>
            <a:off x="3133597" y="4814106"/>
            <a:ext cx="209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Spent: 1k, Age: 37, Family: 3</a:t>
            </a:r>
            <a:endParaRPr lang="en-AE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797BF2-0D25-ECDC-AFC0-ECA4BCDBBD46}"/>
              </a:ext>
            </a:extLst>
          </p:cNvPr>
          <p:cNvCxnSpPr/>
          <p:nvPr/>
        </p:nvCxnSpPr>
        <p:spPr>
          <a:xfrm>
            <a:off x="5041762" y="4955618"/>
            <a:ext cx="651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937278-7776-5EDE-47A2-675FE4E3689E}"/>
              </a:ext>
            </a:extLst>
          </p:cNvPr>
          <p:cNvCxnSpPr/>
          <p:nvPr/>
        </p:nvCxnSpPr>
        <p:spPr>
          <a:xfrm>
            <a:off x="6414977" y="4952605"/>
            <a:ext cx="651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532425-3DB0-37D1-0013-03127A5AF99E}"/>
              </a:ext>
            </a:extLst>
          </p:cNvPr>
          <p:cNvSpPr txBox="1"/>
          <p:nvPr/>
        </p:nvSpPr>
        <p:spPr>
          <a:xfrm>
            <a:off x="7066867" y="4549192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  <a:endParaRPr lang="en-AE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647EE-B6C6-AE18-C175-771F4F2B91F0}"/>
              </a:ext>
            </a:extLst>
          </p:cNvPr>
          <p:cNvSpPr txBox="1"/>
          <p:nvPr/>
        </p:nvSpPr>
        <p:spPr>
          <a:xfrm>
            <a:off x="7079233" y="4784597"/>
            <a:ext cx="209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 Churn</a:t>
            </a:r>
            <a:endParaRPr lang="en-AE" sz="12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1DE618D-1B46-11B0-9888-AEF3BE4D0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7314"/>
              </p:ext>
            </p:extLst>
          </p:nvPr>
        </p:nvGraphicFramePr>
        <p:xfrm>
          <a:off x="1086231" y="1987390"/>
          <a:ext cx="5125978" cy="1289050"/>
        </p:xfrm>
        <a:graphic>
          <a:graphicData uri="http://schemas.openxmlformats.org/drawingml/2006/table">
            <a:tbl>
              <a:tblPr/>
              <a:tblGrid>
                <a:gridCol w="990478">
                  <a:extLst>
                    <a:ext uri="{9D8B030D-6E8A-4147-A177-3AD203B41FA5}">
                      <a16:colId xmlns:a16="http://schemas.microsoft.com/office/drawing/2014/main" val="954907860"/>
                    </a:ext>
                  </a:extLst>
                </a:gridCol>
                <a:gridCol w="694356">
                  <a:extLst>
                    <a:ext uri="{9D8B030D-6E8A-4147-A177-3AD203B41FA5}">
                      <a16:colId xmlns:a16="http://schemas.microsoft.com/office/drawing/2014/main" val="564383022"/>
                    </a:ext>
                  </a:extLst>
                </a:gridCol>
                <a:gridCol w="643300">
                  <a:extLst>
                    <a:ext uri="{9D8B030D-6E8A-4147-A177-3AD203B41FA5}">
                      <a16:colId xmlns:a16="http://schemas.microsoft.com/office/drawing/2014/main" val="246998617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39442032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98874616"/>
                    </a:ext>
                  </a:extLst>
                </a:gridCol>
                <a:gridCol w="336966">
                  <a:extLst>
                    <a:ext uri="{9D8B030D-6E8A-4147-A177-3AD203B41FA5}">
                      <a16:colId xmlns:a16="http://schemas.microsoft.com/office/drawing/2014/main" val="2596704059"/>
                    </a:ext>
                  </a:extLst>
                </a:gridCol>
                <a:gridCol w="970056">
                  <a:extLst>
                    <a:ext uri="{9D8B030D-6E8A-4147-A177-3AD203B41FA5}">
                      <a16:colId xmlns:a16="http://schemas.microsoft.com/office/drawing/2014/main" val="4237769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Reservation 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BeachHotel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FamilySize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BusinessTrip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Spend/Night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RestaurantSpend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963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238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3661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277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017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995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99812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5BDF09E-5D76-26F2-5CBE-1E55CA514620}"/>
              </a:ext>
            </a:extLst>
          </p:cNvPr>
          <p:cNvSpPr txBox="1"/>
          <p:nvPr/>
        </p:nvSpPr>
        <p:spPr>
          <a:xfrm>
            <a:off x="1761067" y="3296490"/>
            <a:ext cx="433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Training Data – Historical Data with known targets</a:t>
            </a:r>
            <a:endParaRPr lang="en-AE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05D9-7B52-3C58-03D6-3564224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</a:t>
            </a:r>
            <a:endParaRPr lang="en-AE" dirty="0"/>
          </a:p>
        </p:txBody>
      </p:sp>
      <p:pic>
        <p:nvPicPr>
          <p:cNvPr id="4" name="Graphic 3" descr="Abacus outline">
            <a:extLst>
              <a:ext uri="{FF2B5EF4-FFF2-40B4-BE49-F238E27FC236}">
                <a16:creationId xmlns:a16="http://schemas.microsoft.com/office/drawing/2014/main" id="{4EB21615-E0C6-513A-50EB-CD4E21402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85155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58F1D8-E025-7156-888A-18124E439E22}"/>
              </a:ext>
            </a:extLst>
          </p:cNvPr>
          <p:cNvSpPr txBox="1"/>
          <p:nvPr/>
        </p:nvSpPr>
        <p:spPr>
          <a:xfrm>
            <a:off x="2810933" y="2082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Sequence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83926-294F-7C20-64C8-16D325EAE96F}"/>
              </a:ext>
            </a:extLst>
          </p:cNvPr>
          <p:cNvSpPr txBox="1"/>
          <p:nvPr/>
        </p:nvSpPr>
        <p:spPr>
          <a:xfrm>
            <a:off x="7628467" y="2067467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Text Sequence</a:t>
            </a:r>
            <a:endParaRPr lang="en-A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0B559A-746F-6646-E13C-327ED83E7AAB}"/>
              </a:ext>
            </a:extLst>
          </p:cNvPr>
          <p:cNvCxnSpPr/>
          <p:nvPr/>
        </p:nvCxnSpPr>
        <p:spPr>
          <a:xfrm>
            <a:off x="4665133" y="2252133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005805-30F5-5CC9-33CC-291F0612DC96}"/>
              </a:ext>
            </a:extLst>
          </p:cNvPr>
          <p:cNvCxnSpPr/>
          <p:nvPr/>
        </p:nvCxnSpPr>
        <p:spPr>
          <a:xfrm>
            <a:off x="6553200" y="2252133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8C61CB-7EB4-C19B-9B11-ED3E0AEF13A5}"/>
              </a:ext>
            </a:extLst>
          </p:cNvPr>
          <p:cNvSpPr txBox="1"/>
          <p:nvPr/>
        </p:nvSpPr>
        <p:spPr>
          <a:xfrm>
            <a:off x="2810933" y="258128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quick brown fox</a:t>
            </a:r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571D1-8DA2-BED8-53DA-138EDD176191}"/>
              </a:ext>
            </a:extLst>
          </p:cNvPr>
          <p:cNvSpPr txBox="1"/>
          <p:nvPr/>
        </p:nvSpPr>
        <p:spPr>
          <a:xfrm>
            <a:off x="7721600" y="258128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Jumps over the …</a:t>
            </a:r>
            <a:endParaRPr lang="en-A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2F52D-FD90-6FE8-AD33-B82977209F47}"/>
              </a:ext>
            </a:extLst>
          </p:cNvPr>
          <p:cNvSpPr txBox="1"/>
          <p:nvPr/>
        </p:nvSpPr>
        <p:spPr>
          <a:xfrm>
            <a:off x="2810933" y="305862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Roses are red, </a:t>
            </a:r>
            <a:endParaRPr lang="en-A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2D680-4A51-8571-AFD4-C4CC3B4A9355}"/>
              </a:ext>
            </a:extLst>
          </p:cNvPr>
          <p:cNvSpPr txBox="1"/>
          <p:nvPr/>
        </p:nvSpPr>
        <p:spPr>
          <a:xfrm>
            <a:off x="7721600" y="305862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Violets are …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30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05D9-7B52-3C58-03D6-3564224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</a:t>
            </a:r>
            <a:endParaRPr lang="en-AE" dirty="0"/>
          </a:p>
        </p:txBody>
      </p:sp>
      <p:pic>
        <p:nvPicPr>
          <p:cNvPr id="4" name="Graphic 3" descr="Abacus outline">
            <a:extLst>
              <a:ext uri="{FF2B5EF4-FFF2-40B4-BE49-F238E27FC236}">
                <a16:creationId xmlns:a16="http://schemas.microsoft.com/office/drawing/2014/main" id="{4EB21615-E0C6-513A-50EB-CD4E21402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1266" y="253867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58F1D8-E025-7156-888A-18124E439E22}"/>
              </a:ext>
            </a:extLst>
          </p:cNvPr>
          <p:cNvSpPr txBox="1"/>
          <p:nvPr/>
        </p:nvSpPr>
        <p:spPr>
          <a:xfrm>
            <a:off x="2810933" y="2082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Sequence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83926-294F-7C20-64C8-16D325EAE96F}"/>
              </a:ext>
            </a:extLst>
          </p:cNvPr>
          <p:cNvSpPr txBox="1"/>
          <p:nvPr/>
        </p:nvSpPr>
        <p:spPr>
          <a:xfrm>
            <a:off x="7628467" y="2067467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Text Sequence</a:t>
            </a:r>
            <a:endParaRPr lang="en-A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0B559A-746F-6646-E13C-327ED83E7AAB}"/>
              </a:ext>
            </a:extLst>
          </p:cNvPr>
          <p:cNvCxnSpPr>
            <a:cxnSpLocks/>
          </p:cNvCxnSpPr>
          <p:nvPr/>
        </p:nvCxnSpPr>
        <p:spPr>
          <a:xfrm>
            <a:off x="5585883" y="2995878"/>
            <a:ext cx="31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005805-30F5-5CC9-33CC-291F0612DC96}"/>
              </a:ext>
            </a:extLst>
          </p:cNvPr>
          <p:cNvCxnSpPr>
            <a:cxnSpLocks/>
          </p:cNvCxnSpPr>
          <p:nvPr/>
        </p:nvCxnSpPr>
        <p:spPr>
          <a:xfrm>
            <a:off x="6815666" y="3012811"/>
            <a:ext cx="262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AEDD3D-A1B8-0E20-2A4E-4322345705F1}"/>
              </a:ext>
            </a:extLst>
          </p:cNvPr>
          <p:cNvSpPr txBox="1"/>
          <p:nvPr/>
        </p:nvSpPr>
        <p:spPr>
          <a:xfrm>
            <a:off x="4980516" y="4862514"/>
            <a:ext cx="340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Trained over entire internet</a:t>
            </a:r>
          </a:p>
          <a:p>
            <a:r>
              <a:rPr lang="en-US" b="1" dirty="0">
                <a:solidFill>
                  <a:srgbClr val="FF0000"/>
                </a:solidFill>
              </a:rPr>
              <a:t>Large Language Model (LLM)</a:t>
            </a:r>
            <a:endParaRPr lang="en-AE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4EB17-41D7-0C32-CA3F-14FDE9EF2614}"/>
              </a:ext>
            </a:extLst>
          </p:cNvPr>
          <p:cNvSpPr txBox="1"/>
          <p:nvPr/>
        </p:nvSpPr>
        <p:spPr>
          <a:xfrm>
            <a:off x="419099" y="4155968"/>
            <a:ext cx="32681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Dubai , Gulf Arabic pronunciation: [</a:t>
            </a:r>
            <a:r>
              <a:rPr lang="en-US" sz="800" dirty="0" err="1"/>
              <a:t>dəˈbaj</a:t>
            </a:r>
            <a:r>
              <a:rPr lang="en-US" sz="800" dirty="0"/>
              <a:t>]) is the most populous city in the United Arab Emirates (UAE) and the capital of the Emirate of Dubai, the most populated of the 7 emirates of the United Arab Emirates. Established in the 18th century as a small fishing village, the city grew rapidly in the early 21st century with a focus on tourism and </a:t>
            </a:r>
            <a:r>
              <a:rPr lang="en-US" sz="800" dirty="0" err="1"/>
              <a:t>luxury.having</a:t>
            </a:r>
            <a:r>
              <a:rPr lang="en-US" sz="800" dirty="0"/>
              <a:t> the second most five-star hotels in the world, and the tallest building in the world, the Burj Khalifa, which is 828 </a:t>
            </a:r>
            <a:r>
              <a:rPr lang="en-US" sz="800" dirty="0" err="1"/>
              <a:t>metres</a:t>
            </a:r>
            <a:r>
              <a:rPr lang="en-US" sz="800" dirty="0"/>
              <a:t> (2,717 ft) tall.</a:t>
            </a:r>
          </a:p>
          <a:p>
            <a:endParaRPr lang="en-US" sz="800" dirty="0"/>
          </a:p>
          <a:p>
            <a:r>
              <a:rPr lang="en-US" sz="800" dirty="0"/>
              <a:t>In the eastern Arabian Peninsula on the coast of the Persian Gulf it is also a major global transport hub for passengers and cargo. Oil revenue helped accelerating the development of the city, which was already a major mercantile hub. A center for regional and international trade since the early 20th century, Dubai's economy relies on revenues from trade, tourism, aviation, real estate, and financial services. Oil production contributed less than 1 percent of the emirate's GDP in 2018. The city has a population of around 3.49 million (as of 2021).</a:t>
            </a:r>
            <a:endParaRPr lang="en-AE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70FCA-5CF3-DAFC-175F-9FE5AAAED947}"/>
              </a:ext>
            </a:extLst>
          </p:cNvPr>
          <p:cNvSpPr txBox="1"/>
          <p:nvPr/>
        </p:nvSpPr>
        <p:spPr>
          <a:xfrm>
            <a:off x="2188633" y="2486589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Dubai , Gulf Arabic pronunciation: [</a:t>
            </a:r>
            <a:r>
              <a:rPr lang="en-US" sz="800" dirty="0" err="1"/>
              <a:t>dəˈbaj</a:t>
            </a:r>
            <a:r>
              <a:rPr lang="en-US" sz="800" dirty="0"/>
              <a:t>]) is the most populous</a:t>
            </a:r>
            <a:endParaRPr lang="en-AE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192DA-CB27-6B77-71DD-06E0F62D845A}"/>
              </a:ext>
            </a:extLst>
          </p:cNvPr>
          <p:cNvSpPr txBox="1"/>
          <p:nvPr/>
        </p:nvSpPr>
        <p:spPr>
          <a:xfrm>
            <a:off x="7260165" y="2478265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city in the United Arab Emirates (UAE) and the capital of the Emirate of Dubai</a:t>
            </a:r>
            <a:endParaRPr lang="en-AE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287DC-5D59-3D05-F501-7DCB30E0184F}"/>
              </a:ext>
            </a:extLst>
          </p:cNvPr>
          <p:cNvSpPr txBox="1"/>
          <p:nvPr/>
        </p:nvSpPr>
        <p:spPr>
          <a:xfrm>
            <a:off x="2188633" y="2800411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Established in the 18th century as a small fishing village,</a:t>
            </a:r>
            <a:endParaRPr lang="en-AE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41B77-EEA6-C185-D5F7-9AD8A029E043}"/>
              </a:ext>
            </a:extLst>
          </p:cNvPr>
          <p:cNvSpPr txBox="1"/>
          <p:nvPr/>
        </p:nvSpPr>
        <p:spPr>
          <a:xfrm>
            <a:off x="7260165" y="2792087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,the city grew rapidly in the early 21st century with a focus on tourism and luxury,</a:t>
            </a:r>
            <a:endParaRPr lang="en-AE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98699-54C9-3571-3956-17A0809800D0}"/>
              </a:ext>
            </a:extLst>
          </p:cNvPr>
          <p:cNvSpPr txBox="1"/>
          <p:nvPr/>
        </p:nvSpPr>
        <p:spPr>
          <a:xfrm>
            <a:off x="2188633" y="3105165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having the second most five-star hotels in the world,</a:t>
            </a:r>
            <a:endParaRPr lang="en-AE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AFB94-CC59-79C0-C857-BEB5803F3122}"/>
              </a:ext>
            </a:extLst>
          </p:cNvPr>
          <p:cNvSpPr txBox="1"/>
          <p:nvPr/>
        </p:nvSpPr>
        <p:spPr>
          <a:xfrm>
            <a:off x="7260165" y="3096841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 and the tallest building in the world, the Burj Khalifa</a:t>
            </a:r>
            <a:endParaRPr lang="en-AE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5DEB02-AE00-C1AE-68AA-5BAA51C0531D}"/>
              </a:ext>
            </a:extLst>
          </p:cNvPr>
          <p:cNvSpPr txBox="1"/>
          <p:nvPr/>
        </p:nvSpPr>
        <p:spPr>
          <a:xfrm>
            <a:off x="2188633" y="3381888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In the eastern Arabian Peninsula on the coast of the Persian Gulf</a:t>
            </a:r>
            <a:endParaRPr lang="en-AE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988BBB-F9FB-357D-64E2-531DAC5F8A61}"/>
              </a:ext>
            </a:extLst>
          </p:cNvPr>
          <p:cNvSpPr txBox="1"/>
          <p:nvPr/>
        </p:nvSpPr>
        <p:spPr>
          <a:xfrm>
            <a:off x="7260165" y="3373564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 it is also a major global transport hub for passengers and cargo</a:t>
            </a:r>
            <a:endParaRPr lang="en-AE" sz="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CD452E-44C4-0ACF-0600-93E1F2EC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8" y="3838065"/>
            <a:ext cx="316242" cy="3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7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05D9-7B52-3C58-03D6-3564224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</a:t>
            </a: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C61CB-7EB4-C19B-9B11-ED3E0AEF13A5}"/>
              </a:ext>
            </a:extLst>
          </p:cNvPr>
          <p:cNvSpPr txBox="1"/>
          <p:nvPr/>
        </p:nvSpPr>
        <p:spPr>
          <a:xfrm>
            <a:off x="220133" y="209237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quick brown fox</a:t>
            </a:r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571D1-8DA2-BED8-53DA-138EDD176191}"/>
              </a:ext>
            </a:extLst>
          </p:cNvPr>
          <p:cNvSpPr txBox="1"/>
          <p:nvPr/>
        </p:nvSpPr>
        <p:spPr>
          <a:xfrm>
            <a:off x="9321800" y="210028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Jumps over the …</a:t>
            </a:r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54D2D-87B2-5AEB-3BB9-DBEC3163B561}"/>
              </a:ext>
            </a:extLst>
          </p:cNvPr>
          <p:cNvSpPr txBox="1"/>
          <p:nvPr/>
        </p:nvSpPr>
        <p:spPr>
          <a:xfrm>
            <a:off x="2954867" y="209237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32, 412, 227, 11</a:t>
            </a:r>
            <a:endParaRPr lang="en-A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BE9B67-DE33-92E3-5242-2D04C28A2C67}"/>
              </a:ext>
            </a:extLst>
          </p:cNvPr>
          <p:cNvCxnSpPr>
            <a:stCxn id="10" idx="3"/>
          </p:cNvCxnSpPr>
          <p:nvPr/>
        </p:nvCxnSpPr>
        <p:spPr>
          <a:xfrm>
            <a:off x="2252133" y="2277042"/>
            <a:ext cx="51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3CEBAF-BFE0-1A85-BAA2-F3189B0C6FF8}"/>
              </a:ext>
            </a:extLst>
          </p:cNvPr>
          <p:cNvSpPr txBox="1"/>
          <p:nvPr/>
        </p:nvSpPr>
        <p:spPr>
          <a:xfrm>
            <a:off x="2163654" y="1875354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tokenize</a:t>
            </a:r>
            <a:endParaRPr lang="en-AE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60348-A988-8ADB-B9A2-F765D34360AF}"/>
              </a:ext>
            </a:extLst>
          </p:cNvPr>
          <p:cNvSpPr txBox="1"/>
          <p:nvPr/>
        </p:nvSpPr>
        <p:spPr>
          <a:xfrm>
            <a:off x="7205133" y="209237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12,238, 318</a:t>
            </a:r>
            <a:endParaRPr lang="en-A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5D7587-2AAA-B6D6-2A61-BDDE46B656C8}"/>
              </a:ext>
            </a:extLst>
          </p:cNvPr>
          <p:cNvCxnSpPr/>
          <p:nvPr/>
        </p:nvCxnSpPr>
        <p:spPr>
          <a:xfrm>
            <a:off x="8652933" y="2289651"/>
            <a:ext cx="51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ADCB66-E2D7-DD52-8DB1-45A8BF6CF78B}"/>
              </a:ext>
            </a:extLst>
          </p:cNvPr>
          <p:cNvSpPr txBox="1"/>
          <p:nvPr/>
        </p:nvSpPr>
        <p:spPr>
          <a:xfrm>
            <a:off x="8564454" y="1887963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decode</a:t>
            </a:r>
            <a:endParaRPr lang="en-AE" sz="1200" dirty="0"/>
          </a:p>
        </p:txBody>
      </p:sp>
      <p:pic>
        <p:nvPicPr>
          <p:cNvPr id="20" name="Graphic 19" descr="Abacus outline">
            <a:extLst>
              <a:ext uri="{FF2B5EF4-FFF2-40B4-BE49-F238E27FC236}">
                <a16:creationId xmlns:a16="http://schemas.microsoft.com/office/drawing/2014/main" id="{36420D98-A2DA-9951-8F43-79503431A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85155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DF4214-414B-73C8-6139-C0E42DFD0ADD}"/>
              </a:ext>
            </a:extLst>
          </p:cNvPr>
          <p:cNvCxnSpPr>
            <a:cxnSpLocks/>
          </p:cNvCxnSpPr>
          <p:nvPr/>
        </p:nvCxnSpPr>
        <p:spPr>
          <a:xfrm>
            <a:off x="6474885" y="2308754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4DB65F-7F34-166F-77C1-3920E380AEB8}"/>
              </a:ext>
            </a:extLst>
          </p:cNvPr>
          <p:cNvCxnSpPr>
            <a:cxnSpLocks/>
          </p:cNvCxnSpPr>
          <p:nvPr/>
        </p:nvCxnSpPr>
        <p:spPr>
          <a:xfrm>
            <a:off x="4883152" y="2314575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95A43BE0-63CB-3B79-0E03-61C4F3A249DE}"/>
              </a:ext>
            </a:extLst>
          </p:cNvPr>
          <p:cNvSpPr/>
          <p:nvPr/>
        </p:nvSpPr>
        <p:spPr>
          <a:xfrm rot="16200000">
            <a:off x="4103922" y="3674169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3EB79F8B-20F4-DC23-CE4A-76AD14F7EF89}"/>
              </a:ext>
            </a:extLst>
          </p:cNvPr>
          <p:cNvSpPr/>
          <p:nvPr/>
        </p:nvSpPr>
        <p:spPr>
          <a:xfrm rot="5400000">
            <a:off x="7406002" y="3674169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C530D-428D-4436-B01E-0138A778BD23}"/>
              </a:ext>
            </a:extLst>
          </p:cNvPr>
          <p:cNvSpPr txBox="1"/>
          <p:nvPr/>
        </p:nvSpPr>
        <p:spPr>
          <a:xfrm>
            <a:off x="4035573" y="4204009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A2FD9B-1365-D9B5-93BA-46A6FD65652B}"/>
              </a:ext>
            </a:extLst>
          </p:cNvPr>
          <p:cNvSpPr txBox="1"/>
          <p:nvPr/>
        </p:nvSpPr>
        <p:spPr>
          <a:xfrm>
            <a:off x="7366087" y="4204009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decoder</a:t>
            </a:r>
            <a:endParaRPr lang="en-AE" sz="1200" dirty="0"/>
          </a:p>
        </p:txBody>
      </p:sp>
      <p:pic>
        <p:nvPicPr>
          <p:cNvPr id="31" name="Graphic 30" descr="Morse Code with solid fill">
            <a:extLst>
              <a:ext uri="{FF2B5EF4-FFF2-40B4-BE49-F238E27FC236}">
                <a16:creationId xmlns:a16="http://schemas.microsoft.com/office/drawing/2014/main" id="{290E744B-0FBF-9B7C-F113-1FE2D4E0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5433" y="3544760"/>
            <a:ext cx="601133" cy="60113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5B5179-541E-786E-707E-4B149BED437F}"/>
              </a:ext>
            </a:extLst>
          </p:cNvPr>
          <p:cNvCxnSpPr>
            <a:cxnSpLocks/>
          </p:cNvCxnSpPr>
          <p:nvPr/>
        </p:nvCxnSpPr>
        <p:spPr>
          <a:xfrm>
            <a:off x="4874685" y="3845326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599C8E-78D4-B081-D030-C55659DDD08B}"/>
              </a:ext>
            </a:extLst>
          </p:cNvPr>
          <p:cNvCxnSpPr>
            <a:cxnSpLocks/>
          </p:cNvCxnSpPr>
          <p:nvPr/>
        </p:nvCxnSpPr>
        <p:spPr>
          <a:xfrm>
            <a:off x="6553200" y="3845326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86C828-9A10-20E8-2248-177EBC3B197A}"/>
              </a:ext>
            </a:extLst>
          </p:cNvPr>
          <p:cNvSpPr txBox="1"/>
          <p:nvPr/>
        </p:nvSpPr>
        <p:spPr>
          <a:xfrm>
            <a:off x="5638800" y="418247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</a:t>
            </a:r>
            <a:endParaRPr lang="en-AE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2646D-241C-4658-B5CC-A6F3A8417586}"/>
              </a:ext>
            </a:extLst>
          </p:cNvPr>
          <p:cNvCxnSpPr>
            <a:cxnSpLocks/>
          </p:cNvCxnSpPr>
          <p:nvPr/>
        </p:nvCxnSpPr>
        <p:spPr>
          <a:xfrm flipH="1">
            <a:off x="4205983" y="2700867"/>
            <a:ext cx="1492084" cy="7710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297519-DBD3-A1A1-3B5A-8BB70E2CA9B4}"/>
              </a:ext>
            </a:extLst>
          </p:cNvPr>
          <p:cNvCxnSpPr>
            <a:cxnSpLocks/>
          </p:cNvCxnSpPr>
          <p:nvPr/>
        </p:nvCxnSpPr>
        <p:spPr>
          <a:xfrm>
            <a:off x="6493932" y="2715122"/>
            <a:ext cx="1338688" cy="7567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503954-F6C3-FF93-5F89-28962E8285DB}"/>
              </a:ext>
            </a:extLst>
          </p:cNvPr>
          <p:cNvSpPr txBox="1"/>
          <p:nvPr/>
        </p:nvSpPr>
        <p:spPr>
          <a:xfrm>
            <a:off x="9321800" y="2581288"/>
            <a:ext cx="289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Main Output</a:t>
            </a:r>
            <a:endParaRPr lang="en-AE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724966-D17E-ACB5-6E44-0EF87CF4D764}"/>
              </a:ext>
            </a:extLst>
          </p:cNvPr>
          <p:cNvSpPr txBox="1"/>
          <p:nvPr/>
        </p:nvSpPr>
        <p:spPr>
          <a:xfrm>
            <a:off x="5047190" y="4693349"/>
            <a:ext cx="289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Secondary Output</a:t>
            </a:r>
            <a:endParaRPr lang="en-A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4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911</Words>
  <Application>Microsoft Office PowerPoint</Application>
  <PresentationFormat>Widescreen</PresentationFormat>
  <Paragraphs>195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Building Business Applications with ChatGPT</vt:lpstr>
      <vt:lpstr>Agenda</vt:lpstr>
      <vt:lpstr>Man vs Machine</vt:lpstr>
      <vt:lpstr>Man vs Machine</vt:lpstr>
      <vt:lpstr>Machine Learning</vt:lpstr>
      <vt:lpstr>Machine Learning Model</vt:lpstr>
      <vt:lpstr>Language Model</vt:lpstr>
      <vt:lpstr>Language Model</vt:lpstr>
      <vt:lpstr>Language Model</vt:lpstr>
      <vt:lpstr>Language Model – Main Output</vt:lpstr>
      <vt:lpstr>Language Model – Embeddings</vt:lpstr>
      <vt:lpstr>Language Model – Embeddings</vt:lpstr>
      <vt:lpstr>Language Model – Embeddings</vt:lpstr>
      <vt:lpstr>Build an Application</vt:lpstr>
      <vt:lpstr>Demo</vt:lpstr>
      <vt:lpstr>To Learn Further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Noufal Samsudin</dc:creator>
  <cp:lastModifiedBy>Noufal Samsudin</cp:lastModifiedBy>
  <cp:revision>40</cp:revision>
  <dcterms:created xsi:type="dcterms:W3CDTF">2023-05-07T14:25:19Z</dcterms:created>
  <dcterms:modified xsi:type="dcterms:W3CDTF">2023-05-09T12:42:04Z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23d9d9-d8c9-4bbd-a204-c71ec2cfe465_Enabled">
    <vt:lpwstr>true</vt:lpwstr>
  </property>
  <property fmtid="{D5CDD505-2E9C-101B-9397-08002B2CF9AE}" pid="3" name="MSIP_Label_2f23d9d9-d8c9-4bbd-a204-c71ec2cfe465_SetDate">
    <vt:lpwstr>2023-05-08T03:48:52Z</vt:lpwstr>
  </property>
  <property fmtid="{D5CDD505-2E9C-101B-9397-08002B2CF9AE}" pid="4" name="MSIP_Label_2f23d9d9-d8c9-4bbd-a204-c71ec2cfe465_Method">
    <vt:lpwstr>Privileged</vt:lpwstr>
  </property>
  <property fmtid="{D5CDD505-2E9C-101B-9397-08002B2CF9AE}" pid="5" name="MSIP_Label_2f23d9d9-d8c9-4bbd-a204-c71ec2cfe465_Name">
    <vt:lpwstr>Internal`</vt:lpwstr>
  </property>
  <property fmtid="{D5CDD505-2E9C-101B-9397-08002B2CF9AE}" pid="6" name="MSIP_Label_2f23d9d9-d8c9-4bbd-a204-c71ec2cfe465_SiteId">
    <vt:lpwstr>eee3385e-742f-4e2e-b130-e496ed7d6a49</vt:lpwstr>
  </property>
  <property fmtid="{D5CDD505-2E9C-101B-9397-08002B2CF9AE}" pid="7" name="MSIP_Label_2f23d9d9-d8c9-4bbd-a204-c71ec2cfe465_ActionId">
    <vt:lpwstr>aff7e43a-e3da-4086-971b-ef3fc3fc409d</vt:lpwstr>
  </property>
  <property fmtid="{D5CDD505-2E9C-101B-9397-08002B2CF9AE}" pid="8" name="MSIP_Label_2f23d9d9-d8c9-4bbd-a204-c71ec2cfe465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Classification: Internal</vt:lpwstr>
  </property>
</Properties>
</file>