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705" r:id="rId2"/>
    <p:sldId id="720" r:id="rId3"/>
    <p:sldId id="722" r:id="rId4"/>
    <p:sldId id="723" r:id="rId5"/>
    <p:sldId id="724" r:id="rId6"/>
    <p:sldId id="725" r:id="rId7"/>
    <p:sldId id="726" r:id="rId8"/>
    <p:sldId id="727" r:id="rId9"/>
    <p:sldId id="731" r:id="rId10"/>
    <p:sldId id="728" r:id="rId11"/>
    <p:sldId id="729" r:id="rId12"/>
    <p:sldId id="730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>
    <p:extLst>
      <p:ext uri="{19B8F6BF-5375-455C-9EA6-DF929625EA0E}">
        <p15:presenceInfo xmlns:p15="http://schemas.microsoft.com/office/powerpoint/2012/main" userId="S::yongju.kim@bespinglobal.com::ef06b19f-b455-4514-bd3f-e225f9c038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9B2"/>
    <a:srgbClr val="0A142C"/>
    <a:srgbClr val="20386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6429" autoAdjust="0"/>
  </p:normalViewPr>
  <p:slideViewPr>
    <p:cSldViewPr snapToGrid="0">
      <p:cViewPr varScale="1">
        <p:scale>
          <a:sx n="71" d="100"/>
          <a:sy n="7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55351" y="1273493"/>
            <a:ext cx="504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505" y="5105950"/>
            <a:ext cx="504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Cloud Team </a:t>
            </a:r>
          </a:p>
          <a:p>
            <a:r>
              <a:rPr lang="en-US" altLang="ko-KR" dirty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572000" y="5020733"/>
            <a:ext cx="4572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993437" y="1563195"/>
            <a:ext cx="427511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3437" y="2188466"/>
            <a:ext cx="504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284088" y="176922"/>
            <a:ext cx="7938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03307" y="23815"/>
            <a:ext cx="8754208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 SoluM  PROPRIETARY AND CONFIDENTIAL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06" y="838906"/>
            <a:ext cx="8720505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Title</a:t>
            </a:r>
          </a:p>
          <a:p>
            <a:pPr lvl="3"/>
            <a:r>
              <a:rPr lang="en-US" altLang="ko-KR" dirty="0"/>
              <a:t>Title</a:t>
            </a:r>
          </a:p>
          <a:p>
            <a:pPr lvl="4"/>
            <a:r>
              <a:rPr lang="en-US" altLang="ko-KR" dirty="0"/>
              <a:t>Title</a:t>
            </a:r>
          </a:p>
          <a:p>
            <a:pPr lvl="5"/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23"/>
          <p:cNvCxnSpPr/>
          <p:nvPr userDrawn="1"/>
        </p:nvCxnSpPr>
        <p:spPr bwMode="auto">
          <a:xfrm>
            <a:off x="237011" y="6548440"/>
            <a:ext cx="8720504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000F18-3FC1-4AD4-AF0A-BD2371C961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20AF32B-04D5-45A7-B698-E595798D5B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3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9144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8224" y="2581835"/>
            <a:ext cx="8229600" cy="1896036"/>
          </a:xfrm>
        </p:spPr>
        <p:txBody>
          <a:bodyPr/>
          <a:lstStyle/>
          <a:p>
            <a:pPr algn="ctr"/>
            <a:r>
              <a:rPr lang="en-US" sz="3200" b="1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Node Affinity and Taint </a:t>
            </a:r>
            <a:r>
              <a:rPr lang="en-US" sz="3200" b="1" dirty="0">
                <a:solidFill>
                  <a:srgbClr val="FFFFFF"/>
                </a:solidFill>
                <a:latin typeface="poppins" panose="020B0502040204020203" pitchFamily="2" charset="0"/>
              </a:rPr>
              <a:t>&amp; Toleration</a:t>
            </a:r>
            <a:br>
              <a:rPr lang="en-US" sz="3200" b="1" dirty="0">
                <a:solidFill>
                  <a:srgbClr val="FFFFFF"/>
                </a:solidFill>
                <a:latin typeface="poppins" panose="020B0502040204020203" pitchFamily="2" charset="0"/>
              </a:rPr>
            </a:br>
            <a:r>
              <a:rPr lang="en-US" sz="3200" b="1" dirty="0">
                <a:solidFill>
                  <a:srgbClr val="FFFFFF"/>
                </a:solidFill>
                <a:latin typeface="poppins" panose="020B0502040204020203" pitchFamily="2" charset="0"/>
              </a:rPr>
              <a:t>in Production Environments</a:t>
            </a: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44CAF-81F6-4334-BDA9-BCFEC514B313}"/>
              </a:ext>
            </a:extLst>
          </p:cNvPr>
          <p:cNvGrpSpPr/>
          <p:nvPr/>
        </p:nvGrpSpPr>
        <p:grpSpPr>
          <a:xfrm rot="1636325">
            <a:off x="6646984" y="628958"/>
            <a:ext cx="2391546" cy="674077"/>
            <a:chOff x="4572000" y="2895600"/>
            <a:chExt cx="2391546" cy="6740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9E5174-EA5E-48B3-B1C4-32F6FAB8DE92}"/>
                </a:ext>
              </a:extLst>
            </p:cNvPr>
            <p:cNvSpPr/>
            <p:nvPr/>
          </p:nvSpPr>
          <p:spPr bwMode="auto">
            <a:xfrm>
              <a:off x="4572000" y="2895600"/>
              <a:ext cx="2321169" cy="67407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lIns="91438" tIns="45719" rIns="91438" bIns="45719" rtlCol="0"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80000"/>
              </a:pPr>
              <a:endParaRPr 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27331DEC-1AFD-4427-9708-88FE7AD04F3F}"/>
                </a:ext>
              </a:extLst>
            </p:cNvPr>
            <p:cNvSpPr txBox="1">
              <a:spLocks/>
            </p:cNvSpPr>
            <p:nvPr/>
          </p:nvSpPr>
          <p:spPr>
            <a:xfrm>
              <a:off x="4700913" y="2962638"/>
              <a:ext cx="2262633" cy="540000"/>
            </a:xfr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anchor="ctr"/>
            <a:lstStyle>
              <a:lvl1pPr algn="l" defTabSz="685796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00" kern="1000" spc="-45" dirty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</a:lstStyle>
            <a:p>
              <a:r>
                <a:rPr lang="en-US" b="1" dirty="0">
                  <a:solidFill>
                    <a:srgbClr val="FF0000"/>
                  </a:solidFill>
                </a:rPr>
                <a:t>Internal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aks-cluster1n0-3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/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aks-cluster1n0-2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32880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15740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/>
        </p:nvGraphicFramePr>
        <p:xfrm>
          <a:off x="-3" y="2070847"/>
          <a:ext cx="9144001" cy="4189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Number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Pods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IMGGENERATOR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N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NBOUND</a:t>
                      </a: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21404072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OUTBOUND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15938187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LD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010301192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3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aks-nodepool1 -1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/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aks-nodepool1-1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8148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5493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73049"/>
              </p:ext>
            </p:extLst>
          </p:nvPr>
        </p:nvGraphicFramePr>
        <p:xfrm>
          <a:off x="-4" y="2030506"/>
          <a:ext cx="9144001" cy="2685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Pods</a:t>
                      </a:r>
                    </a:p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LBS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3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aks-nodepool1 -</a:t>
            </a:r>
            <a:r>
              <a:rPr lang="en-US" sz="2800" dirty="0"/>
              <a:t>2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/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aks-nodepool1-1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8148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5493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9952"/>
              </p:ext>
            </p:extLst>
          </p:nvPr>
        </p:nvGraphicFramePr>
        <p:xfrm>
          <a:off x="-4" y="2030506"/>
          <a:ext cx="9144001" cy="3186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Pods</a:t>
                      </a:r>
                    </a:p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CHEDULER</a:t>
                      </a: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REALTIME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1885343634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9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EASTUS ENVIRONMENT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EF7D1-819C-0382-7EF7-46804F59F5B4}"/>
              </a:ext>
            </a:extLst>
          </p:cNvPr>
          <p:cNvSpPr/>
          <p:nvPr/>
        </p:nvSpPr>
        <p:spPr bwMode="auto">
          <a:xfrm>
            <a:off x="268941" y="537882"/>
            <a:ext cx="3711388" cy="248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242047" y="3429000"/>
            <a:ext cx="8301317" cy="267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25EAF-F620-721E-B5E5-EEBFCE549E91}"/>
              </a:ext>
            </a:extLst>
          </p:cNvPr>
          <p:cNvSpPr/>
          <p:nvPr/>
        </p:nvSpPr>
        <p:spPr bwMode="auto">
          <a:xfrm>
            <a:off x="4746812" y="537882"/>
            <a:ext cx="3823446" cy="248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3307D-D6B0-9C50-9A8C-08B780CEA59F}"/>
              </a:ext>
            </a:extLst>
          </p:cNvPr>
          <p:cNvSpPr/>
          <p:nvPr/>
        </p:nvSpPr>
        <p:spPr bwMode="auto">
          <a:xfrm>
            <a:off x="476253" y="1067459"/>
            <a:ext cx="1408573" cy="874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-1</a:t>
            </a:r>
            <a:endParaRPr lang="en-IN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99ED-879E-0ED7-85EE-37A7AEA11DEA}"/>
              </a:ext>
            </a:extLst>
          </p:cNvPr>
          <p:cNvSpPr/>
          <p:nvPr/>
        </p:nvSpPr>
        <p:spPr bwMode="auto">
          <a:xfrm>
            <a:off x="1290918" y="2062741"/>
            <a:ext cx="1761564" cy="874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-3</a:t>
            </a:r>
            <a:endParaRPr lang="en-IN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E61E6-A272-994D-ED1E-9ABB79A2E671}"/>
              </a:ext>
            </a:extLst>
          </p:cNvPr>
          <p:cNvSpPr/>
          <p:nvPr/>
        </p:nvSpPr>
        <p:spPr bwMode="auto">
          <a:xfrm>
            <a:off x="2171702" y="1047089"/>
            <a:ext cx="1461250" cy="874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-2</a:t>
            </a:r>
            <a:endParaRPr lang="en-IN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AA6F0-058A-2B3F-F2D2-075FE874C714}"/>
              </a:ext>
            </a:extLst>
          </p:cNvPr>
          <p:cNvSpPr/>
          <p:nvPr/>
        </p:nvSpPr>
        <p:spPr bwMode="auto">
          <a:xfrm>
            <a:off x="4572000" y="4090149"/>
            <a:ext cx="3711381" cy="1837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3200" b="1" dirty="0"/>
              <a:t>aks-cluster1n0-2</a:t>
            </a: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b="1" u="none" strike="noStrike" dirty="0">
                <a:effectLst/>
              </a:rPr>
              <a:t>IMGGENERATOR - 1</a:t>
            </a:r>
            <a:endParaRPr lang="en-IN" b="1" i="0" u="none" strike="noStrike" dirty="0">
              <a:effectLst/>
              <a:latin typeface="Calibri" panose="020F0502020204030204" pitchFamily="34" charset="0"/>
            </a:endParaRPr>
          </a:p>
          <a:p>
            <a:pPr algn="ctr" latinLnBrk="0">
              <a:lnSpc>
                <a:spcPct val="90000"/>
              </a:lnSpc>
              <a:buSzPct val="80000"/>
            </a:pPr>
            <a:r>
              <a:rPr lang="en-US" b="1" i="0" u="none" strike="noStrike" dirty="0">
                <a:effectLst/>
                <a:latin typeface="Calibri" panose="020F0502020204030204" pitchFamily="34" charset="0"/>
              </a:rPr>
              <a:t>I</a:t>
            </a:r>
            <a:r>
              <a:rPr lang="en-IN" b="1" i="0" u="none" strike="noStrike" dirty="0">
                <a:effectLst/>
                <a:latin typeface="Calibri" panose="020F0502020204030204" pitchFamily="34" charset="0"/>
              </a:rPr>
              <a:t>NBOUND - 5</a:t>
            </a:r>
          </a:p>
          <a:p>
            <a:pPr algn="ctr" latinLnBrk="0">
              <a:lnSpc>
                <a:spcPct val="90000"/>
              </a:lnSpc>
              <a:buSzPct val="80000"/>
            </a:pPr>
            <a:r>
              <a:rPr lang="en-US" b="1" i="0" u="none" strike="noStrike" dirty="0">
                <a:effectLst/>
                <a:latin typeface="Calibri" panose="020F0502020204030204" pitchFamily="34" charset="0"/>
              </a:rPr>
              <a:t>OUT</a:t>
            </a:r>
            <a:r>
              <a:rPr lang="en-IN" b="1" i="0" u="none" strike="noStrike" dirty="0">
                <a:effectLst/>
                <a:latin typeface="Calibri" panose="020F0502020204030204" pitchFamily="34" charset="0"/>
              </a:rPr>
              <a:t>BOUND - 5</a:t>
            </a:r>
            <a:endParaRPr lang="en-IN" b="1" i="0" u="none" strike="noStrike" dirty="0"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b="1" dirty="0">
                <a:latin typeface="맑은 고딕" pitchFamily="50" charset="-127"/>
                <a:ea typeface="맑은 고딕" pitchFamily="50" charset="-127"/>
              </a:rPr>
              <a:t>LD - 1</a:t>
            </a:r>
            <a:endParaRPr lang="en-IN" sz="3200" b="1" i="0" u="none" strike="noStrike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397DA-DC00-44C7-CBE5-5B3315C20D64}"/>
              </a:ext>
            </a:extLst>
          </p:cNvPr>
          <p:cNvSpPr/>
          <p:nvPr/>
        </p:nvSpPr>
        <p:spPr bwMode="auto">
          <a:xfrm>
            <a:off x="600636" y="4090149"/>
            <a:ext cx="3489510" cy="18377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3200" b="1" dirty="0"/>
              <a:t>aks-cluster1n0-1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b="1" dirty="0">
                <a:latin typeface="맑은 고딕" pitchFamily="50" charset="-127"/>
                <a:ea typeface="맑은 고딕" pitchFamily="50" charset="-127"/>
              </a:rPr>
              <a:t>API SERVICE  - 5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b="1" dirty="0">
                <a:latin typeface="맑은 고딕" pitchFamily="50" charset="-127"/>
                <a:ea typeface="맑은 고딕" pitchFamily="50" charset="-127"/>
              </a:rPr>
              <a:t>DASHBOARD - 1</a:t>
            </a:r>
            <a:endParaRPr lang="en-IN" sz="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68620-102E-0F99-F459-1BDD2A0D25DC}"/>
              </a:ext>
            </a:extLst>
          </p:cNvPr>
          <p:cNvSpPr/>
          <p:nvPr/>
        </p:nvSpPr>
        <p:spPr bwMode="auto">
          <a:xfrm>
            <a:off x="6698875" y="1035885"/>
            <a:ext cx="1584505" cy="18193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-2</a:t>
            </a:r>
          </a:p>
          <a:p>
            <a:pPr algn="ctr" latinLnBrk="0">
              <a:lnSpc>
                <a:spcPct val="90000"/>
              </a:lnSpc>
              <a:buSzPct val="80000"/>
            </a:pPr>
            <a:endParaRPr lang="en-IN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SCHEDULER - 1</a:t>
            </a: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REALTIME - 1</a:t>
            </a: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SQUAREPOS - 1</a:t>
            </a:r>
            <a:endParaRPr lang="en-IN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5787F-5146-CC83-C6CB-8EB693E9B723}"/>
              </a:ext>
            </a:extLst>
          </p:cNvPr>
          <p:cNvSpPr/>
          <p:nvPr/>
        </p:nvSpPr>
        <p:spPr bwMode="auto">
          <a:xfrm>
            <a:off x="4921631" y="1035883"/>
            <a:ext cx="1492616" cy="18193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-1</a:t>
            </a:r>
          </a:p>
          <a:p>
            <a:pPr algn="ctr" latinLnBrk="0">
              <a:lnSpc>
                <a:spcPct val="90000"/>
              </a:lnSpc>
              <a:buSzPct val="80000"/>
            </a:pPr>
            <a:endParaRPr lang="en-IN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LBS - 1</a:t>
            </a:r>
            <a:endParaRPr lang="en-IN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D5D00-A276-3F05-F1D6-B5B690425322}"/>
              </a:ext>
            </a:extLst>
          </p:cNvPr>
          <p:cNvSpPr txBox="1"/>
          <p:nvPr/>
        </p:nvSpPr>
        <p:spPr>
          <a:xfrm>
            <a:off x="398931" y="3508366"/>
            <a:ext cx="779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Node Pool - aks-cluster1n0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67695-AA13-0E15-8819-5BB5D4D525AC}"/>
              </a:ext>
            </a:extLst>
          </p:cNvPr>
          <p:cNvSpPr txBox="1"/>
          <p:nvPr/>
        </p:nvSpPr>
        <p:spPr>
          <a:xfrm>
            <a:off x="573742" y="576905"/>
            <a:ext cx="30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aks-elasticpool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A39F2-F4FF-D903-BE15-5A7595BEA51D}"/>
              </a:ext>
            </a:extLst>
          </p:cNvPr>
          <p:cNvSpPr txBox="1"/>
          <p:nvPr/>
        </p:nvSpPr>
        <p:spPr>
          <a:xfrm>
            <a:off x="4746812" y="587187"/>
            <a:ext cx="379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Node Pool- aks-nodepool1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6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aks-cluster1n0-1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91074"/>
              </p:ext>
            </p:extLst>
          </p:nvPr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aks-cluster1n0-1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32880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15740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18105"/>
              </p:ext>
            </p:extLst>
          </p:nvPr>
        </p:nvGraphicFramePr>
        <p:xfrm>
          <a:off x="-4" y="2030506"/>
          <a:ext cx="9144001" cy="3186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Pods</a:t>
                      </a:r>
                    </a:p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API SERVICE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5500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15360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DASHBOARD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214040723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4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aks-cluster1n0-2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67071"/>
              </p:ext>
            </p:extLst>
          </p:nvPr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aks-cluster1n0-2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32880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15740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78942"/>
              </p:ext>
            </p:extLst>
          </p:nvPr>
        </p:nvGraphicFramePr>
        <p:xfrm>
          <a:off x="-3" y="2070847"/>
          <a:ext cx="9144001" cy="4189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Number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Pods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IMGGENERATOR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N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NBOUND</a:t>
                      </a: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21404072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OUTBOUND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15938187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LD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010301192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12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aks-nodepool1 -</a:t>
            </a:r>
            <a:r>
              <a:rPr lang="en-US" sz="2800" dirty="0"/>
              <a:t>2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51290"/>
              </p:ext>
            </p:extLst>
          </p:nvPr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aks-nodepool1-1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8148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5493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88072"/>
              </p:ext>
            </p:extLst>
          </p:nvPr>
        </p:nvGraphicFramePr>
        <p:xfrm>
          <a:off x="-4" y="2030506"/>
          <a:ext cx="9144001" cy="2685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Pods</a:t>
                      </a:r>
                    </a:p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LBS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55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aks-nodepool1 -1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/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aks-nodepool1-1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8148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5493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43648"/>
              </p:ext>
            </p:extLst>
          </p:nvPr>
        </p:nvGraphicFramePr>
        <p:xfrm>
          <a:off x="-4" y="2030506"/>
          <a:ext cx="9144001" cy="368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Pods</a:t>
                      </a:r>
                    </a:p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CHEDULER</a:t>
                      </a: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REALTIME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1885343634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SQUAREPOS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752736591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SEG ENVIRONMENT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EF7D1-819C-0382-7EF7-46804F59F5B4}"/>
              </a:ext>
            </a:extLst>
          </p:cNvPr>
          <p:cNvSpPr/>
          <p:nvPr/>
        </p:nvSpPr>
        <p:spPr bwMode="auto">
          <a:xfrm>
            <a:off x="268941" y="537882"/>
            <a:ext cx="3711388" cy="248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242047" y="3429000"/>
            <a:ext cx="8301317" cy="267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25EAF-F620-721E-B5E5-EEBFCE549E91}"/>
              </a:ext>
            </a:extLst>
          </p:cNvPr>
          <p:cNvSpPr/>
          <p:nvPr/>
        </p:nvSpPr>
        <p:spPr bwMode="auto">
          <a:xfrm>
            <a:off x="4746812" y="537882"/>
            <a:ext cx="3823446" cy="248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3307D-D6B0-9C50-9A8C-08B780CEA59F}"/>
              </a:ext>
            </a:extLst>
          </p:cNvPr>
          <p:cNvSpPr/>
          <p:nvPr/>
        </p:nvSpPr>
        <p:spPr bwMode="auto">
          <a:xfrm>
            <a:off x="476253" y="1067459"/>
            <a:ext cx="1408573" cy="874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-1</a:t>
            </a:r>
            <a:endParaRPr lang="en-IN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99ED-879E-0ED7-85EE-37A7AEA11DEA}"/>
              </a:ext>
            </a:extLst>
          </p:cNvPr>
          <p:cNvSpPr/>
          <p:nvPr/>
        </p:nvSpPr>
        <p:spPr bwMode="auto">
          <a:xfrm>
            <a:off x="1290918" y="2062741"/>
            <a:ext cx="1761564" cy="874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-3</a:t>
            </a:r>
            <a:endParaRPr lang="en-IN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E61E6-A272-994D-ED1E-9ABB79A2E671}"/>
              </a:ext>
            </a:extLst>
          </p:cNvPr>
          <p:cNvSpPr/>
          <p:nvPr/>
        </p:nvSpPr>
        <p:spPr bwMode="auto">
          <a:xfrm>
            <a:off x="2171702" y="1047089"/>
            <a:ext cx="1461250" cy="874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-2</a:t>
            </a:r>
            <a:endParaRPr lang="en-IN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AA6F0-058A-2B3F-F2D2-075FE874C714}"/>
              </a:ext>
            </a:extLst>
          </p:cNvPr>
          <p:cNvSpPr/>
          <p:nvPr/>
        </p:nvSpPr>
        <p:spPr bwMode="auto">
          <a:xfrm>
            <a:off x="3128681" y="4090149"/>
            <a:ext cx="2528048" cy="1837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2800" b="1" dirty="0"/>
              <a:t>aks-cluster1n0-2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1600" b="1" dirty="0">
                <a:latin typeface="맑은 고딕" pitchFamily="50" charset="-127"/>
                <a:ea typeface="맑은 고딕" pitchFamily="50" charset="-127"/>
              </a:rPr>
              <a:t>API SERVICE  - 3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397DA-DC00-44C7-CBE5-5B3315C20D64}"/>
              </a:ext>
            </a:extLst>
          </p:cNvPr>
          <p:cNvSpPr/>
          <p:nvPr/>
        </p:nvSpPr>
        <p:spPr bwMode="auto">
          <a:xfrm>
            <a:off x="268941" y="4090149"/>
            <a:ext cx="2528047" cy="18377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2800" b="1" dirty="0"/>
              <a:t>aks-cluster1n0-1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1600" b="1" dirty="0">
                <a:latin typeface="맑은 고딕" pitchFamily="50" charset="-127"/>
                <a:ea typeface="맑은 고딕" pitchFamily="50" charset="-127"/>
              </a:rPr>
              <a:t>API SERVICE  - 3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1600" b="1" dirty="0">
                <a:latin typeface="맑은 고딕" pitchFamily="50" charset="-127"/>
                <a:ea typeface="맑은 고딕" pitchFamily="50" charset="-127"/>
              </a:rPr>
              <a:t>DASHBOARD - 1</a:t>
            </a:r>
            <a:endParaRPr lang="en-IN" sz="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68620-102E-0F99-F459-1BDD2A0D25DC}"/>
              </a:ext>
            </a:extLst>
          </p:cNvPr>
          <p:cNvSpPr/>
          <p:nvPr/>
        </p:nvSpPr>
        <p:spPr bwMode="auto">
          <a:xfrm>
            <a:off x="6698875" y="1035885"/>
            <a:ext cx="1584505" cy="18193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-2</a:t>
            </a:r>
          </a:p>
          <a:p>
            <a:pPr algn="ctr" latinLnBrk="0">
              <a:lnSpc>
                <a:spcPct val="90000"/>
              </a:lnSpc>
              <a:buSzPct val="80000"/>
            </a:pPr>
            <a:endParaRPr lang="en-IN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SCHEDULER - 1</a:t>
            </a: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REALTIME - 1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5787F-5146-CC83-C6CB-8EB693E9B723}"/>
              </a:ext>
            </a:extLst>
          </p:cNvPr>
          <p:cNvSpPr/>
          <p:nvPr/>
        </p:nvSpPr>
        <p:spPr bwMode="auto">
          <a:xfrm>
            <a:off x="4921631" y="1035883"/>
            <a:ext cx="1492616" cy="18193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dirty="0" err="1"/>
              <a:t>aks-elasticpool</a:t>
            </a: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-1</a:t>
            </a:r>
          </a:p>
          <a:p>
            <a:pPr algn="ctr" latinLnBrk="0">
              <a:lnSpc>
                <a:spcPct val="90000"/>
              </a:lnSpc>
              <a:buSzPct val="80000"/>
            </a:pPr>
            <a:endParaRPr lang="en-IN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LBS - 1</a:t>
            </a:r>
            <a:endParaRPr lang="en-IN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D5D00-A276-3F05-F1D6-B5B690425322}"/>
              </a:ext>
            </a:extLst>
          </p:cNvPr>
          <p:cNvSpPr txBox="1"/>
          <p:nvPr/>
        </p:nvSpPr>
        <p:spPr>
          <a:xfrm>
            <a:off x="398931" y="3508366"/>
            <a:ext cx="779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Node Pool - aks-cluster1n0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67695-AA13-0E15-8819-5BB5D4D525AC}"/>
              </a:ext>
            </a:extLst>
          </p:cNvPr>
          <p:cNvSpPr txBox="1"/>
          <p:nvPr/>
        </p:nvSpPr>
        <p:spPr>
          <a:xfrm>
            <a:off x="573742" y="576905"/>
            <a:ext cx="30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aks-elasticpool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A39F2-F4FF-D903-BE15-5A7595BEA51D}"/>
              </a:ext>
            </a:extLst>
          </p:cNvPr>
          <p:cNvSpPr txBox="1"/>
          <p:nvPr/>
        </p:nvSpPr>
        <p:spPr>
          <a:xfrm>
            <a:off x="4746812" y="587187"/>
            <a:ext cx="379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Node Pool- aks-nodepool1</a:t>
            </a:r>
            <a:endParaRPr lang="en-IN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BC010-9E6D-576E-824B-08E6DDD7E4CD}"/>
              </a:ext>
            </a:extLst>
          </p:cNvPr>
          <p:cNvSpPr/>
          <p:nvPr/>
        </p:nvSpPr>
        <p:spPr bwMode="auto">
          <a:xfrm>
            <a:off x="5880849" y="4090149"/>
            <a:ext cx="2528048" cy="1837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2800" b="1" dirty="0"/>
              <a:t>aks-cluster1n0-3</a:t>
            </a: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u="none" strike="noStrike" dirty="0">
                <a:effectLst/>
              </a:rPr>
              <a:t>IMGGENERATOR - 1</a:t>
            </a:r>
            <a:endParaRPr lang="en-IN" sz="1400" b="1" i="0" u="none" strike="noStrike" dirty="0">
              <a:effectLst/>
              <a:latin typeface="Calibri" panose="020F0502020204030204" pitchFamily="34" charset="0"/>
            </a:endParaRPr>
          </a:p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i="0" u="none" strike="noStrike" dirty="0">
                <a:effectLst/>
                <a:latin typeface="Calibri" panose="020F0502020204030204" pitchFamily="34" charset="0"/>
              </a:rPr>
              <a:t>I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</a:rPr>
              <a:t>NBOUND - 5</a:t>
            </a:r>
          </a:p>
          <a:p>
            <a:pPr algn="ctr" latinLnBrk="0">
              <a:lnSpc>
                <a:spcPct val="90000"/>
              </a:lnSpc>
              <a:buSzPct val="80000"/>
            </a:pPr>
            <a:r>
              <a:rPr lang="en-US" sz="1400" b="1" i="0" u="none" strike="noStrike" dirty="0">
                <a:effectLst/>
                <a:latin typeface="Calibri" panose="020F0502020204030204" pitchFamily="34" charset="0"/>
              </a:rPr>
              <a:t>OUT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</a:rPr>
              <a:t>BOUND - 5</a:t>
            </a:r>
            <a:endParaRPr lang="en-IN" sz="1400" b="1" i="0" u="none" strike="noStrike" dirty="0"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ct val="90000"/>
              </a:lnSpc>
              <a:buSzPct val="80000"/>
            </a:pPr>
            <a:r>
              <a:rPr lang="en-IN" sz="1400" b="1" dirty="0">
                <a:latin typeface="맑은 고딕" pitchFamily="50" charset="-127"/>
                <a:ea typeface="맑은 고딕" pitchFamily="50" charset="-127"/>
              </a:rPr>
              <a:t>LD - 1</a:t>
            </a:r>
            <a:endParaRPr lang="en-IN" sz="2400" b="1" i="0" u="none" strike="noStrike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5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aks-cluster1n0-1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/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aks-cluster1n0-1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32880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15740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31801"/>
              </p:ext>
            </p:extLst>
          </p:nvPr>
        </p:nvGraphicFramePr>
        <p:xfrm>
          <a:off x="-4" y="2030506"/>
          <a:ext cx="9144001" cy="3186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Pods</a:t>
                      </a:r>
                    </a:p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API SERVICE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10240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DASHBOARD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214040723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31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532-8514-1AC8-F242-AA035B3C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537882"/>
          </a:xfrm>
        </p:spPr>
        <p:txBody>
          <a:bodyPr/>
          <a:lstStyle/>
          <a:p>
            <a:pPr algn="ctr"/>
            <a:r>
              <a:rPr lang="en-US" sz="2800" b="1" dirty="0"/>
              <a:t>aks-cluster1n0-2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6F7DA-84E6-08A3-9304-E020A5AFDC49}"/>
              </a:ext>
            </a:extLst>
          </p:cNvPr>
          <p:cNvSpPr/>
          <p:nvPr/>
        </p:nvSpPr>
        <p:spPr bwMode="auto">
          <a:xfrm>
            <a:off x="-1" y="443752"/>
            <a:ext cx="9143999" cy="607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US" sz="90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B851FB6-33A2-5D85-B2C4-93176832E75D}"/>
              </a:ext>
            </a:extLst>
          </p:cNvPr>
          <p:cNvGraphicFramePr>
            <a:graphicFrameLocks noGrp="1"/>
          </p:cNvGraphicFramePr>
          <p:nvPr/>
        </p:nvGraphicFramePr>
        <p:xfrm>
          <a:off x="0" y="537882"/>
          <a:ext cx="9143998" cy="1270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9895">
                  <a:extLst>
                    <a:ext uri="{9D8B030D-6E8A-4147-A177-3AD203B41FA5}">
                      <a16:colId xmlns:a16="http://schemas.microsoft.com/office/drawing/2014/main" val="3985240720"/>
                    </a:ext>
                  </a:extLst>
                </a:gridCol>
                <a:gridCol w="2484294">
                  <a:extLst>
                    <a:ext uri="{9D8B030D-6E8A-4147-A177-3AD203B41FA5}">
                      <a16:colId xmlns:a16="http://schemas.microsoft.com/office/drawing/2014/main" val="2634501936"/>
                    </a:ext>
                  </a:extLst>
                </a:gridCol>
                <a:gridCol w="2259809">
                  <a:extLst>
                    <a:ext uri="{9D8B030D-6E8A-4147-A177-3AD203B41FA5}">
                      <a16:colId xmlns:a16="http://schemas.microsoft.com/office/drawing/2014/main" val="611918885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aks-cluster1n0-1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CPU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Memory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29028"/>
                  </a:ext>
                </a:extLst>
              </a:tr>
              <a:tr h="477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32880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4433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15740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28380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545BAC-917F-F643-8E12-1D5BB517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67024"/>
              </p:ext>
            </p:extLst>
          </p:nvPr>
        </p:nvGraphicFramePr>
        <p:xfrm>
          <a:off x="-4" y="2030506"/>
          <a:ext cx="9144001" cy="2685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51">
                  <a:extLst>
                    <a:ext uri="{9D8B030D-6E8A-4147-A177-3AD203B41FA5}">
                      <a16:colId xmlns:a16="http://schemas.microsoft.com/office/drawing/2014/main" val="3296169775"/>
                    </a:ext>
                  </a:extLst>
                </a:gridCol>
                <a:gridCol w="1573302">
                  <a:extLst>
                    <a:ext uri="{9D8B030D-6E8A-4147-A177-3AD203B41FA5}">
                      <a16:colId xmlns:a16="http://schemas.microsoft.com/office/drawing/2014/main" val="2927605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0858623"/>
                    </a:ext>
                  </a:extLst>
                </a:gridCol>
                <a:gridCol w="927851">
                  <a:extLst>
                    <a:ext uri="{9D8B030D-6E8A-4147-A177-3AD203B41FA5}">
                      <a16:colId xmlns:a16="http://schemas.microsoft.com/office/drawing/2014/main" val="357110870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1720826340"/>
                    </a:ext>
                  </a:extLst>
                </a:gridCol>
                <a:gridCol w="1075761">
                  <a:extLst>
                    <a:ext uri="{9D8B030D-6E8A-4147-A177-3AD203B41FA5}">
                      <a16:colId xmlns:a16="http://schemas.microsoft.com/office/drawing/2014/main" val="3028988795"/>
                    </a:ext>
                  </a:extLst>
                </a:gridCol>
                <a:gridCol w="1048874">
                  <a:extLst>
                    <a:ext uri="{9D8B030D-6E8A-4147-A177-3AD203B41FA5}">
                      <a16:colId xmlns:a16="http://schemas.microsoft.com/office/drawing/2014/main" val="12364611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2884020465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3495909190"/>
                    </a:ext>
                  </a:extLst>
                </a:gridCol>
              </a:tblGrid>
              <a:tr h="423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Sl. No.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of the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Pods</a:t>
                      </a:r>
                    </a:p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109" marR="7109" marT="710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Memory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6297"/>
                  </a:ext>
                </a:extLst>
              </a:tr>
              <a:tr h="7576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Requests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Limits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Min </a:t>
                      </a:r>
                    </a:p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Required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141264435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MANDATORY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3692877803"/>
                  </a:ext>
                </a:extLst>
              </a:tr>
              <a:tr h="5013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API SERVICE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3072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10240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862508484"/>
                  </a:ext>
                </a:extLst>
              </a:tr>
              <a:tr h="501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9" marR="7109" marT="7109" marB="0" anchor="ctr"/>
                </a:tc>
                <a:extLst>
                  <a:ext uri="{0D108BD9-81ED-4DB2-BD59-A6C34878D82A}">
                    <a16:rowId xmlns:a16="http://schemas.microsoft.com/office/drawing/2014/main" val="251196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14453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723</Words>
  <Application>Microsoft Office PowerPoint</Application>
  <PresentationFormat>On-screen Show (4:3)</PresentationFormat>
  <Paragraphs>589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poppins</vt:lpstr>
      <vt:lpstr>SoluM 2020</vt:lpstr>
      <vt:lpstr>Node Affinity and Taint &amp; Toleration in Production Environments</vt:lpstr>
      <vt:lpstr>EASTUS ENVIRONMENT</vt:lpstr>
      <vt:lpstr>aks-cluster1n0-1</vt:lpstr>
      <vt:lpstr>aks-cluster1n0-2</vt:lpstr>
      <vt:lpstr>aks-nodepool1 -2</vt:lpstr>
      <vt:lpstr>aks-nodepool1 -1</vt:lpstr>
      <vt:lpstr>SEG ENVIRONMENT</vt:lpstr>
      <vt:lpstr>aks-cluster1n0-1</vt:lpstr>
      <vt:lpstr>aks-cluster1n0-2</vt:lpstr>
      <vt:lpstr>aks-cluster1n0-3</vt:lpstr>
      <vt:lpstr>aks-nodepool1 -1</vt:lpstr>
      <vt:lpstr>aks-nodepool1 -2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시스템 구축 방안 &gt; 1.2 SW 시스템 구성도 [3/3]</dc:title>
  <dc:creator>user</dc:creator>
  <cp:lastModifiedBy>Solum0033</cp:lastModifiedBy>
  <cp:revision>415</cp:revision>
  <cp:lastPrinted>2020-03-02T10:02:42Z</cp:lastPrinted>
  <dcterms:created xsi:type="dcterms:W3CDTF">2020-02-04T01:20:35Z</dcterms:created>
  <dcterms:modified xsi:type="dcterms:W3CDTF">2022-10-27T04:39:16Z</dcterms:modified>
</cp:coreProperties>
</file>