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705" r:id="rId2"/>
    <p:sldId id="719" r:id="rId3"/>
    <p:sldId id="720" r:id="rId4"/>
    <p:sldId id="713" r:id="rId5"/>
    <p:sldId id="721" r:id="rId6"/>
    <p:sldId id="710" r:id="rId7"/>
    <p:sldId id="717" r:id="rId8"/>
    <p:sldId id="707" r:id="rId9"/>
    <p:sldId id="708" r:id="rId10"/>
    <p:sldId id="709" r:id="rId11"/>
    <p:sldId id="718" r:id="rId12"/>
    <p:sldId id="711" r:id="rId13"/>
    <p:sldId id="712" r:id="rId14"/>
    <p:sldId id="706" r:id="rId1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ju Kim(김용주)" initials="YK" lastIdx="2" clrIdx="0">
    <p:extLst>
      <p:ext uri="{19B8F6BF-5375-455C-9EA6-DF929625EA0E}">
        <p15:presenceInfo xmlns:p15="http://schemas.microsoft.com/office/powerpoint/2012/main" userId="S::yongju.kim@bespinglobal.com::ef06b19f-b455-4514-bd3f-e225f9c038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42C"/>
    <a:srgbClr val="2E69B2"/>
    <a:srgbClr val="20386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6429" autoAdjust="0"/>
  </p:normalViewPr>
  <p:slideViewPr>
    <p:cSldViewPr snapToGrid="0">
      <p:cViewPr varScale="1">
        <p:scale>
          <a:sx n="71" d="100"/>
          <a:sy n="71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4795E-C280-4803-B45C-CC2C8034DF5B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A7639-EEF1-47F4-86E7-50D3BC3E7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1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955351" y="1273493"/>
            <a:ext cx="5040000" cy="540000"/>
          </a:xfrm>
        </p:spPr>
        <p:txBody>
          <a:bodyPr lIns="0" anchor="ctr"/>
          <a:lstStyle>
            <a:lvl1pPr algn="l">
              <a:defRPr lang="en-US" sz="2700" kern="1000" spc="-45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Project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505" y="5105950"/>
            <a:ext cx="5040000" cy="360000"/>
          </a:xfrm>
        </p:spPr>
        <p:txBody>
          <a:bodyPr lIns="0" anchor="ctr"/>
          <a:lstStyle>
            <a:lvl1pPr marL="0" indent="0" algn="r">
              <a:buNone/>
              <a:defRPr lang="ko-KR" altLang="en-US" sz="1350" kern="1000" spc="-45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Cloud Team </a:t>
            </a:r>
          </a:p>
          <a:p>
            <a:r>
              <a:rPr lang="en-US" altLang="ko-KR" dirty="0"/>
              <a:t>2020.03.04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572000" y="5020733"/>
            <a:ext cx="4572001" cy="8311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53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993437" y="1563195"/>
            <a:ext cx="4275119" cy="672006"/>
          </a:xfrm>
        </p:spPr>
        <p:txBody>
          <a:bodyPr lIns="0" anchor="t"/>
          <a:lstStyle>
            <a:lvl1pPr algn="l">
              <a:lnSpc>
                <a:spcPts val="3250"/>
              </a:lnSpc>
              <a:defRPr sz="292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93437" y="2188466"/>
            <a:ext cx="5040000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63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71821"/>
            <a:ext cx="9144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5884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985435" y="1901748"/>
            <a:ext cx="5173132" cy="1871524"/>
          </a:xfrm>
        </p:spPr>
        <p:txBody>
          <a:bodyPr lIns="0" anchor="t"/>
          <a:lstStyle>
            <a:lvl1pPr algn="ctr">
              <a:lnSpc>
                <a:spcPts val="4063"/>
              </a:lnSpc>
              <a:defRPr sz="357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98604" y="3785413"/>
            <a:ext cx="6146795" cy="1150264"/>
          </a:xfrm>
        </p:spPr>
        <p:txBody>
          <a:bodyPr lIns="0" anchor="t"/>
          <a:lstStyle>
            <a:lvl1pPr marL="0" indent="0" algn="ctr">
              <a:buNone/>
              <a:defRPr sz="1625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 err="1"/>
              <a:t>SubTitle</a:t>
            </a:r>
            <a:endParaRPr lang="en-US" altLang="ko-KR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6471821"/>
            <a:ext cx="9144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6030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284088" y="176922"/>
            <a:ext cx="7938000" cy="508878"/>
          </a:xfrm>
        </p:spPr>
        <p:txBody>
          <a:bodyPr lIns="0" anchor="ctr"/>
          <a:lstStyle>
            <a:lvl1pPr algn="l">
              <a:defRPr sz="1600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en-US" dirty="0"/>
          </a:p>
        </p:txBody>
      </p:sp>
      <p:grpSp>
        <p:nvGrpSpPr>
          <p:cNvPr id="10" name="그룹 6"/>
          <p:cNvGrpSpPr>
            <a:grpSpLocks/>
          </p:cNvGrpSpPr>
          <p:nvPr userDrawn="1"/>
        </p:nvGrpSpPr>
        <p:grpSpPr bwMode="auto">
          <a:xfrm>
            <a:off x="203307" y="23815"/>
            <a:ext cx="8754208" cy="6524625"/>
            <a:chOff x="151834" y="0"/>
            <a:chExt cx="8806429" cy="6524625"/>
          </a:xfrm>
        </p:grpSpPr>
        <p:cxnSp>
          <p:nvCxnSpPr>
            <p:cNvPr id="11" name="직선 연결선 19"/>
            <p:cNvCxnSpPr/>
            <p:nvPr userDrawn="1"/>
          </p:nvCxnSpPr>
          <p:spPr>
            <a:xfrm>
              <a:off x="219644" y="0"/>
              <a:ext cx="870471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20"/>
            <p:cNvCxnSpPr/>
            <p:nvPr userDrawn="1"/>
          </p:nvCxnSpPr>
          <p:spPr>
            <a:xfrm>
              <a:off x="151834" y="661987"/>
              <a:ext cx="8772525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23"/>
            <p:cNvCxnSpPr/>
            <p:nvPr userDrawn="1"/>
          </p:nvCxnSpPr>
          <p:spPr>
            <a:xfrm>
              <a:off x="185739" y="6524625"/>
              <a:ext cx="8772524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모서리가 둥근 직사각형 142">
            <a:extLst>
              <a:ext uri="{FF2B5EF4-FFF2-40B4-BE49-F238E27FC236}">
                <a16:creationId xmlns:a16="http://schemas.microsoft.com/office/drawing/2014/main" id="{DC868583-2CFD-4C29-9D67-D0D371760B01}"/>
              </a:ext>
            </a:extLst>
          </p:cNvPr>
          <p:cNvSpPr/>
          <p:nvPr/>
        </p:nvSpPr>
        <p:spPr>
          <a:xfrm>
            <a:off x="8347677" y="6611454"/>
            <a:ext cx="598154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5F982-0E59-41D6-8430-AE77BA779DDB}"/>
              </a:ext>
            </a:extLst>
          </p:cNvPr>
          <p:cNvSpPr txBox="1"/>
          <p:nvPr userDrawn="1"/>
        </p:nvSpPr>
        <p:spPr>
          <a:xfrm>
            <a:off x="8439720" y="6581020"/>
            <a:ext cx="4140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3EC40-7661-41FD-88FB-26405AF7B144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 SoluM  PROPRIETARY AND CONFIDENTIAL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306" y="838906"/>
            <a:ext cx="8720505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spc="-49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5721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67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3895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160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4306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lvl="1"/>
            <a:r>
              <a:rPr lang="en-US" altLang="ko-KR" dirty="0"/>
              <a:t>Title</a:t>
            </a:r>
          </a:p>
          <a:p>
            <a:pPr lvl="2"/>
            <a:r>
              <a:rPr lang="en-US" altLang="ko-KR" dirty="0"/>
              <a:t>Title</a:t>
            </a:r>
          </a:p>
          <a:p>
            <a:pPr lvl="3"/>
            <a:r>
              <a:rPr lang="en-US" altLang="ko-KR" dirty="0"/>
              <a:t>Title</a:t>
            </a:r>
          </a:p>
          <a:p>
            <a:pPr lvl="4"/>
            <a:r>
              <a:rPr lang="en-US" altLang="ko-KR" dirty="0"/>
              <a:t>Title</a:t>
            </a:r>
          </a:p>
          <a:p>
            <a:pPr lvl="5"/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86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23"/>
          <p:cNvCxnSpPr/>
          <p:nvPr userDrawn="1"/>
        </p:nvCxnSpPr>
        <p:spPr bwMode="auto">
          <a:xfrm>
            <a:off x="237011" y="6548440"/>
            <a:ext cx="8720504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42">
            <a:extLst>
              <a:ext uri="{FF2B5EF4-FFF2-40B4-BE49-F238E27FC236}">
                <a16:creationId xmlns:a16="http://schemas.microsoft.com/office/drawing/2014/main" id="{DC868583-2CFD-4C29-9D67-D0D371760B01}"/>
              </a:ext>
            </a:extLst>
          </p:cNvPr>
          <p:cNvSpPr/>
          <p:nvPr/>
        </p:nvSpPr>
        <p:spPr>
          <a:xfrm>
            <a:off x="8347677" y="6611454"/>
            <a:ext cx="598154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5F982-0E59-41D6-8430-AE77BA779DDB}"/>
              </a:ext>
            </a:extLst>
          </p:cNvPr>
          <p:cNvSpPr txBox="1"/>
          <p:nvPr userDrawn="1"/>
        </p:nvSpPr>
        <p:spPr>
          <a:xfrm>
            <a:off x="8439720" y="6581020"/>
            <a:ext cx="4140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3EC40-7661-41FD-88FB-26405AF7B144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000F18-3FC1-4AD4-AF0A-BD2371C961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85435" y="1901748"/>
            <a:ext cx="5173132" cy="1871524"/>
          </a:xfrm>
        </p:spPr>
        <p:txBody>
          <a:bodyPr lIns="0" anchor="t"/>
          <a:lstStyle>
            <a:lvl1pPr algn="ctr">
              <a:lnSpc>
                <a:spcPts val="4063"/>
              </a:lnSpc>
              <a:defRPr sz="357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20AF32B-04D5-45A7-B698-E595798D5B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8604" y="3785413"/>
            <a:ext cx="6146795" cy="1150264"/>
          </a:xfrm>
        </p:spPr>
        <p:txBody>
          <a:bodyPr lIns="0" anchor="t"/>
          <a:lstStyle>
            <a:lvl1pPr marL="0" indent="0" algn="ctr">
              <a:buNone/>
              <a:defRPr sz="1625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 err="1"/>
              <a:t>SubTitle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31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71059"/>
            <a:ext cx="9144000" cy="540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bg1"/>
                </a:solidFill>
                <a:latin typeface="+mn-lt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/>
              <a:t>THANK YOU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SoluM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2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</p:sldLayoutIdLst>
  <p:hf hd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b="1" dirty="0"/>
              <a:t>Branching and Tagging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244CAF-81F6-4334-BDA9-BCFEC514B313}"/>
              </a:ext>
            </a:extLst>
          </p:cNvPr>
          <p:cNvGrpSpPr/>
          <p:nvPr/>
        </p:nvGrpSpPr>
        <p:grpSpPr>
          <a:xfrm rot="1636325">
            <a:off x="6646984" y="628958"/>
            <a:ext cx="2391546" cy="674077"/>
            <a:chOff x="4572000" y="2895600"/>
            <a:chExt cx="2391546" cy="67407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9E5174-EA5E-48B3-B1C4-32F6FAB8DE92}"/>
                </a:ext>
              </a:extLst>
            </p:cNvPr>
            <p:cNvSpPr/>
            <p:nvPr/>
          </p:nvSpPr>
          <p:spPr bwMode="auto">
            <a:xfrm>
              <a:off x="4572000" y="2895600"/>
              <a:ext cx="2321169" cy="67407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lIns="91438" tIns="45719" rIns="91438" bIns="45719" rtlCol="0"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80000"/>
              </a:pPr>
              <a:endParaRPr 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27331DEC-1AFD-4427-9708-88FE7AD04F3F}"/>
                </a:ext>
              </a:extLst>
            </p:cNvPr>
            <p:cNvSpPr txBox="1">
              <a:spLocks/>
            </p:cNvSpPr>
            <p:nvPr/>
          </p:nvSpPr>
          <p:spPr>
            <a:xfrm>
              <a:off x="4700913" y="2962638"/>
              <a:ext cx="2262633" cy="540000"/>
            </a:xfr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anchor="ctr"/>
            <a:lstStyle>
              <a:lvl1pPr algn="l" defTabSz="685796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700" kern="1000" spc="-45" dirty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</a:lstStyle>
            <a:p>
              <a:r>
                <a:rPr lang="en-US" b="1" dirty="0">
                  <a:solidFill>
                    <a:srgbClr val="FF0000"/>
                  </a:solidFill>
                </a:rPr>
                <a:t>Internal Only</a:t>
              </a:r>
            </a:p>
          </p:txBody>
        </p:sp>
      </p:grpSp>
      <p:pic>
        <p:nvPicPr>
          <p:cNvPr id="7" name="Content Placeholder 2" descr="Git merge conflicts | Atlassian Git Tutorial">
            <a:extLst>
              <a:ext uri="{FF2B5EF4-FFF2-40B4-BE49-F238E27FC236}">
                <a16:creationId xmlns:a16="http://schemas.microsoft.com/office/drawing/2014/main" id="{15E907A4-EF07-E6DB-6068-3F0D29231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2289458"/>
            <a:ext cx="8901113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62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E2CA-3766-30CD-6F43-3CDE815F9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19CCD-C047-C34F-43B4-30F275FB3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FB67D-9A6A-C4A8-C04A-ECA116D8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609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B8510-2D83-D233-AD09-919C6F690B4C}"/>
              </a:ext>
            </a:extLst>
          </p:cNvPr>
          <p:cNvSpPr txBox="1"/>
          <p:nvPr/>
        </p:nvSpPr>
        <p:spPr>
          <a:xfrm>
            <a:off x="618565" y="215153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Generator YAML File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C28DA-CEA6-9E06-A7D5-F480920267A7}"/>
              </a:ext>
            </a:extLst>
          </p:cNvPr>
          <p:cNvSpPr/>
          <p:nvPr/>
        </p:nvSpPr>
        <p:spPr>
          <a:xfrm>
            <a:off x="4235824" y="1048320"/>
            <a:ext cx="1021976" cy="360000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solidFill>
                <a:srgbClr val="E7122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9AAD5A-52F0-69B9-9E5B-B598770F00CA}"/>
              </a:ext>
            </a:extLst>
          </p:cNvPr>
          <p:cNvSpPr/>
          <p:nvPr/>
        </p:nvSpPr>
        <p:spPr>
          <a:xfrm>
            <a:off x="2299680" y="3805518"/>
            <a:ext cx="1620000" cy="271122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solidFill>
                <a:srgbClr val="E71224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33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363A-E551-493C-3151-12FF30993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18D28-DED6-C07E-4369-B89FEFD64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6047A-2673-61FC-5B02-0E170A95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19889-2B53-F8B0-2046-940BB298C386}"/>
              </a:ext>
            </a:extLst>
          </p:cNvPr>
          <p:cNvSpPr txBox="1"/>
          <p:nvPr/>
        </p:nvSpPr>
        <p:spPr>
          <a:xfrm>
            <a:off x="618565" y="215153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Pipeline for Image Generator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2397FC-C896-6EF3-A936-74C7ADB5D5D0}"/>
              </a:ext>
            </a:extLst>
          </p:cNvPr>
          <p:cNvSpPr/>
          <p:nvPr/>
        </p:nvSpPr>
        <p:spPr>
          <a:xfrm>
            <a:off x="1951920" y="2878560"/>
            <a:ext cx="6660000" cy="540000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solidFill>
                <a:srgbClr val="E71224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38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FD7F-7FE1-DCE8-19AF-E09647449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61731-7B99-A5B3-BE38-F314F47CA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5727F-2F79-9992-82DC-83CD1DD2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609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1A3CEA-595C-0A72-CD52-16630BDE6AFC}"/>
              </a:ext>
            </a:extLst>
          </p:cNvPr>
          <p:cNvSpPr txBox="1"/>
          <p:nvPr/>
        </p:nvSpPr>
        <p:spPr>
          <a:xfrm>
            <a:off x="618565" y="215153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Generator Commits without Tags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3E3721-9818-BD11-C033-E451444759F2}"/>
              </a:ext>
            </a:extLst>
          </p:cNvPr>
          <p:cNvSpPr/>
          <p:nvPr/>
        </p:nvSpPr>
        <p:spPr>
          <a:xfrm>
            <a:off x="2018160" y="1787401"/>
            <a:ext cx="7085499" cy="283446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solidFill>
                <a:srgbClr val="E71224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6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07EB-987A-339F-7B5E-CFEB75187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AA4FB-8D56-AD11-8AC7-4ABD036B1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5C2B3-DEAA-441B-E3AE-E76993F9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609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46ECF-2EF2-3A44-2183-3207B223E5C7}"/>
              </a:ext>
            </a:extLst>
          </p:cNvPr>
          <p:cNvSpPr txBox="1"/>
          <p:nvPr/>
        </p:nvSpPr>
        <p:spPr>
          <a:xfrm>
            <a:off x="618565" y="215153"/>
            <a:ext cx="7987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Generator Commits with Tags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5BCFD-8E4E-B3FF-7C46-EC0F21E0B036}"/>
              </a:ext>
            </a:extLst>
          </p:cNvPr>
          <p:cNvSpPr/>
          <p:nvPr/>
        </p:nvSpPr>
        <p:spPr>
          <a:xfrm>
            <a:off x="2098619" y="1812613"/>
            <a:ext cx="6951251" cy="244788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solidFill>
                <a:srgbClr val="E7122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854E5E-194C-1DF6-5870-43B34CEEF926}"/>
              </a:ext>
            </a:extLst>
          </p:cNvPr>
          <p:cNvSpPr/>
          <p:nvPr/>
        </p:nvSpPr>
        <p:spPr>
          <a:xfrm>
            <a:off x="3313080" y="1476000"/>
            <a:ext cx="900000" cy="900000"/>
          </a:xfrm>
          <a:prstGeom prst="ellipse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solidFill>
                <a:srgbClr val="E71224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9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66" y="5144460"/>
            <a:ext cx="2929467" cy="16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9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F47B-8F4D-8849-923A-51A4972EC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435" y="473983"/>
            <a:ext cx="8148918" cy="672006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Branches Required for Code Development</a:t>
            </a:r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4C0FE-B4AA-1AC0-686E-E378175A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47" y="1145989"/>
            <a:ext cx="8659906" cy="4905187"/>
          </a:xfrm>
        </p:spPr>
        <p:txBody>
          <a:bodyPr/>
          <a:lstStyle/>
          <a:p>
            <a:pPr marL="85919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MANDATARY BRANCHES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Master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Release</a:t>
            </a:r>
          </a:p>
          <a:p>
            <a:r>
              <a:rPr lang="en-IN" sz="2000" dirty="0">
                <a:solidFill>
                  <a:schemeClr val="tx1"/>
                </a:solidFill>
              </a:rPr>
              <a:t>Feature</a:t>
            </a:r>
          </a:p>
          <a:p>
            <a:pPr marL="85919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(These branches are used only for final testing and releases, developers are not allowed to push code to these branches directly)</a:t>
            </a:r>
          </a:p>
          <a:p>
            <a:pPr marL="85919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85919" indent="0">
              <a:buNone/>
            </a:pPr>
            <a:r>
              <a:rPr lang="en-IN" sz="2000" b="1" dirty="0">
                <a:solidFill>
                  <a:schemeClr val="tx1"/>
                </a:solidFill>
              </a:rPr>
              <a:t>DEVELOPMENT BRANCHES</a:t>
            </a:r>
          </a:p>
          <a:p>
            <a:pPr marL="85919" indent="0" algn="just">
              <a:buNone/>
            </a:pPr>
            <a:r>
              <a:rPr lang="en-IN" sz="1800" dirty="0">
                <a:solidFill>
                  <a:schemeClr val="tx1"/>
                </a:solidFill>
              </a:rPr>
              <a:t>Developers are allowed to create Required number Branches and sub branches with      appropriate names for code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33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DEDA-CC7B-1B11-8D11-BAFDBD638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94" y="312618"/>
            <a:ext cx="8485093" cy="672006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Sample Merging and Tagging Strategy</a:t>
            </a:r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EE0B2-9BAE-F0F3-C9EF-E69CDB041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494" y="984624"/>
            <a:ext cx="8417859" cy="532204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Developers will use development branches to develop the code and push   them to GitHub Repository.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After pushing the code to GitHub Repository, we run pipelines based on     development branches and we test in Stage00 and STI environments.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After testing at development branch level, we merge development               branches to feature branch   and we run pipelines based on feature branch and we test it again.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If testing is done at feature branch, feature branch should be merged with Release Branch with appropriate tag and tested here for three to four days.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The container images generated from release branch should be used for   deployment in production environments.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After successful deployment, release branch will be merged with Master    branch and unwanted branches will be deleted.</a:t>
            </a:r>
          </a:p>
          <a:p>
            <a:pPr marL="85919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85919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The steps will be repeated again for next deployment.</a:t>
            </a:r>
          </a:p>
        </p:txBody>
      </p:sp>
    </p:spTree>
    <p:extLst>
      <p:ext uri="{BB962C8B-B14F-4D97-AF65-F5344CB8AC3E}">
        <p14:creationId xmlns:p14="http://schemas.microsoft.com/office/powerpoint/2010/main" val="20893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3FF8-4CF3-FD0E-0688-D005E527C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3459B-96E5-785C-382A-0D4A22D0A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D8C8C-0198-17FD-E825-0B52B7A5438E}"/>
              </a:ext>
            </a:extLst>
          </p:cNvPr>
          <p:cNvSpPr txBox="1"/>
          <p:nvPr/>
        </p:nvSpPr>
        <p:spPr>
          <a:xfrm>
            <a:off x="578223" y="128354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Branching and Tagging Strategy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18AE15-7B1D-0915-798C-F2F5EF139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1" y="1474346"/>
            <a:ext cx="9049099" cy="382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2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4385-84D2-6BB8-7CD7-3E19E4AC6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6065"/>
            <a:ext cx="9143999" cy="672006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Sample Time Frame For Development And Deployment</a:t>
            </a:r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6FBD-7073-69F1-8CFA-8D04B24D1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706" y="1143000"/>
            <a:ext cx="8821270" cy="3632200"/>
          </a:xfrm>
        </p:spPr>
        <p:txBody>
          <a:bodyPr/>
          <a:lstStyle/>
          <a:p>
            <a:pPr marL="85919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If, Expected Deployment is on 5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November, 2022.</a:t>
            </a:r>
          </a:p>
          <a:p>
            <a:pPr marL="85919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Last date for developing code and push to GitHub repository: 25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October, 2022.</a:t>
            </a:r>
          </a:p>
          <a:p>
            <a:pPr marL="85919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Merging of branches to feature Branch: 27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October, 2022.</a:t>
            </a:r>
          </a:p>
          <a:p>
            <a:pPr marL="85919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Merging of feature branch to release branch: 29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October, 2022.</a:t>
            </a:r>
          </a:p>
          <a:p>
            <a:pPr marL="85919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Updating of YAML files: 4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November, 2022.</a:t>
            </a:r>
            <a:endParaRPr lang="en-IN" sz="2000" dirty="0">
              <a:solidFill>
                <a:schemeClr val="tx1"/>
              </a:solidFill>
            </a:endParaRPr>
          </a:p>
          <a:p>
            <a:pPr marL="85919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(YAML files will be updated with container image ID, Release version (tag),           release date and time and any other changes if required)</a:t>
            </a:r>
          </a:p>
        </p:txBody>
      </p:sp>
    </p:spTree>
    <p:extLst>
      <p:ext uri="{BB962C8B-B14F-4D97-AF65-F5344CB8AC3E}">
        <p14:creationId xmlns:p14="http://schemas.microsoft.com/office/powerpoint/2010/main" val="199735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E2F9-7AB3-4B24-C0E9-C9E573E4B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1C4EF-690A-0DBC-9E20-C4821029B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12927-CE3B-D730-71CC-32C65A49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4"/>
            <a:ext cx="9144000" cy="5622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24AC0-A377-DA53-4EF0-B4A975BA4743}"/>
              </a:ext>
            </a:extLst>
          </p:cNvPr>
          <p:cNvSpPr txBox="1"/>
          <p:nvPr/>
        </p:nvSpPr>
        <p:spPr>
          <a:xfrm>
            <a:off x="618565" y="215153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Service YAML File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F1B78C-7357-B6AD-8602-FB4228CB301E}"/>
              </a:ext>
            </a:extLst>
          </p:cNvPr>
          <p:cNvSpPr/>
          <p:nvPr/>
        </p:nvSpPr>
        <p:spPr>
          <a:xfrm>
            <a:off x="4572000" y="1363644"/>
            <a:ext cx="779040" cy="330684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solidFill>
                <a:srgbClr val="E7122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D43E48-79A5-11F7-92AA-4FBE37E47AD6}"/>
              </a:ext>
            </a:extLst>
          </p:cNvPr>
          <p:cNvSpPr/>
          <p:nvPr/>
        </p:nvSpPr>
        <p:spPr>
          <a:xfrm>
            <a:off x="2302200" y="5210280"/>
            <a:ext cx="1800000" cy="360000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solidFill>
                <a:srgbClr val="E71224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99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D0DC-41D2-281A-7A4E-2D1CA461B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EF341-E684-96CC-4DD9-FD5B6344A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2E7B9-9D9E-28F8-5DC7-425FD0EC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4"/>
            <a:ext cx="9144000" cy="5596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83E4F-06EF-C06C-3C02-854D18051D2D}"/>
              </a:ext>
            </a:extLst>
          </p:cNvPr>
          <p:cNvSpPr txBox="1"/>
          <p:nvPr/>
        </p:nvSpPr>
        <p:spPr>
          <a:xfrm>
            <a:off x="618565" y="215153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Pipeline for API Service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398B5-C1BC-B129-2B4B-F46FE876B81C}"/>
              </a:ext>
            </a:extLst>
          </p:cNvPr>
          <p:cNvSpPr/>
          <p:nvPr/>
        </p:nvSpPr>
        <p:spPr>
          <a:xfrm>
            <a:off x="1843920" y="3573000"/>
            <a:ext cx="6840000" cy="540000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solidFill>
                <a:srgbClr val="E71224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69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838E-8E99-41D2-90AC-8DFD7B1FB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3C609-45B2-E95E-AD01-03CE8747C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EBE1E-218F-440B-2A52-2156DD9EF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4"/>
            <a:ext cx="9144000" cy="5609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03A05-3251-BF1F-63EC-B57074816611}"/>
              </a:ext>
            </a:extLst>
          </p:cNvPr>
          <p:cNvSpPr txBox="1"/>
          <p:nvPr/>
        </p:nvSpPr>
        <p:spPr>
          <a:xfrm>
            <a:off x="618565" y="215153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Service Commits without Tags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C136A-ECD4-2A5F-BB2E-221B0D465908}"/>
              </a:ext>
            </a:extLst>
          </p:cNvPr>
          <p:cNvSpPr/>
          <p:nvPr/>
        </p:nvSpPr>
        <p:spPr>
          <a:xfrm>
            <a:off x="1949400" y="3278520"/>
            <a:ext cx="7073576" cy="553892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solidFill>
                <a:srgbClr val="E71224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90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A806-032E-DD0B-89DC-85098826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14B1A-9DB8-81AA-E8E2-546183B1C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C2637-75A9-1D36-6E9F-20407329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4"/>
            <a:ext cx="9144000" cy="5649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064B0F-8689-906E-2C00-D12B5FE082B3}"/>
              </a:ext>
            </a:extLst>
          </p:cNvPr>
          <p:cNvSpPr txBox="1"/>
          <p:nvPr/>
        </p:nvSpPr>
        <p:spPr>
          <a:xfrm>
            <a:off x="618565" y="215153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Service Commits with Tags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C0B12-F977-F769-2CF8-E0827B41C853}"/>
              </a:ext>
            </a:extLst>
          </p:cNvPr>
          <p:cNvSpPr/>
          <p:nvPr/>
        </p:nvSpPr>
        <p:spPr>
          <a:xfrm>
            <a:off x="2192749" y="3429000"/>
            <a:ext cx="6834125" cy="242047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solidFill>
                <a:srgbClr val="E7122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49FFDD-2E5A-B7A5-3BD9-B14F5BC29FC1}"/>
              </a:ext>
            </a:extLst>
          </p:cNvPr>
          <p:cNvSpPr/>
          <p:nvPr/>
        </p:nvSpPr>
        <p:spPr>
          <a:xfrm>
            <a:off x="3230996" y="3115163"/>
            <a:ext cx="900000" cy="900000"/>
          </a:xfrm>
          <a:prstGeom prst="ellipse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txBody>
          <a:bodyPr wrap="none" lIns="91438" tIns="45719" rIns="91438" bIns="45719" rtlCol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endParaRPr lang="en-IN" sz="900" dirty="0">
              <a:solidFill>
                <a:srgbClr val="E71224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313321"/>
      </p:ext>
    </p:extLst>
  </p:cSld>
  <p:clrMapOvr>
    <a:masterClrMapping/>
  </p:clrMapOvr>
</p:sld>
</file>

<file path=ppt/theme/theme1.xml><?xml version="1.0" encoding="utf-8"?>
<a:theme xmlns:a="http://schemas.openxmlformats.org/drawingml/2006/main" name="SoluM 2020">
  <a:themeElements>
    <a:clrScheme name="Bespin Global New">
      <a:dk1>
        <a:sysClr val="windowText" lastClr="000000"/>
      </a:dk1>
      <a:lt1>
        <a:sysClr val="window" lastClr="FFFFFF"/>
      </a:lt1>
      <a:dk2>
        <a:srgbClr val="5E626B"/>
      </a:dk2>
      <a:lt2>
        <a:srgbClr val="7488A5"/>
      </a:lt2>
      <a:accent1>
        <a:srgbClr val="E54B0D"/>
      </a:accent1>
      <a:accent2>
        <a:srgbClr val="0070C0"/>
      </a:accent2>
      <a:accent3>
        <a:srgbClr val="664E9C"/>
      </a:accent3>
      <a:accent4>
        <a:srgbClr val="E54B0D"/>
      </a:accent4>
      <a:accent5>
        <a:srgbClr val="ADB9CA"/>
      </a:accent5>
      <a:accent6>
        <a:srgbClr val="7F7F7F"/>
      </a:accent6>
      <a:hlink>
        <a:srgbClr val="0070C0"/>
      </a:hlink>
      <a:folHlink>
        <a:srgbClr val="7488A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C000"/>
        </a:solidFill>
        <a:ln>
          <a:noFill/>
        </a:ln>
      </a:spPr>
      <a:bodyPr wrap="none" lIns="91438" tIns="45719" rIns="91438" bIns="45719" anchor="ctr"/>
      <a:lstStyle>
        <a:defPPr algn="ctr" fontAlgn="auto" latinLnBrk="0">
          <a:lnSpc>
            <a:spcPct val="90000"/>
          </a:lnSpc>
          <a:spcBef>
            <a:spcPts val="0"/>
          </a:spcBef>
          <a:spcAft>
            <a:spcPts val="0"/>
          </a:spcAft>
          <a:buSzPct val="80000"/>
          <a:defRPr sz="900" dirty="0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Bespin Global 2017" id="{FE0CE7A0-BC25-4E43-9C07-3C0A8A92DB5B}" vid="{634D5282-CA6C-47ED-A1E1-D31ED67682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347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Wingdings</vt:lpstr>
      <vt:lpstr>SoluM 2020</vt:lpstr>
      <vt:lpstr>Branching and Tagging</vt:lpstr>
      <vt:lpstr>Branches Required for Code Development</vt:lpstr>
      <vt:lpstr>Sample Merging and Tagging Strategy</vt:lpstr>
      <vt:lpstr>PowerPoint Presentation</vt:lpstr>
      <vt:lpstr>Sample Time Frame For Development And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시스템 구축 방안 &gt; 1.2 SW 시스템 구성도 [3/3]</dc:title>
  <dc:creator>user</dc:creator>
  <cp:lastModifiedBy>Solum0033</cp:lastModifiedBy>
  <cp:revision>402</cp:revision>
  <cp:lastPrinted>2020-03-02T10:02:42Z</cp:lastPrinted>
  <dcterms:created xsi:type="dcterms:W3CDTF">2020-02-04T01:20:35Z</dcterms:created>
  <dcterms:modified xsi:type="dcterms:W3CDTF">2022-09-08T09:19:31Z</dcterms:modified>
</cp:coreProperties>
</file>