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705" r:id="rId2"/>
    <p:sldId id="708" r:id="rId3"/>
    <p:sldId id="986" r:id="rId4"/>
    <p:sldId id="978" r:id="rId5"/>
    <p:sldId id="709" r:id="rId6"/>
    <p:sldId id="965" r:id="rId7"/>
    <p:sldId id="707" r:id="rId8"/>
    <p:sldId id="984" r:id="rId9"/>
    <p:sldId id="981" r:id="rId10"/>
    <p:sldId id="969" r:id="rId11"/>
    <p:sldId id="973" r:id="rId12"/>
    <p:sldId id="982" r:id="rId13"/>
    <p:sldId id="808" r:id="rId14"/>
    <p:sldId id="706" r:id="rId15"/>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ngju Kim(김용주)" initials="YK" lastIdx="2" clrIdx="0">
    <p:extLst>
      <p:ext uri="{19B8F6BF-5375-455C-9EA6-DF929625EA0E}">
        <p15:presenceInfo xmlns:p15="http://schemas.microsoft.com/office/powerpoint/2012/main" userId="S::yongju.kim@bespinglobal.com::ef06b19f-b455-4514-bd3f-e225f9c038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9B2"/>
    <a:srgbClr val="203864"/>
    <a:srgbClr val="0A142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6429" autoAdjust="0"/>
  </p:normalViewPr>
  <p:slideViewPr>
    <p:cSldViewPr snapToGrid="0">
      <p:cViewPr varScale="1">
        <p:scale>
          <a:sx n="159" d="100"/>
          <a:sy n="159" d="100"/>
        </p:scale>
        <p:origin x="1674" y="144"/>
      </p:cViewPr>
      <p:guideLst>
        <p:guide orient="horz" pos="2160"/>
        <p:guide pos="2880"/>
      </p:guideLst>
    </p:cSldViewPr>
  </p:slideViewPr>
  <p:notesTextViewPr>
    <p:cViewPr>
      <p:scale>
        <a:sx n="1" d="1"/>
        <a:sy n="1" d="1"/>
      </p:scale>
      <p:origin x="0" y="0"/>
    </p:cViewPr>
  </p:notesTextViewPr>
  <p:notesViewPr>
    <p:cSldViewPr snapToGrid="0">
      <p:cViewPr varScale="1">
        <p:scale>
          <a:sx n="81" d="100"/>
          <a:sy n="81" d="100"/>
        </p:scale>
        <p:origin x="397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1B4795E-C280-4803-B45C-CC2C8034DF5B}" type="datetimeFigureOut">
              <a:rPr lang="ko-KR" altLang="en-US" smtClean="0"/>
              <a:t>2021-01-21</a:t>
            </a:fld>
            <a:endParaRPr lang="ko-KR" altLang="en-US"/>
          </a:p>
        </p:txBody>
      </p:sp>
      <p:sp>
        <p:nvSpPr>
          <p:cNvPr id="4" name="슬라이드 이미지 개체 틀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9DA7639-EEF1-47F4-86E7-50D3BC3E7DF2}" type="slidenum">
              <a:rPr lang="ko-KR" altLang="en-US" smtClean="0"/>
              <a:t>‹#›</a:t>
            </a:fld>
            <a:endParaRPr lang="ko-KR" altLang="en-US"/>
          </a:p>
        </p:txBody>
      </p:sp>
    </p:spTree>
    <p:extLst>
      <p:ext uri="{BB962C8B-B14F-4D97-AF65-F5344CB8AC3E}">
        <p14:creationId xmlns:p14="http://schemas.microsoft.com/office/powerpoint/2010/main" val="28764162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제목 및 내용">
    <p:spTree>
      <p:nvGrpSpPr>
        <p:cNvPr id="1" name=""/>
        <p:cNvGrpSpPr/>
        <p:nvPr/>
      </p:nvGrpSpPr>
      <p:grpSpPr>
        <a:xfrm>
          <a:off x="0" y="0"/>
          <a:ext cx="0" cy="0"/>
          <a:chOff x="0" y="0"/>
          <a:chExt cx="0" cy="0"/>
        </a:xfrm>
      </p:grpSpPr>
      <p:sp>
        <p:nvSpPr>
          <p:cNvPr id="18" name="직사각형 17"/>
          <p:cNvSpPr/>
          <p:nvPr userDrawn="1"/>
        </p:nvSpPr>
        <p:spPr>
          <a:xfrm>
            <a:off x="0" y="3"/>
            <a:ext cx="9144000" cy="6857999"/>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a:ea typeface="맑은 고딕" panose="020B0503020000020004" pitchFamily="50" charset="-127"/>
              <a:cs typeface="+mn-cs"/>
            </a:endParaRPr>
          </a:p>
        </p:txBody>
      </p:sp>
      <p:sp>
        <p:nvSpPr>
          <p:cNvPr id="35" name="Title 1"/>
          <p:cNvSpPr>
            <a:spLocks noGrp="1"/>
          </p:cNvSpPr>
          <p:nvPr>
            <p:ph type="ctrTitle" hasCustomPrompt="1"/>
          </p:nvPr>
        </p:nvSpPr>
        <p:spPr>
          <a:xfrm>
            <a:off x="955351" y="1273493"/>
            <a:ext cx="5040000" cy="540000"/>
          </a:xfrm>
        </p:spPr>
        <p:txBody>
          <a:bodyPr lIns="0" anchor="ctr"/>
          <a:lstStyle>
            <a:lvl1pPr algn="l">
              <a:defRPr lang="en-US" sz="2700" kern="1000" spc="-45" dirty="0">
                <a:solidFill>
                  <a:schemeClr val="bg1"/>
                </a:solidFill>
                <a:latin typeface="Arial" panose="020B0604020202020204" pitchFamily="34" charset="0"/>
                <a:ea typeface="+mn-ea"/>
                <a:cs typeface="Arial" panose="020B0604020202020204" pitchFamily="34" charset="0"/>
              </a:defRPr>
            </a:lvl1pPr>
          </a:lstStyle>
          <a:p>
            <a:r>
              <a:rPr lang="en-US" altLang="ko-KR" dirty="0"/>
              <a:t>Project Title</a:t>
            </a:r>
            <a:endParaRPr lang="en-US" dirty="0"/>
          </a:p>
        </p:txBody>
      </p:sp>
      <p:sp>
        <p:nvSpPr>
          <p:cNvPr id="12" name="Subtitle 2"/>
          <p:cNvSpPr>
            <a:spLocks noGrp="1"/>
          </p:cNvSpPr>
          <p:nvPr>
            <p:ph type="subTitle" idx="1" hasCustomPrompt="1"/>
          </p:nvPr>
        </p:nvSpPr>
        <p:spPr>
          <a:xfrm>
            <a:off x="3762505" y="5105950"/>
            <a:ext cx="5040000" cy="360000"/>
          </a:xfrm>
        </p:spPr>
        <p:txBody>
          <a:bodyPr lIns="0" anchor="ctr"/>
          <a:lstStyle>
            <a:lvl1pPr marL="0" indent="0" algn="r">
              <a:buNone/>
              <a:defRPr lang="ko-KR" altLang="en-US" sz="1350" kern="1000" spc="-45" baseline="0" dirty="0">
                <a:solidFill>
                  <a:schemeClr val="bg1"/>
                </a:solidFill>
                <a:latin typeface="Arial" panose="020B0604020202020204" pitchFamily="34" charset="0"/>
                <a:ea typeface="+mn-ea"/>
                <a:cs typeface="Arial" panose="020B0604020202020204" pitchFamily="34" charset="0"/>
              </a:defRPr>
            </a:lvl1pPr>
            <a:lvl2pPr marL="371464" indent="0" algn="ctr">
              <a:buNone/>
              <a:defRPr sz="1625"/>
            </a:lvl2pPr>
            <a:lvl3pPr marL="742928" indent="0" algn="ctr">
              <a:buNone/>
              <a:defRPr sz="1463"/>
            </a:lvl3pPr>
            <a:lvl4pPr marL="1114391" indent="0" algn="ctr">
              <a:buNone/>
              <a:defRPr sz="1300"/>
            </a:lvl4pPr>
            <a:lvl5pPr marL="1485854" indent="0" algn="ctr">
              <a:buNone/>
              <a:defRPr sz="1300"/>
            </a:lvl5pPr>
            <a:lvl6pPr marL="1857318" indent="0" algn="ctr">
              <a:buNone/>
              <a:defRPr sz="1300"/>
            </a:lvl6pPr>
            <a:lvl7pPr marL="2228782" indent="0" algn="ctr">
              <a:buNone/>
              <a:defRPr sz="1300"/>
            </a:lvl7pPr>
            <a:lvl8pPr marL="2600245" indent="0" algn="ctr">
              <a:buNone/>
              <a:defRPr sz="1300"/>
            </a:lvl8pPr>
            <a:lvl9pPr marL="2971709" indent="0" algn="ctr">
              <a:buNone/>
              <a:defRPr sz="1300"/>
            </a:lvl9pPr>
          </a:lstStyle>
          <a:p>
            <a:r>
              <a:rPr lang="en-US" altLang="ko-KR" dirty="0"/>
              <a:t>Cloud Team </a:t>
            </a:r>
          </a:p>
          <a:p>
            <a:r>
              <a:rPr lang="en-US" altLang="ko-KR" dirty="0"/>
              <a:t>2020.03.04</a:t>
            </a:r>
            <a:endParaRPr lang="ko-KR" altLang="en-US" dirty="0"/>
          </a:p>
        </p:txBody>
      </p:sp>
      <p:cxnSp>
        <p:nvCxnSpPr>
          <p:cNvPr id="22" name="직선 연결선 21"/>
          <p:cNvCxnSpPr/>
          <p:nvPr userDrawn="1"/>
        </p:nvCxnSpPr>
        <p:spPr>
          <a:xfrm>
            <a:off x="4572000" y="5020733"/>
            <a:ext cx="4572001" cy="8311"/>
          </a:xfrm>
          <a:prstGeom prst="line">
            <a:avLst/>
          </a:prstGeom>
          <a:ln w="31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65328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3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1993437" y="1563195"/>
            <a:ext cx="4275119" cy="672006"/>
          </a:xfrm>
        </p:spPr>
        <p:txBody>
          <a:bodyPr lIns="0" anchor="t"/>
          <a:lstStyle>
            <a:lvl1pPr algn="l">
              <a:lnSpc>
                <a:spcPts val="3250"/>
              </a:lnSpc>
              <a:defRPr sz="2925" b="1" spc="-49" baseline="0">
                <a:solidFill>
                  <a:schemeClr val="tx1">
                    <a:lumMod val="85000"/>
                    <a:lumOff val="15000"/>
                  </a:schemeClr>
                </a:solidFill>
                <a:latin typeface="Arial" panose="020B0604020202020204" pitchFamily="34" charset="0"/>
                <a:ea typeface="맑은 고딕" panose="020B0503020000020004" pitchFamily="50" charset="-127"/>
                <a:cs typeface="Arial" panose="020B0604020202020204" pitchFamily="34" charset="0"/>
              </a:defRPr>
            </a:lvl1pPr>
          </a:lstStyle>
          <a:p>
            <a:r>
              <a:rPr lang="en-US" altLang="ko-KR" dirty="0"/>
              <a:t>AGENDA</a:t>
            </a:r>
            <a:endParaRPr lang="en-US" dirty="0"/>
          </a:p>
        </p:txBody>
      </p:sp>
      <p:sp>
        <p:nvSpPr>
          <p:cNvPr id="13" name="Subtitle 2"/>
          <p:cNvSpPr>
            <a:spLocks noGrp="1"/>
          </p:cNvSpPr>
          <p:nvPr>
            <p:ph type="subTitle" idx="1" hasCustomPrompt="1"/>
          </p:nvPr>
        </p:nvSpPr>
        <p:spPr>
          <a:xfrm>
            <a:off x="1993437" y="2188466"/>
            <a:ext cx="5040000" cy="2586734"/>
          </a:xfrm>
        </p:spPr>
        <p:txBody>
          <a:bodyPr lIns="0" anchor="t"/>
          <a:lstStyle>
            <a:lvl1pPr marL="232165" marR="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sz="1463" spc="-49" baseline="0">
                <a:solidFill>
                  <a:schemeClr val="tx1">
                    <a:lumMod val="50000"/>
                    <a:lumOff val="50000"/>
                  </a:schemeClr>
                </a:solidFill>
                <a:latin typeface="Arial" panose="020B0604020202020204" pitchFamily="34" charset="0"/>
                <a:ea typeface="맑은 고딕" panose="020B0503020000020004" pitchFamily="50" charset="-127"/>
                <a:cs typeface="Arial" panose="020B0604020202020204" pitchFamily="34" charset="0"/>
              </a:defRPr>
            </a:lvl1pPr>
            <a:lvl2pPr marL="371464" indent="0" algn="ctr">
              <a:buNone/>
              <a:defRPr sz="1625"/>
            </a:lvl2pPr>
            <a:lvl3pPr marL="742928" indent="0" algn="ctr">
              <a:buNone/>
              <a:defRPr sz="1463"/>
            </a:lvl3pPr>
            <a:lvl4pPr marL="1114391" indent="0" algn="ctr">
              <a:buNone/>
              <a:defRPr sz="1300"/>
            </a:lvl4pPr>
            <a:lvl5pPr marL="1485854" indent="0" algn="ctr">
              <a:buNone/>
              <a:defRPr sz="1300"/>
            </a:lvl5pPr>
            <a:lvl6pPr marL="1857318" indent="0" algn="ctr">
              <a:buNone/>
              <a:defRPr sz="1300"/>
            </a:lvl6pPr>
            <a:lvl7pPr marL="2228782" indent="0" algn="ctr">
              <a:buNone/>
              <a:defRPr sz="1300"/>
            </a:lvl7pPr>
            <a:lvl8pPr marL="2600245" indent="0" algn="ctr">
              <a:buNone/>
              <a:defRPr sz="1300"/>
            </a:lvl8pPr>
            <a:lvl9pPr marL="2971709" indent="0" algn="ctr">
              <a:buNone/>
              <a:defRPr sz="1300"/>
            </a:lvl9pPr>
          </a:lstStyle>
          <a:p>
            <a:r>
              <a:rPr lang="en-US" altLang="ko-KR" dirty="0"/>
              <a:t>Title</a:t>
            </a:r>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endParaRPr lang="ko-KR" altLang="en-US"/>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endParaRPr lang="ko-KR" altLang="en-US"/>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endParaRPr lang="ko-KR" altLang="en-US"/>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endParaRPr lang="ko-KR" altLang="en-US"/>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endParaRPr lang="ko-KR" altLang="en-US"/>
          </a:p>
          <a:p>
            <a:endParaRPr lang="ko-KR" altLang="en-US" dirty="0"/>
          </a:p>
        </p:txBody>
      </p:sp>
      <p:sp>
        <p:nvSpPr>
          <p:cNvPr id="12" name="직사각형 11"/>
          <p:cNvSpPr/>
          <p:nvPr userDrawn="1"/>
        </p:nvSpPr>
        <p:spPr>
          <a:xfrm>
            <a:off x="0" y="6471821"/>
            <a:ext cx="9144000" cy="386844"/>
          </a:xfrm>
          <a:prstGeom prst="rect">
            <a:avLst/>
          </a:prstGeom>
          <a:solidFill>
            <a:srgbClr val="E9EB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1" hangingPunct="1">
              <a:lnSpc>
                <a:spcPct val="100000"/>
              </a:lnSpc>
              <a:spcBef>
                <a:spcPts val="0"/>
              </a:spcBef>
              <a:spcAft>
                <a:spcPts val="0"/>
              </a:spcAft>
              <a:buClrTx/>
              <a:buSzTx/>
              <a:buFontTx/>
              <a:buNone/>
              <a:tabLst/>
              <a:defRPr/>
            </a:pPr>
            <a:endParaRPr kumimoji="0" lang="ko-KR" altLang="en-US" sz="1463" b="0" i="0" u="none" strike="noStrike" kern="1200" cap="none" spc="-49"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2795" y="6584122"/>
            <a:ext cx="882040" cy="236865"/>
          </a:xfrm>
          <a:prstGeom prst="rect">
            <a:avLst/>
          </a:prstGeom>
        </p:spPr>
      </p:pic>
      <p:sp>
        <p:nvSpPr>
          <p:cNvPr id="9" name="직사각형 8"/>
          <p:cNvSpPr/>
          <p:nvPr userDrawn="1"/>
        </p:nvSpPr>
        <p:spPr>
          <a:xfrm>
            <a:off x="3287746" y="6593732"/>
            <a:ext cx="2719014" cy="215444"/>
          </a:xfrm>
          <a:prstGeom prst="rect">
            <a:avLst/>
          </a:prstGeom>
        </p:spPr>
        <p:txBody>
          <a:bodyPr wrap="none">
            <a:spAutoFit/>
          </a:bodyPr>
          <a:lstStyle/>
          <a:p>
            <a:pPr>
              <a:defRPr/>
            </a:pPr>
            <a:r>
              <a:rPr lang="ko-KR" altLang="en-US" sz="800" dirty="0">
                <a:solidFill>
                  <a:schemeClr val="bg1">
                    <a:lumMod val="75000"/>
                  </a:schemeClr>
                </a:solidFill>
                <a:latin typeface="Arial" panose="020B0604020202020204" pitchFamily="34" charset="0"/>
                <a:cs typeface="Arial" panose="020B0604020202020204" pitchFamily="34" charset="0"/>
              </a:rPr>
              <a:t>Ⓒ </a:t>
            </a:r>
            <a:r>
              <a:rPr lang="en-US" altLang="ko-KR" sz="800" dirty="0">
                <a:solidFill>
                  <a:schemeClr val="bg1">
                    <a:lumMod val="75000"/>
                  </a:schemeClr>
                </a:solidFill>
                <a:latin typeface="Arial" panose="020B0604020202020204" pitchFamily="34" charset="0"/>
                <a:cs typeface="Arial" panose="020B0604020202020204" pitchFamily="34" charset="0"/>
              </a:rPr>
              <a:t>2020  </a:t>
            </a:r>
            <a:r>
              <a:rPr lang="en-US" altLang="ko-KR" sz="800" dirty="0" err="1">
                <a:solidFill>
                  <a:schemeClr val="bg1">
                    <a:lumMod val="75000"/>
                  </a:schemeClr>
                </a:solidFill>
                <a:latin typeface="Arial" panose="020B0604020202020204" pitchFamily="34" charset="0"/>
                <a:cs typeface="Arial" panose="020B0604020202020204" pitchFamily="34" charset="0"/>
              </a:rPr>
              <a:t>SoluM</a:t>
            </a:r>
            <a:r>
              <a:rPr lang="en-US" altLang="ko-KR" sz="800" dirty="0">
                <a:solidFill>
                  <a:schemeClr val="bg1">
                    <a:lumMod val="75000"/>
                  </a:schemeClr>
                </a:solidFill>
                <a:latin typeface="Arial" panose="020B0604020202020204" pitchFamily="34" charset="0"/>
                <a:cs typeface="Arial" panose="020B0604020202020204" pitchFamily="34" charset="0"/>
              </a:rPr>
              <a:t>  PROPRIETARY AND CONFIDENTIAL</a:t>
            </a:r>
          </a:p>
        </p:txBody>
      </p:sp>
    </p:spTree>
    <p:extLst>
      <p:ext uri="{BB962C8B-B14F-4D97-AF65-F5344CB8AC3E}">
        <p14:creationId xmlns:p14="http://schemas.microsoft.com/office/powerpoint/2010/main" val="245884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985435" y="1901748"/>
            <a:ext cx="5173132" cy="1871524"/>
          </a:xfrm>
        </p:spPr>
        <p:txBody>
          <a:bodyPr lIns="0" anchor="t"/>
          <a:lstStyle>
            <a:lvl1pPr algn="ctr">
              <a:lnSpc>
                <a:spcPts val="4063"/>
              </a:lnSpc>
              <a:defRPr sz="3575" b="1" spc="-49" baseline="0">
                <a:solidFill>
                  <a:schemeClr val="tx1">
                    <a:lumMod val="85000"/>
                    <a:lumOff val="15000"/>
                  </a:schemeClr>
                </a:solidFill>
                <a:latin typeface="Arial" panose="020B0604020202020204" pitchFamily="34" charset="0"/>
                <a:ea typeface="맑은 고딕" panose="020B0503020000020004" pitchFamily="50" charset="-127"/>
                <a:cs typeface="Arial" panose="020B0604020202020204" pitchFamily="34" charset="0"/>
              </a:defRPr>
            </a:lvl1pPr>
          </a:lstStyle>
          <a:p>
            <a:r>
              <a:rPr lang="en-US" dirty="0"/>
              <a:t>TITLE</a:t>
            </a:r>
          </a:p>
        </p:txBody>
      </p:sp>
      <p:sp>
        <p:nvSpPr>
          <p:cNvPr id="7" name="Subtitle 2"/>
          <p:cNvSpPr>
            <a:spLocks noGrp="1"/>
          </p:cNvSpPr>
          <p:nvPr>
            <p:ph type="subTitle" idx="1" hasCustomPrompt="1"/>
          </p:nvPr>
        </p:nvSpPr>
        <p:spPr>
          <a:xfrm>
            <a:off x="1498604" y="3785413"/>
            <a:ext cx="6146795" cy="1150264"/>
          </a:xfrm>
        </p:spPr>
        <p:txBody>
          <a:bodyPr lIns="0" anchor="t"/>
          <a:lstStyle>
            <a:lvl1pPr marL="0" indent="0" algn="ctr">
              <a:buNone/>
              <a:defRPr sz="1625" spc="-49" baseline="0">
                <a:solidFill>
                  <a:schemeClr val="tx1">
                    <a:lumMod val="50000"/>
                    <a:lumOff val="50000"/>
                  </a:schemeClr>
                </a:solidFill>
                <a:latin typeface="Arial" panose="020B0604020202020204" pitchFamily="34" charset="0"/>
                <a:ea typeface="맑은 고딕" panose="020B0503020000020004" pitchFamily="50" charset="-127"/>
                <a:cs typeface="Arial" panose="020B0604020202020204" pitchFamily="34" charset="0"/>
              </a:defRPr>
            </a:lvl1pPr>
            <a:lvl2pPr marL="371464" indent="0" algn="ctr">
              <a:buNone/>
              <a:defRPr sz="1625"/>
            </a:lvl2pPr>
            <a:lvl3pPr marL="742928" indent="0" algn="ctr">
              <a:buNone/>
              <a:defRPr sz="1463"/>
            </a:lvl3pPr>
            <a:lvl4pPr marL="1114391" indent="0" algn="ctr">
              <a:buNone/>
              <a:defRPr sz="1300"/>
            </a:lvl4pPr>
            <a:lvl5pPr marL="1485854" indent="0" algn="ctr">
              <a:buNone/>
              <a:defRPr sz="1300"/>
            </a:lvl5pPr>
            <a:lvl6pPr marL="1857318" indent="0" algn="ctr">
              <a:buNone/>
              <a:defRPr sz="1300"/>
            </a:lvl6pPr>
            <a:lvl7pPr marL="2228782" indent="0" algn="ctr">
              <a:buNone/>
              <a:defRPr sz="1300"/>
            </a:lvl7pPr>
            <a:lvl8pPr marL="2600245" indent="0" algn="ctr">
              <a:buNone/>
              <a:defRPr sz="1300"/>
            </a:lvl8pPr>
            <a:lvl9pPr marL="2971709" indent="0" algn="ctr">
              <a:buNone/>
              <a:defRPr sz="1300"/>
            </a:lvl9pPr>
          </a:lstStyle>
          <a:p>
            <a:r>
              <a:rPr lang="en-US" altLang="ko-KR" dirty="0" err="1"/>
              <a:t>SubTitle</a:t>
            </a:r>
            <a:endParaRPr lang="en-US" altLang="ko-KR" dirty="0"/>
          </a:p>
        </p:txBody>
      </p:sp>
      <p:sp>
        <p:nvSpPr>
          <p:cNvPr id="14" name="직사각형 13"/>
          <p:cNvSpPr/>
          <p:nvPr userDrawn="1"/>
        </p:nvSpPr>
        <p:spPr>
          <a:xfrm>
            <a:off x="0" y="6471821"/>
            <a:ext cx="9144000" cy="386844"/>
          </a:xfrm>
          <a:prstGeom prst="rect">
            <a:avLst/>
          </a:prstGeom>
          <a:solidFill>
            <a:srgbClr val="E9EB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1" hangingPunct="1">
              <a:lnSpc>
                <a:spcPct val="100000"/>
              </a:lnSpc>
              <a:spcBef>
                <a:spcPts val="0"/>
              </a:spcBef>
              <a:spcAft>
                <a:spcPts val="0"/>
              </a:spcAft>
              <a:buClrTx/>
              <a:buSzTx/>
              <a:buFontTx/>
              <a:buNone/>
              <a:tabLst/>
              <a:defRPr/>
            </a:pPr>
            <a:endParaRPr kumimoji="0" lang="ko-KR" altLang="en-US" sz="1463" b="0" i="0" u="none" strike="noStrike" kern="1200" cap="none" spc="-49" normalizeH="0" baseline="0" noProof="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pic>
        <p:nvPicPr>
          <p:cNvPr id="11" name="그림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2795" y="6584122"/>
            <a:ext cx="882040" cy="236865"/>
          </a:xfrm>
          <a:prstGeom prst="rect">
            <a:avLst/>
          </a:prstGeom>
        </p:spPr>
      </p:pic>
      <p:sp>
        <p:nvSpPr>
          <p:cNvPr id="8" name="직사각형 7"/>
          <p:cNvSpPr/>
          <p:nvPr userDrawn="1"/>
        </p:nvSpPr>
        <p:spPr>
          <a:xfrm>
            <a:off x="3287746" y="6593732"/>
            <a:ext cx="2719014" cy="215444"/>
          </a:xfrm>
          <a:prstGeom prst="rect">
            <a:avLst/>
          </a:prstGeom>
        </p:spPr>
        <p:txBody>
          <a:bodyPr wrap="none">
            <a:spAutoFit/>
          </a:bodyPr>
          <a:lstStyle/>
          <a:p>
            <a:pPr>
              <a:defRPr/>
            </a:pPr>
            <a:r>
              <a:rPr lang="ko-KR" altLang="en-US" sz="800" dirty="0">
                <a:solidFill>
                  <a:schemeClr val="bg1">
                    <a:lumMod val="75000"/>
                  </a:schemeClr>
                </a:solidFill>
                <a:latin typeface="Arial" panose="020B0604020202020204" pitchFamily="34" charset="0"/>
                <a:cs typeface="Arial" panose="020B0604020202020204" pitchFamily="34" charset="0"/>
              </a:rPr>
              <a:t>Ⓒ </a:t>
            </a:r>
            <a:r>
              <a:rPr lang="en-US" altLang="ko-KR" sz="800" dirty="0">
                <a:solidFill>
                  <a:schemeClr val="bg1">
                    <a:lumMod val="75000"/>
                  </a:schemeClr>
                </a:solidFill>
                <a:latin typeface="Arial" panose="020B0604020202020204" pitchFamily="34" charset="0"/>
                <a:cs typeface="Arial" panose="020B0604020202020204" pitchFamily="34" charset="0"/>
              </a:rPr>
              <a:t>2020  </a:t>
            </a:r>
            <a:r>
              <a:rPr lang="en-US" altLang="ko-KR" sz="800" dirty="0" err="1">
                <a:solidFill>
                  <a:schemeClr val="bg1">
                    <a:lumMod val="75000"/>
                  </a:schemeClr>
                </a:solidFill>
                <a:latin typeface="Arial" panose="020B0604020202020204" pitchFamily="34" charset="0"/>
                <a:cs typeface="Arial" panose="020B0604020202020204" pitchFamily="34" charset="0"/>
              </a:rPr>
              <a:t>SoluM</a:t>
            </a:r>
            <a:r>
              <a:rPr lang="en-US" altLang="ko-KR" sz="800" dirty="0">
                <a:solidFill>
                  <a:schemeClr val="bg1">
                    <a:lumMod val="75000"/>
                  </a:schemeClr>
                </a:solidFill>
                <a:latin typeface="Arial" panose="020B0604020202020204" pitchFamily="34" charset="0"/>
                <a:cs typeface="Arial" panose="020B0604020202020204" pitchFamily="34" charset="0"/>
              </a:rPr>
              <a:t>  PROPRIETARY AND CONFIDENTIAL</a:t>
            </a:r>
          </a:p>
        </p:txBody>
      </p:sp>
    </p:spTree>
    <p:extLst>
      <p:ext uri="{BB962C8B-B14F-4D97-AF65-F5344CB8AC3E}">
        <p14:creationId xmlns:p14="http://schemas.microsoft.com/office/powerpoint/2010/main" val="316030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284088" y="176922"/>
            <a:ext cx="7938000" cy="508878"/>
          </a:xfrm>
        </p:spPr>
        <p:txBody>
          <a:bodyPr lIns="0" anchor="ctr"/>
          <a:lstStyle>
            <a:lvl1pPr algn="l">
              <a:defRPr sz="1600" b="1" spc="-49" baseline="0">
                <a:solidFill>
                  <a:schemeClr val="tx1">
                    <a:lumMod val="85000"/>
                    <a:lumOff val="15000"/>
                  </a:schemeClr>
                </a:solidFill>
                <a:latin typeface="Arial" panose="020B0604020202020204" pitchFamily="34" charset="0"/>
                <a:ea typeface="맑은 고딕" panose="020B0503020000020004" pitchFamily="50" charset="-127"/>
                <a:cs typeface="Arial" panose="020B0604020202020204" pitchFamily="34" charset="0"/>
              </a:defRPr>
            </a:lvl1pPr>
          </a:lstStyle>
          <a:p>
            <a:r>
              <a:rPr lang="en-US" altLang="ko-KR" dirty="0"/>
              <a:t>Title</a:t>
            </a:r>
            <a:endParaRPr lang="en-US" dirty="0"/>
          </a:p>
        </p:txBody>
      </p:sp>
      <p:grpSp>
        <p:nvGrpSpPr>
          <p:cNvPr id="10" name="그룹 6"/>
          <p:cNvGrpSpPr>
            <a:grpSpLocks/>
          </p:cNvGrpSpPr>
          <p:nvPr userDrawn="1"/>
        </p:nvGrpSpPr>
        <p:grpSpPr bwMode="auto">
          <a:xfrm>
            <a:off x="203307" y="23815"/>
            <a:ext cx="8754208" cy="6524625"/>
            <a:chOff x="151834" y="0"/>
            <a:chExt cx="8806429" cy="6524625"/>
          </a:xfrm>
        </p:grpSpPr>
        <p:cxnSp>
          <p:nvCxnSpPr>
            <p:cNvPr id="11" name="직선 연결선 19"/>
            <p:cNvCxnSpPr/>
            <p:nvPr userDrawn="1"/>
          </p:nvCxnSpPr>
          <p:spPr>
            <a:xfrm>
              <a:off x="219644" y="0"/>
              <a:ext cx="8704715"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20"/>
            <p:cNvCxnSpPr/>
            <p:nvPr userDrawn="1"/>
          </p:nvCxnSpPr>
          <p:spPr>
            <a:xfrm>
              <a:off x="151834" y="661987"/>
              <a:ext cx="8772525"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23"/>
            <p:cNvCxnSpPr/>
            <p:nvPr userDrawn="1"/>
          </p:nvCxnSpPr>
          <p:spPr>
            <a:xfrm>
              <a:off x="185739" y="6524625"/>
              <a:ext cx="8772524"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모서리가 둥근 직사각형 142">
            <a:extLst>
              <a:ext uri="{FF2B5EF4-FFF2-40B4-BE49-F238E27FC236}">
                <a16:creationId xmlns:a16="http://schemas.microsoft.com/office/drawing/2014/main" id="{DC868583-2CFD-4C29-9D67-D0D371760B01}"/>
              </a:ext>
            </a:extLst>
          </p:cNvPr>
          <p:cNvSpPr/>
          <p:nvPr/>
        </p:nvSpPr>
        <p:spPr>
          <a:xfrm>
            <a:off x="8347677" y="6611454"/>
            <a:ext cx="598154" cy="180000"/>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2" name="TextBox 1">
            <a:extLst>
              <a:ext uri="{FF2B5EF4-FFF2-40B4-BE49-F238E27FC236}">
                <a16:creationId xmlns:a16="http://schemas.microsoft.com/office/drawing/2014/main" id="{CA65F982-0E59-41D6-8430-AE77BA779DDB}"/>
              </a:ext>
            </a:extLst>
          </p:cNvPr>
          <p:cNvSpPr txBox="1"/>
          <p:nvPr userDrawn="1"/>
        </p:nvSpPr>
        <p:spPr>
          <a:xfrm>
            <a:off x="8439720" y="6581020"/>
            <a:ext cx="414068" cy="207749"/>
          </a:xfrm>
          <a:prstGeom prst="rect">
            <a:avLst/>
          </a:prstGeom>
          <a:noFill/>
        </p:spPr>
        <p:txBody>
          <a:bodyPr wrap="square" rtlCol="0">
            <a:spAutoFit/>
          </a:bodyPr>
          <a:lstStyle/>
          <a:p>
            <a:pPr marL="0" marR="0" lvl="0" indent="0" algn="ctr" defTabSz="685800" rtl="0" eaLnBrk="1" fontAlgn="auto" latinLnBrk="1" hangingPunct="1">
              <a:lnSpc>
                <a:spcPct val="100000"/>
              </a:lnSpc>
              <a:spcBef>
                <a:spcPts val="0"/>
              </a:spcBef>
              <a:spcAft>
                <a:spcPts val="0"/>
              </a:spcAft>
              <a:buClrTx/>
              <a:buSzTx/>
              <a:buFontTx/>
              <a:buNone/>
              <a:tabLst/>
              <a:defRPr/>
            </a:pPr>
            <a:fld id="{F2D3EC40-7661-41FD-88FB-26405AF7B144}" type="slidenum">
              <a:rPr kumimoji="0" lang="ko-KR" altLang="en-US" sz="750" b="0" i="0" u="none" strike="noStrike" kern="1200" cap="none" spc="0" normalizeH="0" baseline="0" noProof="0" smtClean="0">
                <a:ln>
                  <a:noFill/>
                </a:ln>
                <a:solidFill>
                  <a:prstClr val="white">
                    <a:lumMod val="50000"/>
                  </a:prstClr>
                </a:solidFill>
                <a:effectLst/>
                <a:uLnTx/>
                <a:uFillTx/>
                <a:latin typeface="Calibri"/>
                <a:ea typeface="맑은 고딕" panose="020B0503020000020004" pitchFamily="50" charset="-127"/>
                <a:cs typeface="+mn-cs"/>
              </a:rPr>
              <a:pPr marL="0" marR="0" lvl="0" indent="0" algn="ctr" defTabSz="685800" rtl="0" eaLnBrk="1" fontAlgn="auto" latinLnBrk="1" hangingPunct="1">
                <a:lnSpc>
                  <a:spcPct val="100000"/>
                </a:lnSpc>
                <a:spcBef>
                  <a:spcPts val="0"/>
                </a:spcBef>
                <a:spcAft>
                  <a:spcPts val="0"/>
                </a:spcAft>
                <a:buClrTx/>
                <a:buSzTx/>
                <a:buFontTx/>
                <a:buNone/>
                <a:tabLst/>
                <a:defRPr/>
              </a:pPr>
              <a:t>‹#›</a:t>
            </a:fld>
            <a:endParaRPr kumimoji="0" lang="ko-KR" altLang="en-US" sz="750" b="0" i="0" u="none" strike="noStrike" kern="1200" cap="none" spc="0" normalizeH="0" baseline="0" noProof="0" dirty="0">
              <a:ln>
                <a:noFill/>
              </a:ln>
              <a:solidFill>
                <a:prstClr val="white">
                  <a:lumMod val="50000"/>
                </a:prstClr>
              </a:solidFill>
              <a:effectLst/>
              <a:uLnTx/>
              <a:uFillTx/>
              <a:latin typeface="Calibri"/>
              <a:ea typeface="맑은 고딕" panose="020B0503020000020004" pitchFamily="50" charset="-127"/>
              <a:cs typeface="+mn-cs"/>
            </a:endParaRPr>
          </a:p>
        </p:txBody>
      </p:sp>
      <p:pic>
        <p:nvPicPr>
          <p:cNvPr id="15" name="그림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2795" y="6584122"/>
            <a:ext cx="882040" cy="236865"/>
          </a:xfrm>
          <a:prstGeom prst="rect">
            <a:avLst/>
          </a:prstGeom>
        </p:spPr>
      </p:pic>
      <p:sp>
        <p:nvSpPr>
          <p:cNvPr id="3" name="직사각형 2"/>
          <p:cNvSpPr/>
          <p:nvPr userDrawn="1"/>
        </p:nvSpPr>
        <p:spPr>
          <a:xfrm>
            <a:off x="3287746" y="6593732"/>
            <a:ext cx="2719014" cy="215444"/>
          </a:xfrm>
          <a:prstGeom prst="rect">
            <a:avLst/>
          </a:prstGeom>
        </p:spPr>
        <p:txBody>
          <a:bodyPr wrap="none">
            <a:spAutoFit/>
          </a:bodyPr>
          <a:lstStyle/>
          <a:p>
            <a:pPr>
              <a:defRPr/>
            </a:pPr>
            <a:r>
              <a:rPr lang="ko-KR" altLang="en-US" sz="800" dirty="0">
                <a:solidFill>
                  <a:schemeClr val="bg1">
                    <a:lumMod val="75000"/>
                  </a:schemeClr>
                </a:solidFill>
                <a:latin typeface="Arial" panose="020B0604020202020204" pitchFamily="34" charset="0"/>
                <a:cs typeface="Arial" panose="020B0604020202020204" pitchFamily="34" charset="0"/>
              </a:rPr>
              <a:t>Ⓒ </a:t>
            </a:r>
            <a:r>
              <a:rPr lang="en-US" altLang="ko-KR" sz="800" dirty="0">
                <a:solidFill>
                  <a:schemeClr val="bg1">
                    <a:lumMod val="75000"/>
                  </a:schemeClr>
                </a:solidFill>
                <a:latin typeface="Arial" panose="020B0604020202020204" pitchFamily="34" charset="0"/>
                <a:cs typeface="Arial" panose="020B0604020202020204" pitchFamily="34" charset="0"/>
              </a:rPr>
              <a:t>2021  SoluM  PROPRIETARY AND CONFIDENTIAL</a:t>
            </a:r>
          </a:p>
        </p:txBody>
      </p:sp>
      <p:sp>
        <p:nvSpPr>
          <p:cNvPr id="18" name="Subtitle 2"/>
          <p:cNvSpPr>
            <a:spLocks noGrp="1"/>
          </p:cNvSpPr>
          <p:nvPr>
            <p:ph type="subTitle" idx="1" hasCustomPrompt="1"/>
          </p:nvPr>
        </p:nvSpPr>
        <p:spPr>
          <a:xfrm>
            <a:off x="203306" y="838906"/>
            <a:ext cx="8720505" cy="2586734"/>
          </a:xfrm>
        </p:spPr>
        <p:txBody>
          <a:bodyPr lIns="0" anchor="t"/>
          <a:lstStyle>
            <a:lvl1pPr marL="232165" marR="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sz="1400" spc="-49" baseline="0">
                <a:solidFill>
                  <a:schemeClr val="tx1">
                    <a:lumMod val="65000"/>
                    <a:lumOff val="35000"/>
                  </a:schemeClr>
                </a:solidFill>
                <a:latin typeface="Arial" panose="020B0604020202020204" pitchFamily="34" charset="0"/>
                <a:ea typeface="맑은 고딕" panose="020B0503020000020004" pitchFamily="50" charset="-127"/>
                <a:cs typeface="Arial" panose="020B0604020202020204" pitchFamily="34" charset="0"/>
              </a:defRPr>
            </a:lvl1pPr>
            <a:lvl2pPr marL="657214" indent="-285750" algn="l">
              <a:buFont typeface="Arial" panose="020B0604020202020204" pitchFamily="34" charset="0"/>
              <a:buChar char="•"/>
              <a:defRPr sz="1400">
                <a:solidFill>
                  <a:schemeClr val="tx1">
                    <a:lumMod val="65000"/>
                    <a:lumOff val="35000"/>
                  </a:schemeClr>
                </a:solidFill>
                <a:latin typeface="Arial" panose="020B0604020202020204" pitchFamily="34" charset="0"/>
                <a:cs typeface="Arial" panose="020B0604020202020204" pitchFamily="34" charset="0"/>
              </a:defRPr>
            </a:lvl2pPr>
            <a:lvl3pPr marL="1028678" indent="-285750" algn="l">
              <a:buFont typeface="Arial" panose="020B0604020202020204" pitchFamily="34" charset="0"/>
              <a:buChar char="•"/>
              <a:defRPr sz="1400">
                <a:solidFill>
                  <a:schemeClr val="tx1">
                    <a:lumMod val="65000"/>
                    <a:lumOff val="35000"/>
                  </a:schemeClr>
                </a:solidFill>
                <a:latin typeface="Arial" panose="020B0604020202020204" pitchFamily="34" charset="0"/>
                <a:cs typeface="Arial" panose="020B0604020202020204" pitchFamily="34" charset="0"/>
              </a:defRPr>
            </a:lvl3pPr>
            <a:lvl4pPr marL="1253895" indent="-285750" algn="l">
              <a:buFont typeface="Arial" panose="020B0604020202020204" pitchFamily="34" charset="0"/>
              <a:buChar char="•"/>
              <a:defRPr sz="1400">
                <a:solidFill>
                  <a:schemeClr val="tx1">
                    <a:lumMod val="65000"/>
                    <a:lumOff val="35000"/>
                  </a:schemeClr>
                </a:solidFill>
                <a:latin typeface="Arial" panose="020B0604020202020204" pitchFamily="34" charset="0"/>
                <a:cs typeface="Arial" panose="020B0604020202020204" pitchFamily="34" charset="0"/>
              </a:defRPr>
            </a:lvl4pPr>
            <a:lvl5pPr marL="1771604" indent="-285750" algn="l">
              <a:buFont typeface="Arial" panose="020B0604020202020204" pitchFamily="34" charset="0"/>
              <a:buChar char="•"/>
              <a:defRPr sz="1400">
                <a:solidFill>
                  <a:schemeClr val="tx1">
                    <a:lumMod val="65000"/>
                    <a:lumOff val="35000"/>
                  </a:schemeClr>
                </a:solidFill>
                <a:latin typeface="Arial" panose="020B0604020202020204" pitchFamily="34" charset="0"/>
                <a:cs typeface="Arial" panose="020B0604020202020204" pitchFamily="34" charset="0"/>
              </a:defRPr>
            </a:lvl5pPr>
            <a:lvl6pPr marL="2143068" indent="-285750" algn="l">
              <a:buFont typeface="Arial" panose="020B0604020202020204" pitchFamily="34" charset="0"/>
              <a:buChar char="•"/>
              <a:defRPr sz="1400">
                <a:solidFill>
                  <a:schemeClr val="tx1">
                    <a:lumMod val="65000"/>
                    <a:lumOff val="35000"/>
                  </a:schemeClr>
                </a:solidFill>
                <a:latin typeface="Arial" panose="020B0604020202020204" pitchFamily="34" charset="0"/>
                <a:cs typeface="Arial" panose="020B0604020202020204" pitchFamily="34" charset="0"/>
              </a:defRPr>
            </a:lvl6pPr>
            <a:lvl7pPr marL="2228782" indent="0" algn="ctr">
              <a:buNone/>
              <a:defRPr sz="1300"/>
            </a:lvl7pPr>
            <a:lvl8pPr marL="2600245" indent="0" algn="ctr">
              <a:buNone/>
              <a:defRPr sz="1300"/>
            </a:lvl8pPr>
            <a:lvl9pPr marL="2971709" indent="0" algn="ctr">
              <a:buNone/>
              <a:defRPr sz="1300"/>
            </a:lvl9pPr>
          </a:lstStyle>
          <a:p>
            <a:r>
              <a:rPr lang="en-US" altLang="ko-KR" dirty="0"/>
              <a:t>Title</a:t>
            </a:r>
          </a:p>
          <a:p>
            <a:pPr lvl="1"/>
            <a:r>
              <a:rPr lang="en-US" altLang="ko-KR" dirty="0"/>
              <a:t>Title</a:t>
            </a:r>
          </a:p>
          <a:p>
            <a:pPr lvl="2"/>
            <a:r>
              <a:rPr lang="en-US" altLang="ko-KR" dirty="0"/>
              <a:t>Title</a:t>
            </a:r>
          </a:p>
          <a:p>
            <a:pPr lvl="3"/>
            <a:r>
              <a:rPr lang="en-US" altLang="ko-KR" dirty="0"/>
              <a:t>Title</a:t>
            </a:r>
          </a:p>
          <a:p>
            <a:pPr lvl="4"/>
            <a:r>
              <a:rPr lang="en-US" altLang="ko-KR" dirty="0"/>
              <a:t>Title</a:t>
            </a:r>
          </a:p>
          <a:p>
            <a:pPr lvl="5"/>
            <a:r>
              <a:rPr lang="en-US" altLang="ko-KR" dirty="0"/>
              <a:t>Title</a:t>
            </a:r>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endParaRPr lang="ko-KR" altLang="en-US"/>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endParaRPr lang="ko-KR" altLang="en-US"/>
          </a:p>
          <a:p>
            <a:pPr marL="232165" marR="0" lvl="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a:pPr>
            <a:r>
              <a:rPr lang="en-US" altLang="ko-KR" dirty="0"/>
              <a:t>Title</a:t>
            </a:r>
            <a:endParaRPr lang="ko-KR" altLang="en-US"/>
          </a:p>
          <a:p>
            <a:endParaRPr lang="ko-KR" altLang="en-US" dirty="0"/>
          </a:p>
        </p:txBody>
      </p:sp>
    </p:spTree>
    <p:extLst>
      <p:ext uri="{BB962C8B-B14F-4D97-AF65-F5344CB8AC3E}">
        <p14:creationId xmlns:p14="http://schemas.microsoft.com/office/powerpoint/2010/main" val="281986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제목 및 내용">
    <p:spTree>
      <p:nvGrpSpPr>
        <p:cNvPr id="1" name=""/>
        <p:cNvGrpSpPr/>
        <p:nvPr/>
      </p:nvGrpSpPr>
      <p:grpSpPr>
        <a:xfrm>
          <a:off x="0" y="0"/>
          <a:ext cx="0" cy="0"/>
          <a:chOff x="0" y="0"/>
          <a:chExt cx="0" cy="0"/>
        </a:xfrm>
      </p:grpSpPr>
      <p:cxnSp>
        <p:nvCxnSpPr>
          <p:cNvPr id="13" name="직선 연결선 23"/>
          <p:cNvCxnSpPr/>
          <p:nvPr userDrawn="1"/>
        </p:nvCxnSpPr>
        <p:spPr bwMode="auto">
          <a:xfrm>
            <a:off x="237011" y="6548440"/>
            <a:ext cx="8720504"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42">
            <a:extLst>
              <a:ext uri="{FF2B5EF4-FFF2-40B4-BE49-F238E27FC236}">
                <a16:creationId xmlns:a16="http://schemas.microsoft.com/office/drawing/2014/main" id="{DC868583-2CFD-4C29-9D67-D0D371760B01}"/>
              </a:ext>
            </a:extLst>
          </p:cNvPr>
          <p:cNvSpPr/>
          <p:nvPr/>
        </p:nvSpPr>
        <p:spPr>
          <a:xfrm>
            <a:off x="8347677" y="6611454"/>
            <a:ext cx="598154" cy="180000"/>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2" name="TextBox 1">
            <a:extLst>
              <a:ext uri="{FF2B5EF4-FFF2-40B4-BE49-F238E27FC236}">
                <a16:creationId xmlns:a16="http://schemas.microsoft.com/office/drawing/2014/main" id="{CA65F982-0E59-41D6-8430-AE77BA779DDB}"/>
              </a:ext>
            </a:extLst>
          </p:cNvPr>
          <p:cNvSpPr txBox="1"/>
          <p:nvPr userDrawn="1"/>
        </p:nvSpPr>
        <p:spPr>
          <a:xfrm>
            <a:off x="8439720" y="6581020"/>
            <a:ext cx="414068" cy="207749"/>
          </a:xfrm>
          <a:prstGeom prst="rect">
            <a:avLst/>
          </a:prstGeom>
          <a:noFill/>
        </p:spPr>
        <p:txBody>
          <a:bodyPr wrap="square" rtlCol="0">
            <a:spAutoFit/>
          </a:bodyPr>
          <a:lstStyle/>
          <a:p>
            <a:pPr marL="0" marR="0" lvl="0" indent="0" algn="ctr" defTabSz="685800" rtl="0" eaLnBrk="1" fontAlgn="auto" latinLnBrk="1" hangingPunct="1">
              <a:lnSpc>
                <a:spcPct val="100000"/>
              </a:lnSpc>
              <a:spcBef>
                <a:spcPts val="0"/>
              </a:spcBef>
              <a:spcAft>
                <a:spcPts val="0"/>
              </a:spcAft>
              <a:buClrTx/>
              <a:buSzTx/>
              <a:buFontTx/>
              <a:buNone/>
              <a:tabLst/>
              <a:defRPr/>
            </a:pPr>
            <a:fld id="{F2D3EC40-7661-41FD-88FB-26405AF7B144}" type="slidenum">
              <a:rPr kumimoji="0" lang="ko-KR" altLang="en-US" sz="750" b="0" i="0" u="none" strike="noStrike" kern="1200" cap="none" spc="0" normalizeH="0" baseline="0" noProof="0" smtClean="0">
                <a:ln>
                  <a:noFill/>
                </a:ln>
                <a:solidFill>
                  <a:prstClr val="white">
                    <a:lumMod val="50000"/>
                  </a:prstClr>
                </a:solidFill>
                <a:effectLst/>
                <a:uLnTx/>
                <a:uFillTx/>
                <a:latin typeface="Calibri"/>
                <a:ea typeface="맑은 고딕" panose="020B0503020000020004" pitchFamily="50" charset="-127"/>
                <a:cs typeface="+mn-cs"/>
              </a:rPr>
              <a:pPr marL="0" marR="0" lvl="0" indent="0" algn="ctr" defTabSz="685800" rtl="0" eaLnBrk="1" fontAlgn="auto" latinLnBrk="1" hangingPunct="1">
                <a:lnSpc>
                  <a:spcPct val="100000"/>
                </a:lnSpc>
                <a:spcBef>
                  <a:spcPts val="0"/>
                </a:spcBef>
                <a:spcAft>
                  <a:spcPts val="0"/>
                </a:spcAft>
                <a:buClrTx/>
                <a:buSzTx/>
                <a:buFontTx/>
                <a:buNone/>
                <a:tabLst/>
                <a:defRPr/>
              </a:pPr>
              <a:t>‹#›</a:t>
            </a:fld>
            <a:endParaRPr kumimoji="0" lang="ko-KR" altLang="en-US" sz="750" b="0" i="0" u="none" strike="noStrike" kern="1200" cap="none" spc="0" normalizeH="0" baseline="0" noProof="0" dirty="0">
              <a:ln>
                <a:noFill/>
              </a:ln>
              <a:solidFill>
                <a:prstClr val="white">
                  <a:lumMod val="50000"/>
                </a:prstClr>
              </a:solidFill>
              <a:effectLst/>
              <a:uLnTx/>
              <a:uFillTx/>
              <a:latin typeface="Calibri"/>
              <a:ea typeface="맑은 고딕" panose="020B0503020000020004" pitchFamily="50" charset="-127"/>
              <a:cs typeface="+mn-cs"/>
            </a:endParaRPr>
          </a:p>
        </p:txBody>
      </p:sp>
      <p:pic>
        <p:nvPicPr>
          <p:cNvPr id="15" name="그림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2795" y="6584122"/>
            <a:ext cx="882040" cy="236865"/>
          </a:xfrm>
          <a:prstGeom prst="rect">
            <a:avLst/>
          </a:prstGeom>
        </p:spPr>
      </p:pic>
      <p:sp>
        <p:nvSpPr>
          <p:cNvPr id="3" name="직사각형 2"/>
          <p:cNvSpPr/>
          <p:nvPr userDrawn="1"/>
        </p:nvSpPr>
        <p:spPr>
          <a:xfrm>
            <a:off x="3287746" y="6593732"/>
            <a:ext cx="2719014" cy="215444"/>
          </a:xfrm>
          <a:prstGeom prst="rect">
            <a:avLst/>
          </a:prstGeom>
        </p:spPr>
        <p:txBody>
          <a:bodyPr wrap="none">
            <a:spAutoFit/>
          </a:bodyPr>
          <a:lstStyle/>
          <a:p>
            <a:pPr>
              <a:defRPr/>
            </a:pPr>
            <a:r>
              <a:rPr lang="ko-KR" altLang="en-US" sz="800" dirty="0">
                <a:solidFill>
                  <a:schemeClr val="bg1">
                    <a:lumMod val="75000"/>
                  </a:schemeClr>
                </a:solidFill>
                <a:latin typeface="Arial" panose="020B0604020202020204" pitchFamily="34" charset="0"/>
                <a:cs typeface="Arial" panose="020B0604020202020204" pitchFamily="34" charset="0"/>
              </a:rPr>
              <a:t>Ⓒ </a:t>
            </a:r>
            <a:r>
              <a:rPr lang="en-US" altLang="ko-KR" sz="800" dirty="0">
                <a:solidFill>
                  <a:schemeClr val="bg1">
                    <a:lumMod val="75000"/>
                  </a:schemeClr>
                </a:solidFill>
                <a:latin typeface="Arial" panose="020B0604020202020204" pitchFamily="34" charset="0"/>
                <a:cs typeface="Arial" panose="020B0604020202020204" pitchFamily="34" charset="0"/>
              </a:rPr>
              <a:t>2020  </a:t>
            </a:r>
            <a:r>
              <a:rPr lang="en-US" altLang="ko-KR" sz="800" dirty="0" err="1">
                <a:solidFill>
                  <a:schemeClr val="bg1">
                    <a:lumMod val="75000"/>
                  </a:schemeClr>
                </a:solidFill>
                <a:latin typeface="Arial" panose="020B0604020202020204" pitchFamily="34" charset="0"/>
                <a:cs typeface="Arial" panose="020B0604020202020204" pitchFamily="34" charset="0"/>
              </a:rPr>
              <a:t>SoluM</a:t>
            </a:r>
            <a:r>
              <a:rPr lang="en-US" altLang="ko-KR" sz="800" dirty="0">
                <a:solidFill>
                  <a:schemeClr val="bg1">
                    <a:lumMod val="75000"/>
                  </a:schemeClr>
                </a:solidFill>
                <a:latin typeface="Arial" panose="020B0604020202020204" pitchFamily="34" charset="0"/>
                <a:cs typeface="Arial" panose="020B0604020202020204" pitchFamily="34" charset="0"/>
              </a:rPr>
              <a:t>  PROPRIETARY AND CONFIDENTIAL</a:t>
            </a:r>
          </a:p>
        </p:txBody>
      </p:sp>
      <p:sp>
        <p:nvSpPr>
          <p:cNvPr id="14" name="Title 1">
            <a:extLst>
              <a:ext uri="{FF2B5EF4-FFF2-40B4-BE49-F238E27FC236}">
                <a16:creationId xmlns:a16="http://schemas.microsoft.com/office/drawing/2014/main" id="{83000F18-3FC1-4AD4-AF0A-BD2371C96127}"/>
              </a:ext>
            </a:extLst>
          </p:cNvPr>
          <p:cNvSpPr>
            <a:spLocks noGrp="1"/>
          </p:cNvSpPr>
          <p:nvPr>
            <p:ph type="ctrTitle" hasCustomPrompt="1"/>
          </p:nvPr>
        </p:nvSpPr>
        <p:spPr>
          <a:xfrm>
            <a:off x="1985435" y="1901748"/>
            <a:ext cx="5173132" cy="1871524"/>
          </a:xfrm>
        </p:spPr>
        <p:txBody>
          <a:bodyPr lIns="0" anchor="t"/>
          <a:lstStyle>
            <a:lvl1pPr algn="ctr">
              <a:lnSpc>
                <a:spcPts val="4063"/>
              </a:lnSpc>
              <a:defRPr sz="3575" b="1" spc="-49" baseline="0">
                <a:solidFill>
                  <a:schemeClr val="tx1">
                    <a:lumMod val="85000"/>
                    <a:lumOff val="15000"/>
                  </a:schemeClr>
                </a:solidFill>
                <a:latin typeface="Arial" panose="020B0604020202020204" pitchFamily="34" charset="0"/>
                <a:ea typeface="맑은 고딕" panose="020B0503020000020004" pitchFamily="50" charset="-127"/>
                <a:cs typeface="Arial" panose="020B0604020202020204" pitchFamily="34" charset="0"/>
              </a:defRPr>
            </a:lvl1pPr>
          </a:lstStyle>
          <a:p>
            <a:r>
              <a:rPr lang="en-US" dirty="0"/>
              <a:t>TITLE</a:t>
            </a:r>
          </a:p>
        </p:txBody>
      </p:sp>
      <p:sp>
        <p:nvSpPr>
          <p:cNvPr id="17" name="Subtitle 2">
            <a:extLst>
              <a:ext uri="{FF2B5EF4-FFF2-40B4-BE49-F238E27FC236}">
                <a16:creationId xmlns:a16="http://schemas.microsoft.com/office/drawing/2014/main" id="{A20AF32B-04D5-45A7-B698-E595798D5B3E}"/>
              </a:ext>
            </a:extLst>
          </p:cNvPr>
          <p:cNvSpPr>
            <a:spLocks noGrp="1"/>
          </p:cNvSpPr>
          <p:nvPr>
            <p:ph type="subTitle" idx="1" hasCustomPrompt="1"/>
          </p:nvPr>
        </p:nvSpPr>
        <p:spPr>
          <a:xfrm>
            <a:off x="1498604" y="3785413"/>
            <a:ext cx="6146795" cy="1150264"/>
          </a:xfrm>
        </p:spPr>
        <p:txBody>
          <a:bodyPr lIns="0" anchor="t"/>
          <a:lstStyle>
            <a:lvl1pPr marL="0" indent="0" algn="ctr">
              <a:buNone/>
              <a:defRPr sz="1625" spc="-49" baseline="0">
                <a:solidFill>
                  <a:schemeClr val="tx1">
                    <a:lumMod val="50000"/>
                    <a:lumOff val="50000"/>
                  </a:schemeClr>
                </a:solidFill>
                <a:latin typeface="Arial" panose="020B0604020202020204" pitchFamily="34" charset="0"/>
                <a:ea typeface="맑은 고딕" panose="020B0503020000020004" pitchFamily="50" charset="-127"/>
                <a:cs typeface="Arial" panose="020B0604020202020204" pitchFamily="34" charset="0"/>
              </a:defRPr>
            </a:lvl1pPr>
            <a:lvl2pPr marL="371464" indent="0" algn="ctr">
              <a:buNone/>
              <a:defRPr sz="1625"/>
            </a:lvl2pPr>
            <a:lvl3pPr marL="742928" indent="0" algn="ctr">
              <a:buNone/>
              <a:defRPr sz="1463"/>
            </a:lvl3pPr>
            <a:lvl4pPr marL="1114391" indent="0" algn="ctr">
              <a:buNone/>
              <a:defRPr sz="1300"/>
            </a:lvl4pPr>
            <a:lvl5pPr marL="1485854" indent="0" algn="ctr">
              <a:buNone/>
              <a:defRPr sz="1300"/>
            </a:lvl5pPr>
            <a:lvl6pPr marL="1857318" indent="0" algn="ctr">
              <a:buNone/>
              <a:defRPr sz="1300"/>
            </a:lvl6pPr>
            <a:lvl7pPr marL="2228782" indent="0" algn="ctr">
              <a:buNone/>
              <a:defRPr sz="1300"/>
            </a:lvl7pPr>
            <a:lvl8pPr marL="2600245" indent="0" algn="ctr">
              <a:buNone/>
              <a:defRPr sz="1300"/>
            </a:lvl8pPr>
            <a:lvl9pPr marL="2971709" indent="0" algn="ctr">
              <a:buNone/>
              <a:defRPr sz="1300"/>
            </a:lvl9pPr>
          </a:lstStyle>
          <a:p>
            <a:r>
              <a:rPr lang="en-US" altLang="ko-KR" dirty="0" err="1"/>
              <a:t>SubTitle</a:t>
            </a:r>
            <a:endParaRPr lang="en-US" altLang="ko-KR" dirty="0"/>
          </a:p>
        </p:txBody>
      </p:sp>
    </p:spTree>
    <p:extLst>
      <p:ext uri="{BB962C8B-B14F-4D97-AF65-F5344CB8AC3E}">
        <p14:creationId xmlns:p14="http://schemas.microsoft.com/office/powerpoint/2010/main" val="29631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제목 및 내용">
    <p:spTree>
      <p:nvGrpSpPr>
        <p:cNvPr id="1" name=""/>
        <p:cNvGrpSpPr/>
        <p:nvPr/>
      </p:nvGrpSpPr>
      <p:grpSpPr>
        <a:xfrm>
          <a:off x="0" y="0"/>
          <a:ext cx="0" cy="0"/>
          <a:chOff x="0" y="0"/>
          <a:chExt cx="0" cy="0"/>
        </a:xfrm>
      </p:grpSpPr>
      <p:sp>
        <p:nvSpPr>
          <p:cNvPr id="8" name="직사각형 7"/>
          <p:cNvSpPr/>
          <p:nvPr userDrawn="1"/>
        </p:nvSpPr>
        <p:spPr>
          <a:xfrm>
            <a:off x="0" y="3"/>
            <a:ext cx="9144000" cy="6857999"/>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a:ea typeface="맑은 고딕" panose="020B0503020000020004" pitchFamily="50" charset="-127"/>
              <a:cs typeface="+mn-cs"/>
            </a:endParaRPr>
          </a:p>
        </p:txBody>
      </p:sp>
      <p:sp>
        <p:nvSpPr>
          <p:cNvPr id="12" name="Title 1"/>
          <p:cNvSpPr>
            <a:spLocks noGrp="1"/>
          </p:cNvSpPr>
          <p:nvPr>
            <p:ph type="ctrTitle" hasCustomPrompt="1"/>
          </p:nvPr>
        </p:nvSpPr>
        <p:spPr>
          <a:xfrm>
            <a:off x="0" y="3771059"/>
            <a:ext cx="9144000" cy="540000"/>
          </a:xfrm>
          <a:prstGeom prst="rect">
            <a:avLst/>
          </a:prstGeom>
        </p:spPr>
        <p:txBody>
          <a:bodyPr lIns="0" anchor="ctr">
            <a:noAutofit/>
          </a:bodyPr>
          <a:lstStyle>
            <a:lvl1pPr marL="0" algn="ctr" defTabSz="685800" rtl="0" eaLnBrk="1" latinLnBrk="1" hangingPunct="1">
              <a:lnSpc>
                <a:spcPct val="90000"/>
              </a:lnSpc>
              <a:spcBef>
                <a:spcPct val="0"/>
              </a:spcBef>
              <a:buNone/>
              <a:defRPr lang="en-US" sz="3000" b="0" kern="1200" spc="-45" baseline="0" dirty="0">
                <a:solidFill>
                  <a:schemeClr val="bg1"/>
                </a:solidFill>
                <a:latin typeface="+mn-lt"/>
                <a:ea typeface="나눔스퀘어 Bold" panose="020B0600000101010101" pitchFamily="50" charset="-127"/>
                <a:cs typeface="+mj-cs"/>
              </a:defRPr>
            </a:lvl1pPr>
          </a:lstStyle>
          <a:p>
            <a:r>
              <a:rPr lang="en-US" altLang="ko-KR" dirty="0"/>
              <a:t>THANK YOU</a:t>
            </a:r>
            <a:br>
              <a:rPr lang="en-US" altLang="ko-KR" dirty="0"/>
            </a:br>
            <a:br>
              <a:rPr lang="en-US" altLang="ko-KR" dirty="0"/>
            </a:br>
            <a:r>
              <a:rPr lang="en-US" altLang="ko-KR" dirty="0" err="1"/>
              <a:t>SoluM</a:t>
            </a:r>
            <a:endParaRPr lang="en-US" dirty="0"/>
          </a:p>
        </p:txBody>
      </p:sp>
    </p:spTree>
    <p:extLst>
      <p:ext uri="{BB962C8B-B14F-4D97-AF65-F5344CB8AC3E}">
        <p14:creationId xmlns:p14="http://schemas.microsoft.com/office/powerpoint/2010/main" val="483322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295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5" r:id="rId6"/>
  </p:sldLayoutIdLst>
  <p:hf hdr="0" dt="0"/>
  <p:txStyles>
    <p:titleStyle>
      <a:lvl1pPr algn="l" defTabSz="685796"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49" indent="-171449" algn="l" defTabSz="685796"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47" indent="-171449" algn="l" defTabSz="685796"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45" indent="-171449" algn="l" defTabSz="685796"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43" indent="-171449" algn="l" defTabSz="685796"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41" indent="-171449" algn="l" defTabSz="685796"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39" indent="-171449" algn="l" defTabSz="685796"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1" hangingPunct="1">
        <a:defRPr sz="1350" kern="1200">
          <a:solidFill>
            <a:schemeClr val="tx1"/>
          </a:solidFill>
          <a:latin typeface="+mn-lt"/>
          <a:ea typeface="+mn-ea"/>
          <a:cs typeface="+mn-cs"/>
        </a:defRPr>
      </a:lvl1pPr>
      <a:lvl2pPr marL="342898" algn="l" defTabSz="685796" rtl="0" eaLnBrk="1" latinLnBrk="1" hangingPunct="1">
        <a:defRPr sz="1350" kern="1200">
          <a:solidFill>
            <a:schemeClr val="tx1"/>
          </a:solidFill>
          <a:latin typeface="+mn-lt"/>
          <a:ea typeface="+mn-ea"/>
          <a:cs typeface="+mn-cs"/>
        </a:defRPr>
      </a:lvl2pPr>
      <a:lvl3pPr marL="685796" algn="l" defTabSz="685796" rtl="0" eaLnBrk="1" latinLnBrk="1" hangingPunct="1">
        <a:defRPr sz="1350" kern="1200">
          <a:solidFill>
            <a:schemeClr val="tx1"/>
          </a:solidFill>
          <a:latin typeface="+mn-lt"/>
          <a:ea typeface="+mn-ea"/>
          <a:cs typeface="+mn-cs"/>
        </a:defRPr>
      </a:lvl3pPr>
      <a:lvl4pPr marL="1028694" algn="l" defTabSz="685796" rtl="0" eaLnBrk="1" latinLnBrk="1" hangingPunct="1">
        <a:defRPr sz="1350" kern="1200">
          <a:solidFill>
            <a:schemeClr val="tx1"/>
          </a:solidFill>
          <a:latin typeface="+mn-lt"/>
          <a:ea typeface="+mn-ea"/>
          <a:cs typeface="+mn-cs"/>
        </a:defRPr>
      </a:lvl4pPr>
      <a:lvl5pPr marL="1371592" algn="l" defTabSz="685796" rtl="0" eaLnBrk="1" latinLnBrk="1" hangingPunct="1">
        <a:defRPr sz="1350" kern="1200">
          <a:solidFill>
            <a:schemeClr val="tx1"/>
          </a:solidFill>
          <a:latin typeface="+mn-lt"/>
          <a:ea typeface="+mn-ea"/>
          <a:cs typeface="+mn-cs"/>
        </a:defRPr>
      </a:lvl5pPr>
      <a:lvl6pPr marL="1714490" algn="l" defTabSz="685796" rtl="0" eaLnBrk="1" latinLnBrk="1" hangingPunct="1">
        <a:defRPr sz="1350" kern="1200">
          <a:solidFill>
            <a:schemeClr val="tx1"/>
          </a:solidFill>
          <a:latin typeface="+mn-lt"/>
          <a:ea typeface="+mn-ea"/>
          <a:cs typeface="+mn-cs"/>
        </a:defRPr>
      </a:lvl6pPr>
      <a:lvl7pPr marL="2057388" algn="l" defTabSz="685796" rtl="0" eaLnBrk="1" latinLnBrk="1" hangingPunct="1">
        <a:defRPr sz="1350" kern="1200">
          <a:solidFill>
            <a:schemeClr val="tx1"/>
          </a:solidFill>
          <a:latin typeface="+mn-lt"/>
          <a:ea typeface="+mn-ea"/>
          <a:cs typeface="+mn-cs"/>
        </a:defRPr>
      </a:lvl7pPr>
      <a:lvl8pPr marL="2400286" algn="l" defTabSz="685796" rtl="0" eaLnBrk="1" latinLnBrk="1" hangingPunct="1">
        <a:defRPr sz="1350" kern="1200">
          <a:solidFill>
            <a:schemeClr val="tx1"/>
          </a:solidFill>
          <a:latin typeface="+mn-lt"/>
          <a:ea typeface="+mn-ea"/>
          <a:cs typeface="+mn-cs"/>
        </a:defRPr>
      </a:lvl8pPr>
      <a:lvl9pPr marL="2743184" algn="l" defTabSz="685796"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1.png"/><Relationship Id="rId3" Type="http://schemas.openxmlformats.org/officeDocument/2006/relationships/image" Target="../media/image19.png"/><Relationship Id="rId7" Type="http://schemas.openxmlformats.org/officeDocument/2006/relationships/image" Target="../media/image8.png"/><Relationship Id="rId12" Type="http://schemas.openxmlformats.org/officeDocument/2006/relationships/image" Target="../media/image10.png"/><Relationship Id="rId2" Type="http://schemas.openxmlformats.org/officeDocument/2006/relationships/hyperlink" Target="https://www.anujvarma.com/azure-high-availability-iaas-with-traffic-manager-architecture/" TargetMode="Externa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7.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6.png"/><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1.wdp"/><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hyperlink" Target="https://xxxxxxx.blob.core.windows.ne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dirty="0"/>
              <a:t>SoluM ESL Cloud System</a:t>
            </a:r>
          </a:p>
        </p:txBody>
      </p:sp>
      <p:sp>
        <p:nvSpPr>
          <p:cNvPr id="3" name="부제목 2"/>
          <p:cNvSpPr>
            <a:spLocks noGrp="1"/>
          </p:cNvSpPr>
          <p:nvPr>
            <p:ph type="subTitle" idx="1"/>
          </p:nvPr>
        </p:nvSpPr>
        <p:spPr/>
        <p:txBody>
          <a:bodyPr/>
          <a:lstStyle/>
          <a:p>
            <a:r>
              <a:rPr lang="en-US" dirty="0"/>
              <a:t>ICT Precedent Development Group</a:t>
            </a:r>
          </a:p>
          <a:p>
            <a:r>
              <a:rPr lang="en-US" dirty="0"/>
              <a:t>2021.01.21</a:t>
            </a:r>
          </a:p>
        </p:txBody>
      </p:sp>
      <p:grpSp>
        <p:nvGrpSpPr>
          <p:cNvPr id="6" name="Group 5">
            <a:extLst>
              <a:ext uri="{FF2B5EF4-FFF2-40B4-BE49-F238E27FC236}">
                <a16:creationId xmlns:a16="http://schemas.microsoft.com/office/drawing/2014/main" id="{C4244CAF-81F6-4334-BDA9-BCFEC514B313}"/>
              </a:ext>
            </a:extLst>
          </p:cNvPr>
          <p:cNvGrpSpPr/>
          <p:nvPr/>
        </p:nvGrpSpPr>
        <p:grpSpPr>
          <a:xfrm rot="1636325">
            <a:off x="6646984" y="628958"/>
            <a:ext cx="2391546" cy="674077"/>
            <a:chOff x="4572000" y="2895600"/>
            <a:chExt cx="2391546" cy="674077"/>
          </a:xfrm>
        </p:grpSpPr>
        <p:sp>
          <p:nvSpPr>
            <p:cNvPr id="5" name="Rectangle: Rounded Corners 4">
              <a:extLst>
                <a:ext uri="{FF2B5EF4-FFF2-40B4-BE49-F238E27FC236}">
                  <a16:creationId xmlns:a16="http://schemas.microsoft.com/office/drawing/2014/main" id="{AE9E5174-EA5E-48B3-B1C4-32F6FAB8DE92}"/>
                </a:ext>
              </a:extLst>
            </p:cNvPr>
            <p:cNvSpPr/>
            <p:nvPr/>
          </p:nvSpPr>
          <p:spPr bwMode="auto">
            <a:xfrm>
              <a:off x="4572000" y="2895600"/>
              <a:ext cx="2321169" cy="674077"/>
            </a:xfrm>
            <a:prstGeom prst="roundRect">
              <a:avLst/>
            </a:prstGeom>
            <a:noFill/>
            <a:ln w="57150">
              <a:solidFill>
                <a:srgbClr val="FF0000"/>
              </a:solid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sp>
          <p:nvSpPr>
            <p:cNvPr id="4" name="제목 1">
              <a:extLst>
                <a:ext uri="{FF2B5EF4-FFF2-40B4-BE49-F238E27FC236}">
                  <a16:creationId xmlns:a16="http://schemas.microsoft.com/office/drawing/2014/main" id="{27331DEC-1AFD-4427-9708-88FE7AD04F3F}"/>
                </a:ext>
              </a:extLst>
            </p:cNvPr>
            <p:cNvSpPr txBox="1">
              <a:spLocks/>
            </p:cNvSpPr>
            <p:nvPr/>
          </p:nvSpPr>
          <p:spPr>
            <a:xfrm>
              <a:off x="4700913" y="2962638"/>
              <a:ext cx="2262633" cy="540000"/>
            </a:xfrm>
            <a:ln/>
          </p:spPr>
          <p:style>
            <a:lnRef idx="2">
              <a:schemeClr val="accent4"/>
            </a:lnRef>
            <a:fillRef idx="1">
              <a:schemeClr val="lt1"/>
            </a:fillRef>
            <a:effectRef idx="0">
              <a:schemeClr val="accent4"/>
            </a:effectRef>
            <a:fontRef idx="minor">
              <a:schemeClr val="dk1"/>
            </a:fontRef>
          </p:style>
          <p:txBody>
            <a:bodyPr lIns="0" anchor="ctr"/>
            <a:lstStyle>
              <a:lvl1pPr algn="l" defTabSz="685796" rtl="0" eaLnBrk="1" latinLnBrk="1" hangingPunct="1">
                <a:lnSpc>
                  <a:spcPct val="90000"/>
                </a:lnSpc>
                <a:spcBef>
                  <a:spcPct val="0"/>
                </a:spcBef>
                <a:buNone/>
                <a:defRPr lang="en-US" sz="2700" kern="1000" spc="-45" dirty="0">
                  <a:solidFill>
                    <a:schemeClr val="bg1"/>
                  </a:solidFill>
                  <a:latin typeface="Arial" panose="020B0604020202020204" pitchFamily="34" charset="0"/>
                  <a:ea typeface="+mn-ea"/>
                  <a:cs typeface="Arial" panose="020B0604020202020204" pitchFamily="34" charset="0"/>
                </a:defRPr>
              </a:lvl1pPr>
            </a:lstStyle>
            <a:p>
              <a:r>
                <a:rPr lang="en-US" b="1" dirty="0">
                  <a:solidFill>
                    <a:srgbClr val="FF0000"/>
                  </a:solidFill>
                </a:rPr>
                <a:t>Internal Only</a:t>
              </a:r>
            </a:p>
          </p:txBody>
        </p:sp>
      </p:grpSp>
    </p:spTree>
    <p:extLst>
      <p:ext uri="{BB962C8B-B14F-4D97-AF65-F5344CB8AC3E}">
        <p14:creationId xmlns:p14="http://schemas.microsoft.com/office/powerpoint/2010/main" val="313962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a:t>Azure Container Registry</a:t>
            </a:r>
          </a:p>
        </p:txBody>
      </p:sp>
      <p:sp>
        <p:nvSpPr>
          <p:cNvPr id="5" name="부제목 4"/>
          <p:cNvSpPr>
            <a:spLocks noGrp="1"/>
          </p:cNvSpPr>
          <p:nvPr>
            <p:ph type="subTitle" idx="1"/>
          </p:nvPr>
        </p:nvSpPr>
        <p:spPr/>
        <p:txBody>
          <a:bodyPr/>
          <a:lstStyle/>
          <a:p>
            <a:r>
              <a:rPr lang="en-US" altLang="ko-KR" dirty="0"/>
              <a:t>AKS pulls the Docker images from Azure Container Registry (ACR)</a:t>
            </a:r>
          </a:p>
          <a:p>
            <a:pPr lvl="1"/>
            <a:endParaRPr lang="en-US" altLang="ko-KR" dirty="0"/>
          </a:p>
          <a:p>
            <a:pPr marL="85919" indent="0">
              <a:buNone/>
            </a:pPr>
            <a:endParaRPr lang="en-US" altLang="ko-KR" dirty="0"/>
          </a:p>
          <a:p>
            <a:endParaRPr lang="en-US" altLang="ko-KR" dirty="0"/>
          </a:p>
          <a:p>
            <a:endParaRPr lang="en-US" altLang="ko-KR" dirty="0"/>
          </a:p>
          <a:p>
            <a:pPr marL="85919" indent="0">
              <a:buNone/>
            </a:pPr>
            <a:endParaRPr lang="en-US" altLang="ko-KR" dirty="0"/>
          </a:p>
        </p:txBody>
      </p:sp>
      <p:pic>
        <p:nvPicPr>
          <p:cNvPr id="2" name="Picture 1">
            <a:extLst>
              <a:ext uri="{FF2B5EF4-FFF2-40B4-BE49-F238E27FC236}">
                <a16:creationId xmlns:a16="http://schemas.microsoft.com/office/drawing/2014/main" id="{F2DD20EF-EC74-4EB3-9A9F-ABF9F925942E}"/>
              </a:ext>
            </a:extLst>
          </p:cNvPr>
          <p:cNvPicPr>
            <a:picLocks noChangeAspect="1"/>
          </p:cNvPicPr>
          <p:nvPr/>
        </p:nvPicPr>
        <p:blipFill>
          <a:blip r:embed="rId2"/>
          <a:stretch>
            <a:fillRect/>
          </a:stretch>
        </p:blipFill>
        <p:spPr>
          <a:xfrm>
            <a:off x="1434089" y="1441937"/>
            <a:ext cx="5920482" cy="4988169"/>
          </a:xfrm>
          <a:prstGeom prst="rect">
            <a:avLst/>
          </a:prstGeom>
        </p:spPr>
      </p:pic>
    </p:spTree>
    <p:extLst>
      <p:ext uri="{BB962C8B-B14F-4D97-AF65-F5344CB8AC3E}">
        <p14:creationId xmlns:p14="http://schemas.microsoft.com/office/powerpoint/2010/main" val="222923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a:t>Azure Storage</a:t>
            </a:r>
          </a:p>
        </p:txBody>
      </p:sp>
      <p:sp>
        <p:nvSpPr>
          <p:cNvPr id="5" name="부제목 4"/>
          <p:cNvSpPr>
            <a:spLocks noGrp="1"/>
          </p:cNvSpPr>
          <p:nvPr>
            <p:ph type="subTitle" idx="1"/>
          </p:nvPr>
        </p:nvSpPr>
        <p:spPr/>
        <p:txBody>
          <a:bodyPr/>
          <a:lstStyle/>
          <a:p>
            <a:r>
              <a:rPr lang="en-US" altLang="ko-KR" dirty="0"/>
              <a:t>When a label is connected to a GW, the GW updates the activation information (for roaming) of the label on Storage.</a:t>
            </a:r>
          </a:p>
          <a:p>
            <a:r>
              <a:rPr lang="en-US" altLang="ko-KR" dirty="0"/>
              <a:t>Some files (Images, NFC and others) are stored on Azure Storage and GW will pull the files after receiving messages from Server through </a:t>
            </a:r>
            <a:r>
              <a:rPr lang="en-US" altLang="ko-KR" dirty="0" err="1"/>
              <a:t>IoTHub</a:t>
            </a:r>
            <a:r>
              <a:rPr lang="en-US" altLang="ko-KR" dirty="0"/>
              <a:t>.</a:t>
            </a:r>
          </a:p>
        </p:txBody>
      </p:sp>
      <p:pic>
        <p:nvPicPr>
          <p:cNvPr id="2" name="Picture 1">
            <a:extLst>
              <a:ext uri="{FF2B5EF4-FFF2-40B4-BE49-F238E27FC236}">
                <a16:creationId xmlns:a16="http://schemas.microsoft.com/office/drawing/2014/main" id="{724860E2-D13D-4D30-9BF9-56F3A4207DC5}"/>
              </a:ext>
            </a:extLst>
          </p:cNvPr>
          <p:cNvPicPr>
            <a:picLocks noChangeAspect="1"/>
          </p:cNvPicPr>
          <p:nvPr/>
        </p:nvPicPr>
        <p:blipFill>
          <a:blip r:embed="rId2"/>
          <a:stretch>
            <a:fillRect/>
          </a:stretch>
        </p:blipFill>
        <p:spPr>
          <a:xfrm>
            <a:off x="77587" y="1850525"/>
            <a:ext cx="4208397" cy="2296161"/>
          </a:xfrm>
          <a:prstGeom prst="rect">
            <a:avLst/>
          </a:prstGeom>
        </p:spPr>
      </p:pic>
      <p:pic>
        <p:nvPicPr>
          <p:cNvPr id="3" name="Picture 2">
            <a:extLst>
              <a:ext uri="{FF2B5EF4-FFF2-40B4-BE49-F238E27FC236}">
                <a16:creationId xmlns:a16="http://schemas.microsoft.com/office/drawing/2014/main" id="{499D274D-ABC2-4837-A7B7-4D92ACE4F549}"/>
              </a:ext>
            </a:extLst>
          </p:cNvPr>
          <p:cNvPicPr>
            <a:picLocks noChangeAspect="1"/>
          </p:cNvPicPr>
          <p:nvPr/>
        </p:nvPicPr>
        <p:blipFill>
          <a:blip r:embed="rId3"/>
          <a:stretch>
            <a:fillRect/>
          </a:stretch>
        </p:blipFill>
        <p:spPr>
          <a:xfrm>
            <a:off x="175615" y="4146686"/>
            <a:ext cx="4012340" cy="2613808"/>
          </a:xfrm>
          <a:prstGeom prst="rect">
            <a:avLst/>
          </a:prstGeom>
        </p:spPr>
      </p:pic>
      <p:pic>
        <p:nvPicPr>
          <p:cNvPr id="6" name="Picture 5">
            <a:extLst>
              <a:ext uri="{FF2B5EF4-FFF2-40B4-BE49-F238E27FC236}">
                <a16:creationId xmlns:a16="http://schemas.microsoft.com/office/drawing/2014/main" id="{9F8A77CD-4ACC-41C6-9CD8-BE7E187054EC}"/>
              </a:ext>
            </a:extLst>
          </p:cNvPr>
          <p:cNvPicPr>
            <a:picLocks noChangeAspect="1"/>
          </p:cNvPicPr>
          <p:nvPr/>
        </p:nvPicPr>
        <p:blipFill>
          <a:blip r:embed="rId4"/>
          <a:stretch>
            <a:fillRect/>
          </a:stretch>
        </p:blipFill>
        <p:spPr>
          <a:xfrm>
            <a:off x="4805263" y="1893279"/>
            <a:ext cx="4012339" cy="4413032"/>
          </a:xfrm>
          <a:prstGeom prst="rect">
            <a:avLst/>
          </a:prstGeom>
        </p:spPr>
      </p:pic>
    </p:spTree>
    <p:extLst>
      <p:ext uri="{BB962C8B-B14F-4D97-AF65-F5344CB8AC3E}">
        <p14:creationId xmlns:p14="http://schemas.microsoft.com/office/powerpoint/2010/main" val="251716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err="1"/>
              <a:t>IoTHub</a:t>
            </a:r>
            <a:endParaRPr lang="en-US" dirty="0"/>
          </a:p>
        </p:txBody>
      </p:sp>
      <p:sp>
        <p:nvSpPr>
          <p:cNvPr id="5" name="부제목 4"/>
          <p:cNvSpPr>
            <a:spLocks noGrp="1"/>
          </p:cNvSpPr>
          <p:nvPr>
            <p:ph type="subTitle" idx="1"/>
          </p:nvPr>
        </p:nvSpPr>
        <p:spPr>
          <a:xfrm>
            <a:off x="203306" y="838904"/>
            <a:ext cx="8720505" cy="645947"/>
          </a:xfrm>
        </p:spPr>
        <p:txBody>
          <a:bodyPr/>
          <a:lstStyle/>
          <a:p>
            <a:r>
              <a:rPr lang="en-US" dirty="0"/>
              <a:t>IoT Hub is a managed service, hosted in the cloud, that acts as a central message hub for bi-directional communication between your IoT application and the devices it manages. </a:t>
            </a:r>
          </a:p>
          <a:p>
            <a:r>
              <a:rPr lang="en-US" dirty="0"/>
              <a:t>The below picture shows the results tested by using 1K GW simulators (based on Docker) on running on Azure VM.</a:t>
            </a:r>
          </a:p>
        </p:txBody>
      </p:sp>
      <p:pic>
        <p:nvPicPr>
          <p:cNvPr id="2" name="Picture 1">
            <a:extLst>
              <a:ext uri="{FF2B5EF4-FFF2-40B4-BE49-F238E27FC236}">
                <a16:creationId xmlns:a16="http://schemas.microsoft.com/office/drawing/2014/main" id="{6326148C-AEB1-47F4-90BA-D2C2969FAF97}"/>
              </a:ext>
            </a:extLst>
          </p:cNvPr>
          <p:cNvPicPr>
            <a:picLocks noChangeAspect="1"/>
          </p:cNvPicPr>
          <p:nvPr/>
        </p:nvPicPr>
        <p:blipFill>
          <a:blip r:embed="rId2"/>
          <a:stretch>
            <a:fillRect/>
          </a:stretch>
        </p:blipFill>
        <p:spPr>
          <a:xfrm>
            <a:off x="814754" y="1725878"/>
            <a:ext cx="7620000" cy="4763514"/>
          </a:xfrm>
          <a:prstGeom prst="rect">
            <a:avLst/>
          </a:prstGeom>
        </p:spPr>
      </p:pic>
    </p:spTree>
    <p:extLst>
      <p:ext uri="{BB962C8B-B14F-4D97-AF65-F5344CB8AC3E}">
        <p14:creationId xmlns:p14="http://schemas.microsoft.com/office/powerpoint/2010/main" val="126161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a:t>Test Results (Released to SAI)</a:t>
            </a:r>
          </a:p>
        </p:txBody>
      </p:sp>
      <p:graphicFrame>
        <p:nvGraphicFramePr>
          <p:cNvPr id="6" name="표 9">
            <a:extLst>
              <a:ext uri="{FF2B5EF4-FFF2-40B4-BE49-F238E27FC236}">
                <a16:creationId xmlns:a16="http://schemas.microsoft.com/office/drawing/2014/main" id="{4C1824A2-9091-403A-9382-08A9FD17E0F1}"/>
              </a:ext>
            </a:extLst>
          </p:cNvPr>
          <p:cNvGraphicFramePr>
            <a:graphicFrameLocks noGrp="1"/>
          </p:cNvGraphicFramePr>
          <p:nvPr>
            <p:extLst/>
          </p:nvPr>
        </p:nvGraphicFramePr>
        <p:xfrm>
          <a:off x="70911" y="3398154"/>
          <a:ext cx="8997700" cy="640080"/>
        </p:xfrm>
        <a:graphic>
          <a:graphicData uri="http://schemas.openxmlformats.org/drawingml/2006/table">
            <a:tbl>
              <a:tblPr firstRow="1" bandRow="1">
                <a:tableStyleId>{2D5ABB26-0587-4C30-8999-92F81FD0307C}</a:tableStyleId>
              </a:tblPr>
              <a:tblGrid>
                <a:gridCol w="1220436">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41999">
                  <a:extLst>
                    <a:ext uri="{9D8B030D-6E8A-4147-A177-3AD203B41FA5}">
                      <a16:colId xmlns:a16="http://schemas.microsoft.com/office/drawing/2014/main" val="20002"/>
                    </a:ext>
                  </a:extLst>
                </a:gridCol>
                <a:gridCol w="1488831">
                  <a:extLst>
                    <a:ext uri="{9D8B030D-6E8A-4147-A177-3AD203B41FA5}">
                      <a16:colId xmlns:a16="http://schemas.microsoft.com/office/drawing/2014/main" val="20003"/>
                    </a:ext>
                  </a:extLst>
                </a:gridCol>
                <a:gridCol w="1606061">
                  <a:extLst>
                    <a:ext uri="{9D8B030D-6E8A-4147-A177-3AD203B41FA5}">
                      <a16:colId xmlns:a16="http://schemas.microsoft.com/office/drawing/2014/main" val="3196505548"/>
                    </a:ext>
                  </a:extLst>
                </a:gridCol>
                <a:gridCol w="1225873">
                  <a:extLst>
                    <a:ext uri="{9D8B030D-6E8A-4147-A177-3AD203B41FA5}">
                      <a16:colId xmlns:a16="http://schemas.microsoft.com/office/drawing/2014/main" val="20004"/>
                    </a:ext>
                  </a:extLst>
                </a:gridCol>
              </a:tblGrid>
              <a:tr h="388620">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Total Labels</a:t>
                      </a:r>
                    </a:p>
                  </a:txBody>
                  <a:tcPr marL="68580" marR="68580" marT="34290" marB="3429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Stores</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GWs</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VM instances for GW simulator</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a:t>
                      </a:r>
                    </a:p>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Image Generator</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a:t>
                      </a:r>
                    </a:p>
                    <a:p>
                      <a:pPr algn="ctr" latinLnBrk="1"/>
                      <a:r>
                        <a:rPr lang="en-US" altLang="ko-KR" sz="1100" b="1" dirty="0" err="1">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APIService</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extLst>
                  <a:ext uri="{0D108BD9-81ED-4DB2-BD59-A6C34878D82A}">
                    <a16:rowId xmlns:a16="http://schemas.microsoft.com/office/drawing/2014/main" val="10000"/>
                  </a:ext>
                </a:extLst>
              </a:tr>
              <a:tr h="0">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 1M</a:t>
                      </a:r>
                    </a:p>
                  </a:txBody>
                  <a:tcPr marL="68580" marR="68580" marT="34290" marB="34290"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noFill/>
                  </a:tcPr>
                </a:tc>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1</a:t>
                      </a:r>
                      <a:endParaRPr lang="ko-KR" altLang="en-US"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endParaRPr>
                    </a:p>
                  </a:txBody>
                  <a:tcPr marL="68580" marR="68580" marT="34290" marB="3429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tcPr>
                </a:tc>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200</a:t>
                      </a:r>
                      <a:endParaRPr lang="ko-KR" altLang="en-US"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endParaRPr>
                    </a:p>
                  </a:txBody>
                  <a:tcPr marL="68580" marR="68580" marT="34290" marB="3429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tcPr>
                </a:tc>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2</a:t>
                      </a:r>
                      <a:endParaRPr lang="ko-KR" altLang="en-US"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endParaRPr>
                    </a:p>
                  </a:txBody>
                  <a:tcPr marL="68580" marR="68580" marT="34290" marB="3429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noFill/>
                  </a:tcPr>
                </a:tc>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2 ~ 10</a:t>
                      </a:r>
                    </a:p>
                  </a:txBody>
                  <a:tcPr marL="68580" marR="68580" marT="34290" marB="3429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kern="1200" dirty="0">
                          <a:ln>
                            <a:solidFill>
                              <a:schemeClr val="accent1">
                                <a:alpha val="0"/>
                              </a:schemeClr>
                            </a:solidFill>
                          </a:ln>
                          <a:solidFill>
                            <a:schemeClr val="tx1"/>
                          </a:solidFill>
                          <a:latin typeface="+mn-lt"/>
                          <a:ea typeface="Noto Sans Mono CJK KR Regular" panose="020B0500000000000000" pitchFamily="34" charset="-127"/>
                          <a:cs typeface="Arial" panose="020B0604020202020204" pitchFamily="34" charset="0"/>
                        </a:rPr>
                        <a:t>2</a:t>
                      </a:r>
                    </a:p>
                  </a:txBody>
                  <a:tcPr marL="68580" marR="68580" marT="34290" marB="34290" anchor="ctr">
                    <a:lnL w="190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부제목 4">
            <a:extLst>
              <a:ext uri="{FF2B5EF4-FFF2-40B4-BE49-F238E27FC236}">
                <a16:creationId xmlns:a16="http://schemas.microsoft.com/office/drawing/2014/main" id="{6554C14B-7949-4A10-9C82-8DEF4726C7F6}"/>
              </a:ext>
            </a:extLst>
          </p:cNvPr>
          <p:cNvSpPr txBox="1">
            <a:spLocks/>
          </p:cNvSpPr>
          <p:nvPr/>
        </p:nvSpPr>
        <p:spPr>
          <a:xfrm>
            <a:off x="209508" y="3819579"/>
            <a:ext cx="8720505" cy="645947"/>
          </a:xfrm>
        </p:spPr>
        <p:txBody>
          <a:bodyPr lIns="0" anchor="t"/>
          <a:lstStyle>
            <a:lvl1pPr marL="232165" marR="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sz="1400" kern="1200" spc="-49" baseline="0">
                <a:solidFill>
                  <a:schemeClr val="tx1">
                    <a:lumMod val="65000"/>
                    <a:lumOff val="35000"/>
                  </a:schemeClr>
                </a:solidFill>
                <a:latin typeface="Arial" panose="020B0604020202020204" pitchFamily="34" charset="0"/>
                <a:ea typeface="맑은 고딕" panose="020B0503020000020004" pitchFamily="50" charset="-127"/>
                <a:cs typeface="Arial" panose="020B0604020202020204" pitchFamily="34" charset="0"/>
              </a:defRPr>
            </a:lvl1pPr>
            <a:lvl2pPr marL="657214"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028678"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253895"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771604"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143068"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6pPr>
            <a:lvl7pPr marL="2228782"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7pPr>
            <a:lvl8pPr marL="2600245"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8pPr>
            <a:lvl9pPr marL="2971709"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9pPr>
          </a:lstStyle>
          <a:p>
            <a:pPr lvl="1"/>
            <a:endParaRPr lang="en-US" sz="1000" dirty="0">
              <a:sym typeface="Wingdings" panose="05000000000000000000" pitchFamily="2" charset="2"/>
            </a:endParaRPr>
          </a:p>
          <a:p>
            <a:endParaRPr lang="en-US" sz="1000" dirty="0">
              <a:sym typeface="Wingdings" panose="05000000000000000000" pitchFamily="2" charset="2"/>
            </a:endParaRPr>
          </a:p>
          <a:p>
            <a:endParaRPr lang="en-US" sz="1000" dirty="0"/>
          </a:p>
        </p:txBody>
      </p:sp>
      <p:sp>
        <p:nvSpPr>
          <p:cNvPr id="8" name="부제목 4">
            <a:extLst>
              <a:ext uri="{FF2B5EF4-FFF2-40B4-BE49-F238E27FC236}">
                <a16:creationId xmlns:a16="http://schemas.microsoft.com/office/drawing/2014/main" id="{91430449-9F76-432C-B681-F69297049FEE}"/>
              </a:ext>
            </a:extLst>
          </p:cNvPr>
          <p:cNvSpPr txBox="1">
            <a:spLocks/>
          </p:cNvSpPr>
          <p:nvPr/>
        </p:nvSpPr>
        <p:spPr>
          <a:xfrm>
            <a:off x="209507" y="4095113"/>
            <a:ext cx="8720505" cy="645947"/>
          </a:xfrm>
        </p:spPr>
        <p:txBody>
          <a:bodyPr lIns="0" anchor="t"/>
          <a:lstStyle>
            <a:lvl1pPr marL="232165" marR="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sz="1400" kern="1200" spc="-49" baseline="0">
                <a:solidFill>
                  <a:schemeClr val="tx1">
                    <a:lumMod val="65000"/>
                    <a:lumOff val="35000"/>
                  </a:schemeClr>
                </a:solidFill>
                <a:latin typeface="Arial" panose="020B0604020202020204" pitchFamily="34" charset="0"/>
                <a:ea typeface="맑은 고딕" panose="020B0503020000020004" pitchFamily="50" charset="-127"/>
                <a:cs typeface="Arial" panose="020B0604020202020204" pitchFamily="34" charset="0"/>
              </a:defRPr>
            </a:lvl1pPr>
            <a:lvl2pPr marL="657214"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028678"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253895"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771604"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143068"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6pPr>
            <a:lvl7pPr marL="2228782"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7pPr>
            <a:lvl8pPr marL="2600245"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8pPr>
            <a:lvl9pPr marL="2971709"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9pPr>
          </a:lstStyle>
          <a:p>
            <a:r>
              <a:rPr lang="en-US" sz="1000" dirty="0">
                <a:sym typeface="Wingdings" panose="05000000000000000000" pitchFamily="2" charset="2"/>
              </a:rPr>
              <a:t>1M Labels can be processed within 150 mins in an ideal situation (Clear RF environment).</a:t>
            </a:r>
          </a:p>
          <a:p>
            <a:r>
              <a:rPr lang="en-US" sz="1000" dirty="0">
                <a:sym typeface="Wingdings" panose="05000000000000000000" pitchFamily="2" charset="2"/>
              </a:rPr>
              <a:t>User Node Spec - Standard_D32_v3 (32 CPU Cores), Min.1 ~ Max. 4 (Enabling autoscaling)</a:t>
            </a:r>
          </a:p>
          <a:p>
            <a:pPr lvl="1"/>
            <a:endParaRPr lang="en-US" sz="1000" dirty="0">
              <a:sym typeface="Wingdings" panose="05000000000000000000" pitchFamily="2" charset="2"/>
            </a:endParaRPr>
          </a:p>
          <a:p>
            <a:endParaRPr lang="en-US" sz="1000" dirty="0">
              <a:sym typeface="Wingdings" panose="05000000000000000000" pitchFamily="2" charset="2"/>
            </a:endParaRPr>
          </a:p>
          <a:p>
            <a:endParaRPr lang="en-US" sz="1000" dirty="0"/>
          </a:p>
        </p:txBody>
      </p:sp>
      <p:graphicFrame>
        <p:nvGraphicFramePr>
          <p:cNvPr id="9" name="표 9">
            <a:extLst>
              <a:ext uri="{FF2B5EF4-FFF2-40B4-BE49-F238E27FC236}">
                <a16:creationId xmlns:a16="http://schemas.microsoft.com/office/drawing/2014/main" id="{577D08C0-7A7F-4F97-BD57-9C25E299CB23}"/>
              </a:ext>
            </a:extLst>
          </p:cNvPr>
          <p:cNvGraphicFramePr>
            <a:graphicFrameLocks noGrp="1"/>
          </p:cNvGraphicFramePr>
          <p:nvPr>
            <p:extLst/>
          </p:nvPr>
        </p:nvGraphicFramePr>
        <p:xfrm>
          <a:off x="94353" y="5109708"/>
          <a:ext cx="8997700" cy="640080"/>
        </p:xfrm>
        <a:graphic>
          <a:graphicData uri="http://schemas.openxmlformats.org/drawingml/2006/table">
            <a:tbl>
              <a:tblPr firstRow="1" bandRow="1">
                <a:tableStyleId>{2D5ABB26-0587-4C30-8999-92F81FD0307C}</a:tableStyleId>
              </a:tblPr>
              <a:tblGrid>
                <a:gridCol w="1220436">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41999">
                  <a:extLst>
                    <a:ext uri="{9D8B030D-6E8A-4147-A177-3AD203B41FA5}">
                      <a16:colId xmlns:a16="http://schemas.microsoft.com/office/drawing/2014/main" val="20002"/>
                    </a:ext>
                  </a:extLst>
                </a:gridCol>
                <a:gridCol w="1488831">
                  <a:extLst>
                    <a:ext uri="{9D8B030D-6E8A-4147-A177-3AD203B41FA5}">
                      <a16:colId xmlns:a16="http://schemas.microsoft.com/office/drawing/2014/main" val="20003"/>
                    </a:ext>
                  </a:extLst>
                </a:gridCol>
                <a:gridCol w="1606061">
                  <a:extLst>
                    <a:ext uri="{9D8B030D-6E8A-4147-A177-3AD203B41FA5}">
                      <a16:colId xmlns:a16="http://schemas.microsoft.com/office/drawing/2014/main" val="3196505548"/>
                    </a:ext>
                  </a:extLst>
                </a:gridCol>
                <a:gridCol w="1225873">
                  <a:extLst>
                    <a:ext uri="{9D8B030D-6E8A-4147-A177-3AD203B41FA5}">
                      <a16:colId xmlns:a16="http://schemas.microsoft.com/office/drawing/2014/main" val="20004"/>
                    </a:ext>
                  </a:extLst>
                </a:gridCol>
              </a:tblGrid>
              <a:tr h="388620">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Total Labels</a:t>
                      </a:r>
                    </a:p>
                  </a:txBody>
                  <a:tcPr marL="68580" marR="68580" marT="34290" marB="3429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Stores</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GWs</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VM instances for GW simulator</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a:t>
                      </a:r>
                    </a:p>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Image Generator</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tc>
                  <a:txBody>
                    <a:bodyPr/>
                    <a:lstStyle/>
                    <a:p>
                      <a:pPr algn="ctr" latinLnBrk="1"/>
                      <a:r>
                        <a:rPr lang="en-US" altLang="ko-KR"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 of </a:t>
                      </a:r>
                    </a:p>
                    <a:p>
                      <a:pPr algn="ctr" latinLnBrk="1"/>
                      <a:r>
                        <a:rPr lang="en-US" altLang="ko-KR" sz="1100" b="1" dirty="0" err="1">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rPr>
                        <a:t>APIService</a:t>
                      </a:r>
                      <a:endParaRPr lang="ko-KR" altLang="en-US" sz="1100" b="1" dirty="0">
                        <a:ln>
                          <a:solidFill>
                            <a:schemeClr val="accent1">
                              <a:alpha val="0"/>
                            </a:schemeClr>
                          </a:solidFill>
                        </a:ln>
                        <a:solidFill>
                          <a:schemeClr val="bg1"/>
                        </a:solidFill>
                        <a:latin typeface="Arial" panose="020B0604020202020204" pitchFamily="34" charset="0"/>
                        <a:ea typeface="KoPub돋움체 Bold" pitchFamily="18" charset="-127"/>
                        <a:cs typeface="Arial" panose="020B0604020202020204" pitchFamily="34" charset="0"/>
                      </a:endParaRPr>
                    </a:p>
                  </a:txBody>
                  <a:tcPr marL="68580" marR="68580" marT="34290" marB="3429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152B61"/>
                    </a:solidFill>
                  </a:tcPr>
                </a:tc>
                <a:extLst>
                  <a:ext uri="{0D108BD9-81ED-4DB2-BD59-A6C34878D82A}">
                    <a16:rowId xmlns:a16="http://schemas.microsoft.com/office/drawing/2014/main" val="10000"/>
                  </a:ext>
                </a:extLst>
              </a:tr>
              <a:tr h="0">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 25K</a:t>
                      </a:r>
                    </a:p>
                  </a:txBody>
                  <a:tcPr marL="68580" marR="68580" marT="34290" marB="34290"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noFill/>
                  </a:tcPr>
                </a:tc>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1</a:t>
                      </a:r>
                      <a:endParaRPr lang="ko-KR" altLang="en-US"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endParaRPr>
                    </a:p>
                  </a:txBody>
                  <a:tcPr marL="68580" marR="68580" marT="34290" marB="3429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tcPr>
                </a:tc>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10</a:t>
                      </a:r>
                      <a:endParaRPr lang="ko-KR" altLang="en-US"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endParaRPr>
                    </a:p>
                  </a:txBody>
                  <a:tcPr marL="68580" marR="68580" marT="34290" marB="3429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tcPr>
                </a:tc>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1</a:t>
                      </a:r>
                      <a:endParaRPr lang="ko-KR" altLang="en-US"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endParaRPr>
                    </a:p>
                  </a:txBody>
                  <a:tcPr marL="68580" marR="68580" marT="34290" marB="3429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noFill/>
                  </a:tcPr>
                </a:tc>
                <a:tc>
                  <a:txBody>
                    <a:bodyPr/>
                    <a:lstStyle/>
                    <a:p>
                      <a:pPr algn="ctr" latinLnBrk="1"/>
                      <a:r>
                        <a:rPr lang="en-US" altLang="ko-KR" sz="1100" dirty="0">
                          <a:ln>
                            <a:solidFill>
                              <a:schemeClr val="accent1">
                                <a:alpha val="0"/>
                              </a:schemeClr>
                            </a:solidFill>
                          </a:ln>
                          <a:latin typeface="Arial" panose="020B0604020202020204" pitchFamily="34" charset="0"/>
                          <a:ea typeface="KoPub돋움체 Medium" pitchFamily="18" charset="-127"/>
                          <a:cs typeface="Arial" panose="020B0604020202020204" pitchFamily="34" charset="0"/>
                        </a:rPr>
                        <a:t>1 ~ 5</a:t>
                      </a:r>
                    </a:p>
                  </a:txBody>
                  <a:tcPr marL="68580" marR="68580" marT="34290" marB="3429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kern="1200" dirty="0">
                          <a:ln>
                            <a:solidFill>
                              <a:schemeClr val="accent1">
                                <a:alpha val="0"/>
                              </a:schemeClr>
                            </a:solidFill>
                          </a:ln>
                          <a:solidFill>
                            <a:schemeClr val="tx1"/>
                          </a:solidFill>
                          <a:latin typeface="+mn-lt"/>
                          <a:ea typeface="Noto Sans Mono CJK KR Regular" panose="020B0500000000000000" pitchFamily="34" charset="-127"/>
                          <a:cs typeface="Arial" panose="020B0604020202020204" pitchFamily="34" charset="0"/>
                        </a:rPr>
                        <a:t>1 ~ 2</a:t>
                      </a:r>
                    </a:p>
                  </a:txBody>
                  <a:tcPr marL="68580" marR="68580" marT="34290" marB="34290" anchor="ctr">
                    <a:lnL w="190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152B6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부제목 4">
            <a:extLst>
              <a:ext uri="{FF2B5EF4-FFF2-40B4-BE49-F238E27FC236}">
                <a16:creationId xmlns:a16="http://schemas.microsoft.com/office/drawing/2014/main" id="{63A1B4D9-3792-4B7F-923A-452EF8C55D3B}"/>
              </a:ext>
            </a:extLst>
          </p:cNvPr>
          <p:cNvSpPr txBox="1">
            <a:spLocks/>
          </p:cNvSpPr>
          <p:nvPr/>
        </p:nvSpPr>
        <p:spPr>
          <a:xfrm>
            <a:off x="232949" y="5806667"/>
            <a:ext cx="8720505" cy="645947"/>
          </a:xfrm>
        </p:spPr>
        <p:txBody>
          <a:bodyPr lIns="0" anchor="t"/>
          <a:lstStyle>
            <a:lvl1pPr marL="232165" marR="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sz="1400" kern="1200" spc="-49" baseline="0">
                <a:solidFill>
                  <a:schemeClr val="tx1">
                    <a:lumMod val="65000"/>
                    <a:lumOff val="35000"/>
                  </a:schemeClr>
                </a:solidFill>
                <a:latin typeface="Arial" panose="020B0604020202020204" pitchFamily="34" charset="0"/>
                <a:ea typeface="맑은 고딕" panose="020B0503020000020004" pitchFamily="50" charset="-127"/>
                <a:cs typeface="Arial" panose="020B0604020202020204" pitchFamily="34" charset="0"/>
              </a:defRPr>
            </a:lvl1pPr>
            <a:lvl2pPr marL="657214"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028678"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253895"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771604"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143068"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6pPr>
            <a:lvl7pPr marL="2228782"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7pPr>
            <a:lvl8pPr marL="2600245"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8pPr>
            <a:lvl9pPr marL="2971709"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9pPr>
          </a:lstStyle>
          <a:p>
            <a:r>
              <a:rPr lang="en-US" sz="1000" dirty="0">
                <a:sym typeface="Wingdings" panose="05000000000000000000" pitchFamily="2" charset="2"/>
              </a:rPr>
              <a:t>25K can be completely processed within 30 mins in an ideal situation (Clear RF environment)</a:t>
            </a:r>
          </a:p>
          <a:p>
            <a:r>
              <a:rPr lang="en-US" sz="1000" dirty="0">
                <a:sym typeface="Wingdings" panose="05000000000000000000" pitchFamily="2" charset="2"/>
              </a:rPr>
              <a:t>User Node Spec - Standard_D16_v3 (16 CPU Cores) Min.1 ~ Max. 3 (Enabling autoscaling)</a:t>
            </a:r>
          </a:p>
        </p:txBody>
      </p:sp>
      <p:sp>
        <p:nvSpPr>
          <p:cNvPr id="12" name="부제목 4">
            <a:extLst>
              <a:ext uri="{FF2B5EF4-FFF2-40B4-BE49-F238E27FC236}">
                <a16:creationId xmlns:a16="http://schemas.microsoft.com/office/drawing/2014/main" id="{B0393245-EE07-4B92-B25C-E47D286E4552}"/>
              </a:ext>
            </a:extLst>
          </p:cNvPr>
          <p:cNvSpPr txBox="1">
            <a:spLocks/>
          </p:cNvSpPr>
          <p:nvPr/>
        </p:nvSpPr>
        <p:spPr>
          <a:xfrm>
            <a:off x="209507" y="742679"/>
            <a:ext cx="8720505" cy="645947"/>
          </a:xfrm>
        </p:spPr>
        <p:txBody>
          <a:bodyPr lIns="0" anchor="t"/>
          <a:lstStyle>
            <a:lvl1pPr marL="232165" marR="0" indent="-146246" algn="l" defTabSz="685796" rtl="0" eaLnBrk="1" fontAlgn="auto" latinLnBrk="1" hangingPunct="1">
              <a:lnSpc>
                <a:spcPct val="90000"/>
              </a:lnSpc>
              <a:spcBef>
                <a:spcPts val="750"/>
              </a:spcBef>
              <a:spcAft>
                <a:spcPts val="0"/>
              </a:spcAft>
              <a:buClrTx/>
              <a:buSzTx/>
              <a:buFont typeface="Arial" panose="020B0604020202020204" pitchFamily="34" charset="0"/>
              <a:buChar char="•"/>
              <a:tabLst/>
              <a:defRPr sz="1400" kern="1200" spc="-49" baseline="0">
                <a:solidFill>
                  <a:schemeClr val="tx1">
                    <a:lumMod val="65000"/>
                    <a:lumOff val="35000"/>
                  </a:schemeClr>
                </a:solidFill>
                <a:latin typeface="Arial" panose="020B0604020202020204" pitchFamily="34" charset="0"/>
                <a:ea typeface="맑은 고딕" panose="020B0503020000020004" pitchFamily="50" charset="-127"/>
                <a:cs typeface="Arial" panose="020B0604020202020204" pitchFamily="34" charset="0"/>
              </a:defRPr>
            </a:lvl1pPr>
            <a:lvl2pPr marL="657214"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028678"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253895"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771604"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143068" indent="-285750" algn="l" defTabSz="685796" rtl="0" eaLnBrk="1" latinLnBrk="1"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6pPr>
            <a:lvl7pPr marL="2228782"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7pPr>
            <a:lvl8pPr marL="2600245"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8pPr>
            <a:lvl9pPr marL="2971709" indent="0" algn="ctr" defTabSz="685796" rtl="0" eaLnBrk="1" latinLnBrk="1" hangingPunct="1">
              <a:lnSpc>
                <a:spcPct val="90000"/>
              </a:lnSpc>
              <a:spcBef>
                <a:spcPts val="375"/>
              </a:spcBef>
              <a:buFont typeface="Arial" panose="020B0604020202020204" pitchFamily="34" charset="0"/>
              <a:buNone/>
              <a:defRPr sz="1300" kern="1200">
                <a:solidFill>
                  <a:schemeClr val="tx1"/>
                </a:solidFill>
                <a:latin typeface="+mn-lt"/>
                <a:ea typeface="+mn-ea"/>
                <a:cs typeface="+mn-cs"/>
              </a:defRPr>
            </a:lvl9pPr>
          </a:lstStyle>
          <a:p>
            <a:pPr marL="85919" indent="0">
              <a:buNone/>
            </a:pPr>
            <a:r>
              <a:rPr lang="en-US" b="1" dirty="0">
                <a:sym typeface="Wingdings" panose="05000000000000000000" pitchFamily="2" charset="2"/>
              </a:rPr>
              <a:t>[Common] </a:t>
            </a:r>
          </a:p>
          <a:p>
            <a:r>
              <a:rPr lang="en-US" sz="1000" dirty="0">
                <a:solidFill>
                  <a:srgbClr val="FF0000"/>
                </a:solidFill>
                <a:sym typeface="Wingdings" panose="05000000000000000000" pitchFamily="2" charset="2"/>
              </a:rPr>
              <a:t>[Warning] The performance greatly depends on the specification of used VMs, which is also related with the costs.</a:t>
            </a:r>
          </a:p>
          <a:p>
            <a:r>
              <a:rPr lang="en-US" sz="1000" dirty="0">
                <a:sym typeface="Wingdings" panose="05000000000000000000" pitchFamily="2" charset="2"/>
              </a:rPr>
              <a:t>In the test,</a:t>
            </a:r>
          </a:p>
          <a:p>
            <a:pPr lvl="1"/>
            <a:r>
              <a:rPr lang="en-US" sz="1000" dirty="0">
                <a:sym typeface="Wingdings" panose="05000000000000000000" pitchFamily="2" charset="2"/>
              </a:rPr>
              <a:t>All services described in the structure are used.</a:t>
            </a:r>
          </a:p>
          <a:p>
            <a:pPr lvl="2"/>
            <a:r>
              <a:rPr lang="en-US" sz="1000" dirty="0">
                <a:sym typeface="Wingdings" panose="05000000000000000000" pitchFamily="2" charset="2"/>
              </a:rPr>
              <a:t>Azure Application Gateway, Azure Kubernetes, Ingress Controller, Azure Storage, PostgreSQL, MongoDB,  </a:t>
            </a:r>
            <a:r>
              <a:rPr lang="en-US" sz="1000" dirty="0" err="1">
                <a:sym typeface="Wingdings" panose="05000000000000000000" pitchFamily="2" charset="2"/>
              </a:rPr>
              <a:t>IoTHub</a:t>
            </a:r>
            <a:r>
              <a:rPr lang="en-US" sz="1000" dirty="0">
                <a:sym typeface="Wingdings" panose="05000000000000000000" pitchFamily="2" charset="2"/>
              </a:rPr>
              <a:t>, EventHub </a:t>
            </a:r>
          </a:p>
          <a:p>
            <a:pPr lvl="1"/>
            <a:r>
              <a:rPr lang="en-US" sz="1000" dirty="0">
                <a:sym typeface="Wingdings" panose="05000000000000000000" pitchFamily="2" charset="2"/>
              </a:rPr>
              <a:t>we have used ESL GW simulators running on x64 VM and each ESL GW processes 5K labels.</a:t>
            </a:r>
          </a:p>
          <a:p>
            <a:r>
              <a:rPr lang="en-US" sz="1000" dirty="0">
                <a:sym typeface="Wingdings" panose="05000000000000000000" pitchFamily="2" charset="2"/>
              </a:rPr>
              <a:t>Autoscaling mode is enabled for both Image Generator and API service modules running on Azure Kubernetes.</a:t>
            </a:r>
          </a:p>
          <a:p>
            <a:pPr lvl="1"/>
            <a:r>
              <a:rPr lang="en-US" sz="1000" dirty="0">
                <a:sym typeface="Wingdings" panose="05000000000000000000" pitchFamily="2" charset="2"/>
              </a:rPr>
              <a:t>Image Generator microservice : used for generating images of ESL labels</a:t>
            </a:r>
          </a:p>
          <a:p>
            <a:pPr lvl="1"/>
            <a:r>
              <a:rPr lang="en-US" sz="1000" dirty="0">
                <a:sym typeface="Wingdings" panose="05000000000000000000" pitchFamily="2" charset="2"/>
              </a:rPr>
              <a:t>API Service microservice : used for handling API calls from users or dashboard </a:t>
            </a:r>
          </a:p>
          <a:p>
            <a:r>
              <a:rPr lang="en-US" sz="1000" dirty="0">
                <a:sym typeface="Wingdings" panose="05000000000000000000" pitchFamily="2" charset="2"/>
              </a:rPr>
              <a:t>The below results depend greatly on the size of the Virtual Machines and the number of Virtual Machines used for autoscaling.</a:t>
            </a:r>
          </a:p>
          <a:p>
            <a:pPr lvl="1"/>
            <a:r>
              <a:rPr lang="en-US" sz="1000" dirty="0">
                <a:sym typeface="Wingdings" panose="05000000000000000000" pitchFamily="2" charset="2"/>
              </a:rPr>
              <a:t>If we use VMs with higher specs and more VMs, we can get better results but it costs higher. </a:t>
            </a:r>
          </a:p>
          <a:p>
            <a:endParaRPr lang="en-US" sz="1000" dirty="0">
              <a:sym typeface="Wingdings" panose="05000000000000000000" pitchFamily="2" charset="2"/>
            </a:endParaRPr>
          </a:p>
          <a:p>
            <a:endParaRPr lang="en-US" sz="1000" dirty="0"/>
          </a:p>
        </p:txBody>
      </p:sp>
    </p:spTree>
    <p:extLst>
      <p:ext uri="{BB962C8B-B14F-4D97-AF65-F5344CB8AC3E}">
        <p14:creationId xmlns:p14="http://schemas.microsoft.com/office/powerpoint/2010/main" val="288473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a:t>THANK YOU</a:t>
            </a:r>
            <a:br>
              <a:rPr lang="en-US" dirty="0"/>
            </a:br>
            <a:endParaRPr lang="en-US" dirty="0"/>
          </a:p>
        </p:txBody>
      </p:sp>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7266" y="5144460"/>
            <a:ext cx="2929467" cy="1640101"/>
          </a:xfrm>
          <a:prstGeom prst="rect">
            <a:avLst/>
          </a:prstGeom>
        </p:spPr>
      </p:pic>
    </p:spTree>
    <p:extLst>
      <p:ext uri="{BB962C8B-B14F-4D97-AF65-F5344CB8AC3E}">
        <p14:creationId xmlns:p14="http://schemas.microsoft.com/office/powerpoint/2010/main" val="275559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Freeform 33">
            <a:extLst>
              <a:ext uri="{FF2B5EF4-FFF2-40B4-BE49-F238E27FC236}">
                <a16:creationId xmlns:a16="http://schemas.microsoft.com/office/drawing/2014/main" id="{46B9B3AD-7932-4BE7-8C82-1DDE179731C5}"/>
              </a:ext>
            </a:extLst>
          </p:cNvPr>
          <p:cNvSpPr>
            <a:spLocks/>
          </p:cNvSpPr>
          <p:nvPr/>
        </p:nvSpPr>
        <p:spPr bwMode="auto">
          <a:xfrm>
            <a:off x="1351397" y="850483"/>
            <a:ext cx="1143000" cy="914058"/>
          </a:xfrm>
          <a:custGeom>
            <a:avLst/>
            <a:gdLst>
              <a:gd name="T0" fmla="*/ 1040 w 1040"/>
              <a:gd name="T1" fmla="*/ 919 h 1040"/>
              <a:gd name="T2" fmla="*/ 920 w 1040"/>
              <a:gd name="T3" fmla="*/ 1040 h 1040"/>
              <a:gd name="T4" fmla="*/ 120 w 1040"/>
              <a:gd name="T5" fmla="*/ 1040 h 1040"/>
              <a:gd name="T6" fmla="*/ 0 w 1040"/>
              <a:gd name="T7" fmla="*/ 919 h 1040"/>
              <a:gd name="T8" fmla="*/ 0 w 1040"/>
              <a:gd name="T9" fmla="*/ 120 h 1040"/>
              <a:gd name="T10" fmla="*/ 120 w 1040"/>
              <a:gd name="T11" fmla="*/ 0 h 1040"/>
              <a:gd name="T12" fmla="*/ 920 w 1040"/>
              <a:gd name="T13" fmla="*/ 0 h 1040"/>
              <a:gd name="T14" fmla="*/ 1040 w 1040"/>
              <a:gd name="T15" fmla="*/ 120 h 1040"/>
              <a:gd name="T16" fmla="*/ 1040 w 1040"/>
              <a:gd name="T17" fmla="*/ 919 h 1040"/>
              <a:gd name="T18" fmla="*/ 1040 w 1040"/>
              <a:gd name="T19" fmla="*/ 919 h 1040"/>
              <a:gd name="T20" fmla="*/ 1040 w 1040"/>
              <a:gd name="T21" fmla="*/ 919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0" h="1040">
                <a:moveTo>
                  <a:pt x="1040" y="919"/>
                </a:moveTo>
                <a:cubicBezTo>
                  <a:pt x="1040" y="999"/>
                  <a:pt x="1000" y="1040"/>
                  <a:pt x="920" y="1040"/>
                </a:cubicBezTo>
                <a:lnTo>
                  <a:pt x="120" y="1040"/>
                </a:lnTo>
                <a:cubicBezTo>
                  <a:pt x="40" y="1040"/>
                  <a:pt x="0" y="999"/>
                  <a:pt x="0" y="919"/>
                </a:cubicBezTo>
                <a:lnTo>
                  <a:pt x="0" y="120"/>
                </a:lnTo>
                <a:cubicBezTo>
                  <a:pt x="0" y="40"/>
                  <a:pt x="40" y="0"/>
                  <a:pt x="120" y="0"/>
                </a:cubicBezTo>
                <a:lnTo>
                  <a:pt x="920" y="0"/>
                </a:lnTo>
                <a:cubicBezTo>
                  <a:pt x="1000" y="0"/>
                  <a:pt x="1040" y="40"/>
                  <a:pt x="1040" y="120"/>
                </a:cubicBezTo>
                <a:lnTo>
                  <a:pt x="1040" y="919"/>
                </a:lnTo>
                <a:lnTo>
                  <a:pt x="1040" y="919"/>
                </a:lnTo>
                <a:lnTo>
                  <a:pt x="1040" y="919"/>
                </a:lnTo>
                <a:close/>
              </a:path>
            </a:pathLst>
          </a:custGeom>
          <a:solidFill>
            <a:srgbClr val="FFFFFF"/>
          </a:solidFill>
          <a:ln w="6626">
            <a:solidFill>
              <a:srgbClr val="6161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 name="제목 1"/>
          <p:cNvSpPr>
            <a:spLocks noGrp="1"/>
          </p:cNvSpPr>
          <p:nvPr>
            <p:ph type="ctrTitle"/>
          </p:nvPr>
        </p:nvSpPr>
        <p:spPr/>
        <p:txBody>
          <a:bodyPr/>
          <a:lstStyle/>
          <a:p>
            <a:r>
              <a:rPr lang="en-US" dirty="0"/>
              <a:t>SoluM ESL Cloud System</a:t>
            </a:r>
          </a:p>
        </p:txBody>
      </p:sp>
      <p:sp>
        <p:nvSpPr>
          <p:cNvPr id="3" name="AutoShape 2" descr="Web traffic load balancer"/>
          <p:cNvSpPr>
            <a:spLocks noChangeAspect="1" noChangeArrowheads="1"/>
          </p:cNvSpPr>
          <p:nvPr/>
        </p:nvSpPr>
        <p:spPr bwMode="auto">
          <a:xfrm>
            <a:off x="155575" y="-579438"/>
            <a:ext cx="1219200"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 name="그룹 3"/>
          <p:cNvGrpSpPr/>
          <p:nvPr/>
        </p:nvGrpSpPr>
        <p:grpSpPr>
          <a:xfrm>
            <a:off x="1375833" y="2001253"/>
            <a:ext cx="1078799" cy="869788"/>
            <a:chOff x="2125133" y="1193137"/>
            <a:chExt cx="1143000" cy="1012032"/>
          </a:xfrm>
        </p:grpSpPr>
        <p:sp>
          <p:nvSpPr>
            <p:cNvPr id="18" name="Freeform 33">
              <a:extLst>
                <a:ext uri="{FF2B5EF4-FFF2-40B4-BE49-F238E27FC236}">
                  <a16:creationId xmlns:a16="http://schemas.microsoft.com/office/drawing/2014/main" id="{46B9B3AD-7932-4BE7-8C82-1DDE179731C5}"/>
                </a:ext>
              </a:extLst>
            </p:cNvPr>
            <p:cNvSpPr>
              <a:spLocks/>
            </p:cNvSpPr>
            <p:nvPr/>
          </p:nvSpPr>
          <p:spPr bwMode="auto">
            <a:xfrm>
              <a:off x="2125133" y="1193137"/>
              <a:ext cx="1143000" cy="1012032"/>
            </a:xfrm>
            <a:custGeom>
              <a:avLst/>
              <a:gdLst>
                <a:gd name="T0" fmla="*/ 1040 w 1040"/>
                <a:gd name="T1" fmla="*/ 919 h 1040"/>
                <a:gd name="T2" fmla="*/ 920 w 1040"/>
                <a:gd name="T3" fmla="*/ 1040 h 1040"/>
                <a:gd name="T4" fmla="*/ 120 w 1040"/>
                <a:gd name="T5" fmla="*/ 1040 h 1040"/>
                <a:gd name="T6" fmla="*/ 0 w 1040"/>
                <a:gd name="T7" fmla="*/ 919 h 1040"/>
                <a:gd name="T8" fmla="*/ 0 w 1040"/>
                <a:gd name="T9" fmla="*/ 120 h 1040"/>
                <a:gd name="T10" fmla="*/ 120 w 1040"/>
                <a:gd name="T11" fmla="*/ 0 h 1040"/>
                <a:gd name="T12" fmla="*/ 920 w 1040"/>
                <a:gd name="T13" fmla="*/ 0 h 1040"/>
                <a:gd name="T14" fmla="*/ 1040 w 1040"/>
                <a:gd name="T15" fmla="*/ 120 h 1040"/>
                <a:gd name="T16" fmla="*/ 1040 w 1040"/>
                <a:gd name="T17" fmla="*/ 919 h 1040"/>
                <a:gd name="T18" fmla="*/ 1040 w 1040"/>
                <a:gd name="T19" fmla="*/ 919 h 1040"/>
                <a:gd name="T20" fmla="*/ 1040 w 1040"/>
                <a:gd name="T21" fmla="*/ 919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0" h="1040">
                  <a:moveTo>
                    <a:pt x="1040" y="919"/>
                  </a:moveTo>
                  <a:cubicBezTo>
                    <a:pt x="1040" y="999"/>
                    <a:pt x="1000" y="1040"/>
                    <a:pt x="920" y="1040"/>
                  </a:cubicBezTo>
                  <a:lnTo>
                    <a:pt x="120" y="1040"/>
                  </a:lnTo>
                  <a:cubicBezTo>
                    <a:pt x="40" y="1040"/>
                    <a:pt x="0" y="999"/>
                    <a:pt x="0" y="919"/>
                  </a:cubicBezTo>
                  <a:lnTo>
                    <a:pt x="0" y="120"/>
                  </a:lnTo>
                  <a:cubicBezTo>
                    <a:pt x="0" y="40"/>
                    <a:pt x="40" y="0"/>
                    <a:pt x="120" y="0"/>
                  </a:cubicBezTo>
                  <a:lnTo>
                    <a:pt x="920" y="0"/>
                  </a:lnTo>
                  <a:cubicBezTo>
                    <a:pt x="1000" y="0"/>
                    <a:pt x="1040" y="40"/>
                    <a:pt x="1040" y="120"/>
                  </a:cubicBezTo>
                  <a:lnTo>
                    <a:pt x="1040" y="919"/>
                  </a:lnTo>
                  <a:lnTo>
                    <a:pt x="1040" y="919"/>
                  </a:lnTo>
                  <a:lnTo>
                    <a:pt x="1040" y="919"/>
                  </a:lnTo>
                  <a:close/>
                </a:path>
              </a:pathLst>
            </a:custGeom>
            <a:solidFill>
              <a:srgbClr val="FFFFFF"/>
            </a:solidFill>
            <a:ln w="6626">
              <a:solidFill>
                <a:srgbClr val="6161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pic>
          <p:nvPicPr>
            <p:cNvPr id="19" name="그림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1250" y="1307702"/>
              <a:ext cx="632883" cy="632883"/>
            </a:xfrm>
            <a:prstGeom prst="rect">
              <a:avLst/>
            </a:prstGeom>
          </p:spPr>
        </p:pic>
        <p:sp>
          <p:nvSpPr>
            <p:cNvPr id="20"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2273828" y="1901610"/>
              <a:ext cx="847725" cy="250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700" b="1" dirty="0">
                  <a:solidFill>
                    <a:srgbClr val="616161"/>
                  </a:solidFill>
                  <a:ea typeface="굴림" panose="020B0600000101010101" pitchFamily="50" charset="-127"/>
                </a:rPr>
                <a:t>Application Gateway</a:t>
              </a:r>
            </a:p>
            <a:p>
              <a:pPr algn="ctr" eaLnBrk="1" hangingPunct="1"/>
              <a:r>
                <a:rPr lang="en-US" altLang="ko-KR" sz="700" b="1" dirty="0">
                  <a:solidFill>
                    <a:srgbClr val="616161"/>
                  </a:solidFill>
                  <a:ea typeface="굴림" panose="020B0600000101010101" pitchFamily="50" charset="-127"/>
                </a:rPr>
                <a:t>WAFv2</a:t>
              </a:r>
            </a:p>
          </p:txBody>
        </p:sp>
      </p:grpSp>
      <p:sp>
        <p:nvSpPr>
          <p:cNvPr id="24" name="Freeform 33">
            <a:extLst>
              <a:ext uri="{FF2B5EF4-FFF2-40B4-BE49-F238E27FC236}">
                <a16:creationId xmlns:a16="http://schemas.microsoft.com/office/drawing/2014/main" id="{46B9B3AD-7932-4BE7-8C82-1DDE179731C5}"/>
              </a:ext>
            </a:extLst>
          </p:cNvPr>
          <p:cNvSpPr>
            <a:spLocks/>
          </p:cNvSpPr>
          <p:nvPr/>
        </p:nvSpPr>
        <p:spPr bwMode="auto">
          <a:xfrm>
            <a:off x="3233782" y="872067"/>
            <a:ext cx="3885526" cy="5511376"/>
          </a:xfrm>
          <a:custGeom>
            <a:avLst/>
            <a:gdLst>
              <a:gd name="T0" fmla="*/ 1040 w 1040"/>
              <a:gd name="T1" fmla="*/ 919 h 1040"/>
              <a:gd name="T2" fmla="*/ 920 w 1040"/>
              <a:gd name="T3" fmla="*/ 1040 h 1040"/>
              <a:gd name="T4" fmla="*/ 120 w 1040"/>
              <a:gd name="T5" fmla="*/ 1040 h 1040"/>
              <a:gd name="T6" fmla="*/ 0 w 1040"/>
              <a:gd name="T7" fmla="*/ 919 h 1040"/>
              <a:gd name="T8" fmla="*/ 0 w 1040"/>
              <a:gd name="T9" fmla="*/ 120 h 1040"/>
              <a:gd name="T10" fmla="*/ 120 w 1040"/>
              <a:gd name="T11" fmla="*/ 0 h 1040"/>
              <a:gd name="T12" fmla="*/ 920 w 1040"/>
              <a:gd name="T13" fmla="*/ 0 h 1040"/>
              <a:gd name="T14" fmla="*/ 1040 w 1040"/>
              <a:gd name="T15" fmla="*/ 120 h 1040"/>
              <a:gd name="T16" fmla="*/ 1040 w 1040"/>
              <a:gd name="T17" fmla="*/ 919 h 1040"/>
              <a:gd name="T18" fmla="*/ 1040 w 1040"/>
              <a:gd name="T19" fmla="*/ 919 h 1040"/>
              <a:gd name="T20" fmla="*/ 1040 w 1040"/>
              <a:gd name="T21" fmla="*/ 919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0" h="1040">
                <a:moveTo>
                  <a:pt x="1040" y="919"/>
                </a:moveTo>
                <a:cubicBezTo>
                  <a:pt x="1040" y="999"/>
                  <a:pt x="1000" y="1040"/>
                  <a:pt x="920" y="1040"/>
                </a:cubicBezTo>
                <a:lnTo>
                  <a:pt x="120" y="1040"/>
                </a:lnTo>
                <a:cubicBezTo>
                  <a:pt x="40" y="1040"/>
                  <a:pt x="0" y="999"/>
                  <a:pt x="0" y="919"/>
                </a:cubicBezTo>
                <a:lnTo>
                  <a:pt x="0" y="120"/>
                </a:lnTo>
                <a:cubicBezTo>
                  <a:pt x="0" y="40"/>
                  <a:pt x="40" y="0"/>
                  <a:pt x="120" y="0"/>
                </a:cubicBezTo>
                <a:lnTo>
                  <a:pt x="920" y="0"/>
                </a:lnTo>
                <a:cubicBezTo>
                  <a:pt x="1000" y="0"/>
                  <a:pt x="1040" y="40"/>
                  <a:pt x="1040" y="120"/>
                </a:cubicBezTo>
                <a:lnTo>
                  <a:pt x="1040" y="919"/>
                </a:lnTo>
                <a:lnTo>
                  <a:pt x="1040" y="919"/>
                </a:lnTo>
                <a:lnTo>
                  <a:pt x="1040" y="919"/>
                </a:lnTo>
                <a:close/>
              </a:path>
            </a:pathLst>
          </a:custGeom>
          <a:solidFill>
            <a:srgbClr val="FFFFFF"/>
          </a:solidFill>
          <a:ln w="6626">
            <a:solidFill>
              <a:schemeClr val="accent2">
                <a:lumMod val="75000"/>
              </a:schemeClr>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pic>
        <p:nvPicPr>
          <p:cNvPr id="26" name="그림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5434" y="5739542"/>
            <a:ext cx="453524" cy="453524"/>
          </a:xfrm>
          <a:prstGeom prst="rect">
            <a:avLst/>
          </a:prstGeom>
        </p:spPr>
      </p:pic>
      <p:pic>
        <p:nvPicPr>
          <p:cNvPr id="27" name="그림 26"/>
          <p:cNvPicPr>
            <a:picLocks noChangeAspect="1"/>
          </p:cNvPicPr>
          <p:nvPr/>
        </p:nvPicPr>
        <p:blipFill>
          <a:blip r:embed="rId4"/>
          <a:stretch>
            <a:fillRect/>
          </a:stretch>
        </p:blipFill>
        <p:spPr>
          <a:xfrm>
            <a:off x="8606005" y="5802190"/>
            <a:ext cx="436478" cy="390876"/>
          </a:xfrm>
          <a:prstGeom prst="rect">
            <a:avLst/>
          </a:prstGeom>
        </p:spPr>
      </p:pic>
      <p:pic>
        <p:nvPicPr>
          <p:cNvPr id="29" name="그림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4304" y="1388841"/>
            <a:ext cx="367042" cy="367042"/>
          </a:xfrm>
          <a:prstGeom prst="rect">
            <a:avLst/>
          </a:prstGeom>
        </p:spPr>
      </p:pic>
      <p:pic>
        <p:nvPicPr>
          <p:cNvPr id="30" name="그림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5066" y="2157827"/>
            <a:ext cx="367042" cy="367042"/>
          </a:xfrm>
          <a:prstGeom prst="rect">
            <a:avLst/>
          </a:prstGeom>
        </p:spPr>
      </p:pic>
      <p:pic>
        <p:nvPicPr>
          <p:cNvPr id="32" name="그림 31"/>
          <p:cNvPicPr>
            <a:picLocks noChangeAspect="1"/>
          </p:cNvPicPr>
          <p:nvPr/>
        </p:nvPicPr>
        <p:blipFill>
          <a:blip r:embed="rId6"/>
          <a:stretch>
            <a:fillRect/>
          </a:stretch>
        </p:blipFill>
        <p:spPr>
          <a:xfrm>
            <a:off x="1667156" y="4821489"/>
            <a:ext cx="456075" cy="425155"/>
          </a:xfrm>
          <a:prstGeom prst="rect">
            <a:avLst/>
          </a:prstGeom>
        </p:spPr>
      </p:pic>
      <p:pic>
        <p:nvPicPr>
          <p:cNvPr id="33" name="그림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8312" y="4821489"/>
            <a:ext cx="367042" cy="367042"/>
          </a:xfrm>
          <a:prstGeom prst="rect">
            <a:avLst/>
          </a:prstGeom>
        </p:spPr>
      </p:pic>
      <p:pic>
        <p:nvPicPr>
          <p:cNvPr id="7" name="그림 6"/>
          <p:cNvPicPr>
            <a:picLocks noChangeAspect="1"/>
          </p:cNvPicPr>
          <p:nvPr/>
        </p:nvPicPr>
        <p:blipFill>
          <a:blip r:embed="rId7"/>
          <a:stretch>
            <a:fillRect/>
          </a:stretch>
        </p:blipFill>
        <p:spPr>
          <a:xfrm>
            <a:off x="791202" y="4775852"/>
            <a:ext cx="522004" cy="509649"/>
          </a:xfrm>
          <a:prstGeom prst="rect">
            <a:avLst/>
          </a:prstGeom>
        </p:spPr>
      </p:pic>
      <p:grpSp>
        <p:nvGrpSpPr>
          <p:cNvPr id="8" name="그룹 7"/>
          <p:cNvGrpSpPr/>
          <p:nvPr/>
        </p:nvGrpSpPr>
        <p:grpSpPr>
          <a:xfrm>
            <a:off x="58806" y="4838175"/>
            <a:ext cx="626695" cy="408469"/>
            <a:chOff x="59788" y="4447072"/>
            <a:chExt cx="626695" cy="408469"/>
          </a:xfrm>
        </p:grpSpPr>
        <p:pic>
          <p:nvPicPr>
            <p:cNvPr id="36" name="그림 35"/>
            <p:cNvPicPr>
              <a:picLocks noChangeAspect="1"/>
            </p:cNvPicPr>
            <p:nvPr/>
          </p:nvPicPr>
          <p:blipFill>
            <a:blip r:embed="rId8"/>
            <a:stretch>
              <a:fillRect/>
            </a:stretch>
          </p:blipFill>
          <p:spPr>
            <a:xfrm>
              <a:off x="59788" y="4447072"/>
              <a:ext cx="448600" cy="229039"/>
            </a:xfrm>
            <a:prstGeom prst="rect">
              <a:avLst/>
            </a:prstGeom>
          </p:spPr>
        </p:pic>
        <p:pic>
          <p:nvPicPr>
            <p:cNvPr id="38" name="그림 37"/>
            <p:cNvPicPr>
              <a:picLocks noChangeAspect="1"/>
            </p:cNvPicPr>
            <p:nvPr/>
          </p:nvPicPr>
          <p:blipFill>
            <a:blip r:embed="rId8"/>
            <a:stretch>
              <a:fillRect/>
            </a:stretch>
          </p:blipFill>
          <p:spPr>
            <a:xfrm>
              <a:off x="131688" y="4536787"/>
              <a:ext cx="448600" cy="229039"/>
            </a:xfrm>
            <a:prstGeom prst="rect">
              <a:avLst/>
            </a:prstGeom>
          </p:spPr>
        </p:pic>
        <p:pic>
          <p:nvPicPr>
            <p:cNvPr id="39" name="그림 38"/>
            <p:cNvPicPr>
              <a:picLocks noChangeAspect="1"/>
            </p:cNvPicPr>
            <p:nvPr/>
          </p:nvPicPr>
          <p:blipFill>
            <a:blip r:embed="rId8"/>
            <a:stretch>
              <a:fillRect/>
            </a:stretch>
          </p:blipFill>
          <p:spPr>
            <a:xfrm>
              <a:off x="237883" y="4626502"/>
              <a:ext cx="448600" cy="229039"/>
            </a:xfrm>
            <a:prstGeom prst="rect">
              <a:avLst/>
            </a:prstGeom>
          </p:spPr>
        </p:pic>
      </p:grpSp>
      <p:pic>
        <p:nvPicPr>
          <p:cNvPr id="41" name="그림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92165" y="3874349"/>
            <a:ext cx="461464" cy="461464"/>
          </a:xfrm>
          <a:prstGeom prst="rect">
            <a:avLst/>
          </a:prstGeom>
        </p:spPr>
      </p:pic>
      <p:pic>
        <p:nvPicPr>
          <p:cNvPr id="43" name="그림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98637" y="2122825"/>
            <a:ext cx="469742" cy="469742"/>
          </a:xfrm>
          <a:prstGeom prst="rect">
            <a:avLst/>
          </a:prstGeom>
        </p:spPr>
      </p:pic>
      <p:sp>
        <p:nvSpPr>
          <p:cNvPr id="44" name="Freeform 33">
            <a:extLst>
              <a:ext uri="{FF2B5EF4-FFF2-40B4-BE49-F238E27FC236}">
                <a16:creationId xmlns:a16="http://schemas.microsoft.com/office/drawing/2014/main" id="{46B9B3AD-7932-4BE7-8C82-1DDE179731C5}"/>
              </a:ext>
            </a:extLst>
          </p:cNvPr>
          <p:cNvSpPr>
            <a:spLocks/>
          </p:cNvSpPr>
          <p:nvPr/>
        </p:nvSpPr>
        <p:spPr bwMode="auto">
          <a:xfrm>
            <a:off x="4115031" y="1050709"/>
            <a:ext cx="2869970" cy="5233271"/>
          </a:xfrm>
          <a:custGeom>
            <a:avLst/>
            <a:gdLst>
              <a:gd name="T0" fmla="*/ 1040 w 1040"/>
              <a:gd name="T1" fmla="*/ 919 h 1040"/>
              <a:gd name="T2" fmla="*/ 920 w 1040"/>
              <a:gd name="T3" fmla="*/ 1040 h 1040"/>
              <a:gd name="T4" fmla="*/ 120 w 1040"/>
              <a:gd name="T5" fmla="*/ 1040 h 1040"/>
              <a:gd name="T6" fmla="*/ 0 w 1040"/>
              <a:gd name="T7" fmla="*/ 919 h 1040"/>
              <a:gd name="T8" fmla="*/ 0 w 1040"/>
              <a:gd name="T9" fmla="*/ 120 h 1040"/>
              <a:gd name="T10" fmla="*/ 120 w 1040"/>
              <a:gd name="T11" fmla="*/ 0 h 1040"/>
              <a:gd name="T12" fmla="*/ 920 w 1040"/>
              <a:gd name="T13" fmla="*/ 0 h 1040"/>
              <a:gd name="T14" fmla="*/ 1040 w 1040"/>
              <a:gd name="T15" fmla="*/ 120 h 1040"/>
              <a:gd name="T16" fmla="*/ 1040 w 1040"/>
              <a:gd name="T17" fmla="*/ 919 h 1040"/>
              <a:gd name="T18" fmla="*/ 1040 w 1040"/>
              <a:gd name="T19" fmla="*/ 919 h 1040"/>
              <a:gd name="T20" fmla="*/ 1040 w 1040"/>
              <a:gd name="T21" fmla="*/ 919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0" h="1040">
                <a:moveTo>
                  <a:pt x="1040" y="919"/>
                </a:moveTo>
                <a:cubicBezTo>
                  <a:pt x="1040" y="999"/>
                  <a:pt x="1000" y="1040"/>
                  <a:pt x="920" y="1040"/>
                </a:cubicBezTo>
                <a:lnTo>
                  <a:pt x="120" y="1040"/>
                </a:lnTo>
                <a:cubicBezTo>
                  <a:pt x="40" y="1040"/>
                  <a:pt x="0" y="999"/>
                  <a:pt x="0" y="919"/>
                </a:cubicBezTo>
                <a:lnTo>
                  <a:pt x="0" y="120"/>
                </a:lnTo>
                <a:cubicBezTo>
                  <a:pt x="0" y="40"/>
                  <a:pt x="40" y="0"/>
                  <a:pt x="120" y="0"/>
                </a:cubicBezTo>
                <a:lnTo>
                  <a:pt x="920" y="0"/>
                </a:lnTo>
                <a:cubicBezTo>
                  <a:pt x="1000" y="0"/>
                  <a:pt x="1040" y="40"/>
                  <a:pt x="1040" y="120"/>
                </a:cubicBezTo>
                <a:lnTo>
                  <a:pt x="1040" y="919"/>
                </a:lnTo>
                <a:lnTo>
                  <a:pt x="1040" y="919"/>
                </a:lnTo>
                <a:lnTo>
                  <a:pt x="1040" y="919"/>
                </a:lnTo>
                <a:close/>
              </a:path>
            </a:pathLst>
          </a:custGeom>
          <a:solidFill>
            <a:srgbClr val="FFFFFF"/>
          </a:solidFill>
          <a:ln w="6626">
            <a:solidFill>
              <a:schemeClr val="accent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pic>
        <p:nvPicPr>
          <p:cNvPr id="54" name="그림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04970" y="4809815"/>
            <a:ext cx="461464" cy="461464"/>
          </a:xfrm>
          <a:prstGeom prst="rect">
            <a:avLst/>
          </a:prstGeom>
        </p:spPr>
      </p:pic>
      <p:pic>
        <p:nvPicPr>
          <p:cNvPr id="10" name="그림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577803" y="2961715"/>
            <a:ext cx="504494" cy="504494"/>
          </a:xfrm>
          <a:prstGeom prst="rect">
            <a:avLst/>
          </a:prstGeom>
        </p:spPr>
      </p:pic>
      <p:pic>
        <p:nvPicPr>
          <p:cNvPr id="57" name="그림 5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591364" y="3775424"/>
            <a:ext cx="504494" cy="504494"/>
          </a:xfrm>
          <a:prstGeom prst="rect">
            <a:avLst/>
          </a:prstGeom>
        </p:spPr>
      </p:pic>
      <p:sp>
        <p:nvSpPr>
          <p:cNvPr id="58"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1543808" y="3627755"/>
            <a:ext cx="7891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Storage</a:t>
            </a:r>
          </a:p>
          <a:p>
            <a:pPr algn="ctr" eaLnBrk="1" hangingPunct="1"/>
            <a:r>
              <a:rPr lang="en-US" altLang="ko-KR" sz="800" dirty="0">
                <a:solidFill>
                  <a:srgbClr val="616161"/>
                </a:solidFill>
                <a:ea typeface="굴림" panose="020B0600000101010101" pitchFamily="50" charset="-127"/>
                <a:cs typeface="Arial" panose="020B0604020202020204" pitchFamily="34" charset="0"/>
              </a:rPr>
              <a:t>for GW and Labels</a:t>
            </a:r>
          </a:p>
        </p:txBody>
      </p:sp>
      <p:sp>
        <p:nvSpPr>
          <p:cNvPr id="59"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1661372" y="4652741"/>
            <a:ext cx="52305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IoTHub</a:t>
            </a:r>
            <a:endParaRPr lang="en-US" altLang="ko-KR" sz="800" dirty="0">
              <a:solidFill>
                <a:srgbClr val="616161"/>
              </a:solidFill>
              <a:ea typeface="굴림" panose="020B0600000101010101" pitchFamily="50" charset="-127"/>
              <a:cs typeface="Arial" panose="020B0604020202020204" pitchFamily="34" charset="0"/>
            </a:endParaRPr>
          </a:p>
        </p:txBody>
      </p:sp>
      <p:grpSp>
        <p:nvGrpSpPr>
          <p:cNvPr id="77" name="그룹 76"/>
          <p:cNvGrpSpPr/>
          <p:nvPr/>
        </p:nvGrpSpPr>
        <p:grpSpPr>
          <a:xfrm>
            <a:off x="1645416" y="5476820"/>
            <a:ext cx="523050" cy="536356"/>
            <a:chOff x="1654190" y="5813220"/>
            <a:chExt cx="523050" cy="536356"/>
          </a:xfrm>
        </p:grpSpPr>
        <p:pic>
          <p:nvPicPr>
            <p:cNvPr id="31" name="그림 30"/>
            <p:cNvPicPr>
              <a:picLocks noChangeAspect="1"/>
            </p:cNvPicPr>
            <p:nvPr/>
          </p:nvPicPr>
          <p:blipFill>
            <a:blip r:embed="rId12"/>
            <a:stretch>
              <a:fillRect/>
            </a:stretch>
          </p:blipFill>
          <p:spPr>
            <a:xfrm>
              <a:off x="1710017" y="5915385"/>
              <a:ext cx="425760" cy="434191"/>
            </a:xfrm>
            <a:prstGeom prst="rect">
              <a:avLst/>
            </a:prstGeom>
          </p:spPr>
        </p:pic>
        <p:sp>
          <p:nvSpPr>
            <p:cNvPr id="60"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1654190" y="5813220"/>
              <a:ext cx="52305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DPS</a:t>
              </a:r>
            </a:p>
          </p:txBody>
        </p:sp>
      </p:grpSp>
      <p:sp>
        <p:nvSpPr>
          <p:cNvPr id="61"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2378280" y="4679843"/>
            <a:ext cx="107768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EventHub</a:t>
            </a:r>
            <a:r>
              <a:rPr lang="en-US" altLang="ko-KR" sz="800" dirty="0">
                <a:solidFill>
                  <a:srgbClr val="616161"/>
                </a:solidFill>
                <a:ea typeface="굴림" panose="020B0600000101010101" pitchFamily="50" charset="-127"/>
                <a:cs typeface="Arial" panose="020B0604020202020204" pitchFamily="34" charset="0"/>
              </a:rPr>
              <a:t> for Inbound</a:t>
            </a:r>
          </a:p>
        </p:txBody>
      </p:sp>
      <p:sp>
        <p:nvSpPr>
          <p:cNvPr id="62"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3389991" y="1854159"/>
            <a:ext cx="5230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Ingress</a:t>
            </a:r>
          </a:p>
          <a:p>
            <a:pPr algn="ctr" eaLnBrk="1" hangingPunct="1"/>
            <a:r>
              <a:rPr lang="en-US" altLang="ko-KR" sz="800" dirty="0">
                <a:solidFill>
                  <a:srgbClr val="616161"/>
                </a:solidFill>
                <a:ea typeface="굴림" panose="020B0600000101010101" pitchFamily="50" charset="-127"/>
                <a:cs typeface="Arial" panose="020B0604020202020204" pitchFamily="34" charset="0"/>
              </a:rPr>
              <a:t>Controller</a:t>
            </a:r>
          </a:p>
        </p:txBody>
      </p:sp>
      <p:grpSp>
        <p:nvGrpSpPr>
          <p:cNvPr id="12" name="그룹 11"/>
          <p:cNvGrpSpPr/>
          <p:nvPr/>
        </p:nvGrpSpPr>
        <p:grpSpPr>
          <a:xfrm>
            <a:off x="4443624" y="1669318"/>
            <a:ext cx="900738" cy="628255"/>
            <a:chOff x="4455782" y="3388172"/>
            <a:chExt cx="900738" cy="628255"/>
          </a:xfrm>
        </p:grpSpPr>
        <p:pic>
          <p:nvPicPr>
            <p:cNvPr id="49" name="Picture 2" descr="https://contino.github.io/intro-k8/images/kubernetes/po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32947" y="3499312"/>
              <a:ext cx="531653" cy="517115"/>
            </a:xfrm>
            <a:prstGeom prst="rect">
              <a:avLst/>
            </a:prstGeom>
            <a:noFill/>
            <a:extLst>
              <a:ext uri="{909E8E84-426E-40DD-AFC4-6F175D3DCCD1}">
                <a14:hiddenFill xmlns:a14="http://schemas.microsoft.com/office/drawing/2010/main">
                  <a:solidFill>
                    <a:srgbClr val="FFFFFF"/>
                  </a:solidFill>
                </a14:hiddenFill>
              </a:ext>
            </a:extLst>
          </p:spPr>
        </p:pic>
        <p:sp>
          <p:nvSpPr>
            <p:cNvPr id="64"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4455782" y="3388172"/>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API Service</a:t>
              </a:r>
            </a:p>
          </p:txBody>
        </p:sp>
      </p:grpSp>
      <p:grpSp>
        <p:nvGrpSpPr>
          <p:cNvPr id="13" name="그룹 12"/>
          <p:cNvGrpSpPr/>
          <p:nvPr/>
        </p:nvGrpSpPr>
        <p:grpSpPr>
          <a:xfrm>
            <a:off x="4443624" y="2770747"/>
            <a:ext cx="900738" cy="634241"/>
            <a:chOff x="4455782" y="4080056"/>
            <a:chExt cx="900738" cy="634241"/>
          </a:xfrm>
        </p:grpSpPr>
        <p:pic>
          <p:nvPicPr>
            <p:cNvPr id="50" name="Picture 2" descr="https://contino.github.io/intro-k8/images/kubernetes/po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32947" y="4197182"/>
              <a:ext cx="531653" cy="517115"/>
            </a:xfrm>
            <a:prstGeom prst="rect">
              <a:avLst/>
            </a:prstGeom>
            <a:noFill/>
            <a:extLst>
              <a:ext uri="{909E8E84-426E-40DD-AFC4-6F175D3DCCD1}">
                <a14:hiddenFill xmlns:a14="http://schemas.microsoft.com/office/drawing/2010/main">
                  <a:solidFill>
                    <a:srgbClr val="FFFFFF"/>
                  </a:solidFill>
                </a14:hiddenFill>
              </a:ext>
            </a:extLst>
          </p:spPr>
        </p:pic>
        <p:sp>
          <p:nvSpPr>
            <p:cNvPr id="65"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4455782" y="4080056"/>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Dashboard</a:t>
              </a:r>
            </a:p>
          </p:txBody>
        </p:sp>
      </p:grpSp>
      <p:grpSp>
        <p:nvGrpSpPr>
          <p:cNvPr id="14" name="그룹 13"/>
          <p:cNvGrpSpPr/>
          <p:nvPr/>
        </p:nvGrpSpPr>
        <p:grpSpPr>
          <a:xfrm>
            <a:off x="4443624" y="3878162"/>
            <a:ext cx="900738" cy="651893"/>
            <a:chOff x="4447383" y="4795195"/>
            <a:chExt cx="900738" cy="651893"/>
          </a:xfrm>
        </p:grpSpPr>
        <p:pic>
          <p:nvPicPr>
            <p:cNvPr id="47" name="Picture 2" descr="https://contino.github.io/intro-k8/images/kubernetes/po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53899" y="4929973"/>
              <a:ext cx="531653" cy="517115"/>
            </a:xfrm>
            <a:prstGeom prst="rect">
              <a:avLst/>
            </a:prstGeom>
            <a:noFill/>
            <a:extLst>
              <a:ext uri="{909E8E84-426E-40DD-AFC4-6F175D3DCCD1}">
                <a14:hiddenFill xmlns:a14="http://schemas.microsoft.com/office/drawing/2010/main">
                  <a:solidFill>
                    <a:srgbClr val="FFFFFF"/>
                  </a:solidFill>
                </a14:hiddenFill>
              </a:ext>
            </a:extLst>
          </p:spPr>
        </p:pic>
        <p:sp>
          <p:nvSpPr>
            <p:cNvPr id="66"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4447383" y="4795195"/>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Layout Designer</a:t>
              </a:r>
            </a:p>
          </p:txBody>
        </p:sp>
      </p:grpSp>
      <p:grpSp>
        <p:nvGrpSpPr>
          <p:cNvPr id="15" name="그룹 14"/>
          <p:cNvGrpSpPr/>
          <p:nvPr/>
        </p:nvGrpSpPr>
        <p:grpSpPr>
          <a:xfrm>
            <a:off x="4443624" y="5003231"/>
            <a:ext cx="900738" cy="621907"/>
            <a:chOff x="4455782" y="5582915"/>
            <a:chExt cx="900738" cy="621907"/>
          </a:xfrm>
        </p:grpSpPr>
        <p:pic>
          <p:nvPicPr>
            <p:cNvPr id="48" name="Picture 2" descr="https://contino.github.io/intro-k8/images/kubernetes/po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32947" y="5687707"/>
              <a:ext cx="531653" cy="517115"/>
            </a:xfrm>
            <a:prstGeom prst="rect">
              <a:avLst/>
            </a:prstGeom>
            <a:noFill/>
            <a:extLst>
              <a:ext uri="{909E8E84-426E-40DD-AFC4-6F175D3DCCD1}">
                <a14:hiddenFill xmlns:a14="http://schemas.microsoft.com/office/drawing/2010/main">
                  <a:solidFill>
                    <a:srgbClr val="FFFFFF"/>
                  </a:solidFill>
                </a14:hiddenFill>
              </a:ext>
            </a:extLst>
          </p:spPr>
        </p:pic>
        <p:sp>
          <p:nvSpPr>
            <p:cNvPr id="67"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4455782" y="5582915"/>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PDA</a:t>
              </a:r>
            </a:p>
          </p:txBody>
        </p:sp>
      </p:grpSp>
      <p:grpSp>
        <p:nvGrpSpPr>
          <p:cNvPr id="16" name="그룹 15"/>
          <p:cNvGrpSpPr/>
          <p:nvPr/>
        </p:nvGrpSpPr>
        <p:grpSpPr>
          <a:xfrm>
            <a:off x="5840689" y="1696552"/>
            <a:ext cx="900738" cy="684925"/>
            <a:chOff x="5848865" y="3072944"/>
            <a:chExt cx="900738" cy="684925"/>
          </a:xfrm>
        </p:grpSpPr>
        <p:pic>
          <p:nvPicPr>
            <p:cNvPr id="51" name="Picture 2" descr="https://contino.github.io/intro-k8/images/kubernetes/po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46783" y="3240754"/>
              <a:ext cx="531653" cy="517115"/>
            </a:xfrm>
            <a:prstGeom prst="rect">
              <a:avLst/>
            </a:prstGeom>
            <a:noFill/>
            <a:extLst>
              <a:ext uri="{909E8E84-426E-40DD-AFC4-6F175D3DCCD1}">
                <a14:hiddenFill xmlns:a14="http://schemas.microsoft.com/office/drawing/2010/main">
                  <a:solidFill>
                    <a:srgbClr val="FFFFFF"/>
                  </a:solidFill>
                </a14:hiddenFill>
              </a:ext>
            </a:extLst>
          </p:spPr>
        </p:pic>
        <p:sp>
          <p:nvSpPr>
            <p:cNvPr id="68"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5848865" y="3072944"/>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ImageGenerator</a:t>
              </a:r>
              <a:endParaRPr lang="en-US" altLang="ko-KR" sz="800" dirty="0">
                <a:solidFill>
                  <a:srgbClr val="616161"/>
                </a:solidFill>
                <a:ea typeface="굴림" panose="020B0600000101010101" pitchFamily="50" charset="-127"/>
                <a:cs typeface="Arial" panose="020B0604020202020204" pitchFamily="34" charset="0"/>
              </a:endParaRPr>
            </a:p>
          </p:txBody>
        </p:sp>
      </p:grpSp>
      <p:grpSp>
        <p:nvGrpSpPr>
          <p:cNvPr id="17" name="그룹 16"/>
          <p:cNvGrpSpPr/>
          <p:nvPr/>
        </p:nvGrpSpPr>
        <p:grpSpPr>
          <a:xfrm>
            <a:off x="5866813" y="2832302"/>
            <a:ext cx="900738" cy="658606"/>
            <a:chOff x="5872914" y="4074049"/>
            <a:chExt cx="900738" cy="658606"/>
          </a:xfrm>
        </p:grpSpPr>
        <p:pic>
          <p:nvPicPr>
            <p:cNvPr id="53" name="Picture 2" descr="https://contino.github.io/intro-k8/images/kubernetes/po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53680" y="4215540"/>
              <a:ext cx="531653" cy="517115"/>
            </a:xfrm>
            <a:prstGeom prst="rect">
              <a:avLst/>
            </a:prstGeom>
            <a:noFill/>
            <a:extLst>
              <a:ext uri="{909E8E84-426E-40DD-AFC4-6F175D3DCCD1}">
                <a14:hiddenFill xmlns:a14="http://schemas.microsoft.com/office/drawing/2010/main">
                  <a:solidFill>
                    <a:srgbClr val="FFFFFF"/>
                  </a:solidFill>
                </a14:hiddenFill>
              </a:ext>
            </a:extLst>
          </p:spPr>
        </p:pic>
        <p:sp>
          <p:nvSpPr>
            <p:cNvPr id="69"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5872914" y="4074049"/>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Inbound</a:t>
              </a:r>
            </a:p>
          </p:txBody>
        </p:sp>
      </p:grpSp>
      <p:grpSp>
        <p:nvGrpSpPr>
          <p:cNvPr id="25" name="그룹 24"/>
          <p:cNvGrpSpPr/>
          <p:nvPr/>
        </p:nvGrpSpPr>
        <p:grpSpPr>
          <a:xfrm>
            <a:off x="5890518" y="3929218"/>
            <a:ext cx="900738" cy="649897"/>
            <a:chOff x="5872914" y="5109552"/>
            <a:chExt cx="900738" cy="649897"/>
          </a:xfrm>
        </p:grpSpPr>
        <p:pic>
          <p:nvPicPr>
            <p:cNvPr id="52" name="Picture 2" descr="https://contino.github.io/intro-k8/images/kubernetes/pod.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53680" y="5242334"/>
              <a:ext cx="531653" cy="517115"/>
            </a:xfrm>
            <a:prstGeom prst="rect">
              <a:avLst/>
            </a:prstGeom>
            <a:noFill/>
            <a:extLst>
              <a:ext uri="{909E8E84-426E-40DD-AFC4-6F175D3DCCD1}">
                <a14:hiddenFill xmlns:a14="http://schemas.microsoft.com/office/drawing/2010/main">
                  <a:solidFill>
                    <a:srgbClr val="FFFFFF"/>
                  </a:solidFill>
                </a14:hiddenFill>
              </a:ext>
            </a:extLst>
          </p:spPr>
        </p:pic>
        <p:sp>
          <p:nvSpPr>
            <p:cNvPr id="70"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5872914" y="5109552"/>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Outbound</a:t>
              </a:r>
            </a:p>
          </p:txBody>
        </p:sp>
      </p:grpSp>
      <p:sp>
        <p:nvSpPr>
          <p:cNvPr id="101" name="Freeform 377">
            <a:extLst>
              <a:ext uri="{FF2B5EF4-FFF2-40B4-BE49-F238E27FC236}">
                <a16:creationId xmlns:a16="http://schemas.microsoft.com/office/drawing/2014/main" id="{2233F0F4-FF87-4738-AFE3-F76D3661652F}"/>
              </a:ext>
            </a:extLst>
          </p:cNvPr>
          <p:cNvSpPr>
            <a:spLocks/>
          </p:cNvSpPr>
          <p:nvPr/>
        </p:nvSpPr>
        <p:spPr bwMode="auto">
          <a:xfrm>
            <a:off x="1621902" y="4988230"/>
            <a:ext cx="53975" cy="52387"/>
          </a:xfrm>
          <a:custGeom>
            <a:avLst/>
            <a:gdLst>
              <a:gd name="T0" fmla="*/ 64 w 64"/>
              <a:gd name="T1" fmla="*/ 31 h 64"/>
              <a:gd name="T2" fmla="*/ 0 w 64"/>
              <a:gd name="T3" fmla="*/ 64 h 64"/>
              <a:gd name="T4" fmla="*/ 0 w 64"/>
              <a:gd name="T5" fmla="*/ 0 h 64"/>
              <a:gd name="T6" fmla="*/ 64 w 64"/>
              <a:gd name="T7" fmla="*/ 31 h 64"/>
              <a:gd name="T8" fmla="*/ 64 w 64"/>
              <a:gd name="T9" fmla="*/ 31 h 64"/>
            </a:gdLst>
            <a:ahLst/>
            <a:cxnLst>
              <a:cxn ang="0">
                <a:pos x="T0" y="T1"/>
              </a:cxn>
              <a:cxn ang="0">
                <a:pos x="T2" y="T3"/>
              </a:cxn>
              <a:cxn ang="0">
                <a:pos x="T4" y="T5"/>
              </a:cxn>
              <a:cxn ang="0">
                <a:pos x="T6" y="T7"/>
              </a:cxn>
              <a:cxn ang="0">
                <a:pos x="T8" y="T9"/>
              </a:cxn>
            </a:cxnLst>
            <a:rect l="0" t="0" r="r" b="b"/>
            <a:pathLst>
              <a:path w="64" h="64">
                <a:moveTo>
                  <a:pt x="64" y="31"/>
                </a:moveTo>
                <a:lnTo>
                  <a:pt x="0" y="64"/>
                </a:lnTo>
                <a:lnTo>
                  <a:pt x="0" y="0"/>
                </a:lnTo>
                <a:lnTo>
                  <a:pt x="64" y="31"/>
                </a:lnTo>
                <a:lnTo>
                  <a:pt x="64" y="31"/>
                </a:lnTo>
                <a:close/>
              </a:path>
            </a:pathLst>
          </a:custGeom>
          <a:solidFill>
            <a:srgbClr val="0D47A0"/>
          </a:solidFill>
          <a:ln w="13252">
            <a:solidFill>
              <a:srgbClr val="0D47A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102" name="Freeform 377">
            <a:extLst>
              <a:ext uri="{FF2B5EF4-FFF2-40B4-BE49-F238E27FC236}">
                <a16:creationId xmlns:a16="http://schemas.microsoft.com/office/drawing/2014/main" id="{2233F0F4-FF87-4738-AFE3-F76D3661652F}"/>
              </a:ext>
            </a:extLst>
          </p:cNvPr>
          <p:cNvSpPr>
            <a:spLocks/>
          </p:cNvSpPr>
          <p:nvPr/>
        </p:nvSpPr>
        <p:spPr bwMode="auto">
          <a:xfrm>
            <a:off x="2621364" y="4978815"/>
            <a:ext cx="53975" cy="52387"/>
          </a:xfrm>
          <a:custGeom>
            <a:avLst/>
            <a:gdLst>
              <a:gd name="T0" fmla="*/ 64 w 64"/>
              <a:gd name="T1" fmla="*/ 31 h 64"/>
              <a:gd name="T2" fmla="*/ 0 w 64"/>
              <a:gd name="T3" fmla="*/ 64 h 64"/>
              <a:gd name="T4" fmla="*/ 0 w 64"/>
              <a:gd name="T5" fmla="*/ 0 h 64"/>
              <a:gd name="T6" fmla="*/ 64 w 64"/>
              <a:gd name="T7" fmla="*/ 31 h 64"/>
              <a:gd name="T8" fmla="*/ 64 w 64"/>
              <a:gd name="T9" fmla="*/ 31 h 64"/>
            </a:gdLst>
            <a:ahLst/>
            <a:cxnLst>
              <a:cxn ang="0">
                <a:pos x="T0" y="T1"/>
              </a:cxn>
              <a:cxn ang="0">
                <a:pos x="T2" y="T3"/>
              </a:cxn>
              <a:cxn ang="0">
                <a:pos x="T4" y="T5"/>
              </a:cxn>
              <a:cxn ang="0">
                <a:pos x="T6" y="T7"/>
              </a:cxn>
              <a:cxn ang="0">
                <a:pos x="T8" y="T9"/>
              </a:cxn>
            </a:cxnLst>
            <a:rect l="0" t="0" r="r" b="b"/>
            <a:pathLst>
              <a:path w="64" h="64">
                <a:moveTo>
                  <a:pt x="64" y="31"/>
                </a:moveTo>
                <a:lnTo>
                  <a:pt x="0" y="64"/>
                </a:lnTo>
                <a:lnTo>
                  <a:pt x="0" y="0"/>
                </a:lnTo>
                <a:lnTo>
                  <a:pt x="64" y="31"/>
                </a:lnTo>
                <a:lnTo>
                  <a:pt x="64" y="31"/>
                </a:lnTo>
                <a:close/>
              </a:path>
            </a:pathLst>
          </a:custGeom>
          <a:solidFill>
            <a:srgbClr val="0D47A0"/>
          </a:solidFill>
          <a:ln w="13252">
            <a:solidFill>
              <a:srgbClr val="0D47A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103" name="Freeform 377">
            <a:extLst>
              <a:ext uri="{FF2B5EF4-FFF2-40B4-BE49-F238E27FC236}">
                <a16:creationId xmlns:a16="http://schemas.microsoft.com/office/drawing/2014/main" id="{2233F0F4-FF87-4738-AFE3-F76D3661652F}"/>
              </a:ext>
            </a:extLst>
          </p:cNvPr>
          <p:cNvSpPr>
            <a:spLocks/>
          </p:cNvSpPr>
          <p:nvPr/>
        </p:nvSpPr>
        <p:spPr bwMode="auto">
          <a:xfrm>
            <a:off x="4036493" y="4978815"/>
            <a:ext cx="53975" cy="52387"/>
          </a:xfrm>
          <a:custGeom>
            <a:avLst/>
            <a:gdLst>
              <a:gd name="T0" fmla="*/ 64 w 64"/>
              <a:gd name="T1" fmla="*/ 31 h 64"/>
              <a:gd name="T2" fmla="*/ 0 w 64"/>
              <a:gd name="T3" fmla="*/ 64 h 64"/>
              <a:gd name="T4" fmla="*/ 0 w 64"/>
              <a:gd name="T5" fmla="*/ 0 h 64"/>
              <a:gd name="T6" fmla="*/ 64 w 64"/>
              <a:gd name="T7" fmla="*/ 31 h 64"/>
              <a:gd name="T8" fmla="*/ 64 w 64"/>
              <a:gd name="T9" fmla="*/ 31 h 64"/>
            </a:gdLst>
            <a:ahLst/>
            <a:cxnLst>
              <a:cxn ang="0">
                <a:pos x="T0" y="T1"/>
              </a:cxn>
              <a:cxn ang="0">
                <a:pos x="T2" y="T3"/>
              </a:cxn>
              <a:cxn ang="0">
                <a:pos x="T4" y="T5"/>
              </a:cxn>
              <a:cxn ang="0">
                <a:pos x="T6" y="T7"/>
              </a:cxn>
              <a:cxn ang="0">
                <a:pos x="T8" y="T9"/>
              </a:cxn>
            </a:cxnLst>
            <a:rect l="0" t="0" r="r" b="b"/>
            <a:pathLst>
              <a:path w="64" h="64">
                <a:moveTo>
                  <a:pt x="64" y="31"/>
                </a:moveTo>
                <a:lnTo>
                  <a:pt x="0" y="64"/>
                </a:lnTo>
                <a:lnTo>
                  <a:pt x="0" y="0"/>
                </a:lnTo>
                <a:lnTo>
                  <a:pt x="64" y="31"/>
                </a:lnTo>
                <a:lnTo>
                  <a:pt x="64" y="31"/>
                </a:lnTo>
                <a:close/>
              </a:path>
            </a:pathLst>
          </a:custGeom>
          <a:solidFill>
            <a:srgbClr val="0D47A0"/>
          </a:solidFill>
          <a:ln w="13252">
            <a:solidFill>
              <a:srgbClr val="0D47A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104" name="Freeform 377">
            <a:extLst>
              <a:ext uri="{FF2B5EF4-FFF2-40B4-BE49-F238E27FC236}">
                <a16:creationId xmlns:a16="http://schemas.microsoft.com/office/drawing/2014/main" id="{2233F0F4-FF87-4738-AFE3-F76D3661652F}"/>
              </a:ext>
            </a:extLst>
          </p:cNvPr>
          <p:cNvSpPr>
            <a:spLocks/>
          </p:cNvSpPr>
          <p:nvPr/>
        </p:nvSpPr>
        <p:spPr bwMode="auto">
          <a:xfrm>
            <a:off x="4052832" y="4078886"/>
            <a:ext cx="53975" cy="52387"/>
          </a:xfrm>
          <a:custGeom>
            <a:avLst/>
            <a:gdLst>
              <a:gd name="T0" fmla="*/ 64 w 64"/>
              <a:gd name="T1" fmla="*/ 31 h 64"/>
              <a:gd name="T2" fmla="*/ 0 w 64"/>
              <a:gd name="T3" fmla="*/ 64 h 64"/>
              <a:gd name="T4" fmla="*/ 0 w 64"/>
              <a:gd name="T5" fmla="*/ 0 h 64"/>
              <a:gd name="T6" fmla="*/ 64 w 64"/>
              <a:gd name="T7" fmla="*/ 31 h 64"/>
              <a:gd name="T8" fmla="*/ 64 w 64"/>
              <a:gd name="T9" fmla="*/ 31 h 64"/>
            </a:gdLst>
            <a:ahLst/>
            <a:cxnLst>
              <a:cxn ang="0">
                <a:pos x="T0" y="T1"/>
              </a:cxn>
              <a:cxn ang="0">
                <a:pos x="T2" y="T3"/>
              </a:cxn>
              <a:cxn ang="0">
                <a:pos x="T4" y="T5"/>
              </a:cxn>
              <a:cxn ang="0">
                <a:pos x="T6" y="T7"/>
              </a:cxn>
              <a:cxn ang="0">
                <a:pos x="T8" y="T9"/>
              </a:cxn>
            </a:cxnLst>
            <a:rect l="0" t="0" r="r" b="b"/>
            <a:pathLst>
              <a:path w="64" h="64">
                <a:moveTo>
                  <a:pt x="64" y="31"/>
                </a:moveTo>
                <a:lnTo>
                  <a:pt x="0" y="64"/>
                </a:lnTo>
                <a:lnTo>
                  <a:pt x="0" y="0"/>
                </a:lnTo>
                <a:lnTo>
                  <a:pt x="64" y="31"/>
                </a:lnTo>
                <a:lnTo>
                  <a:pt x="64" y="31"/>
                </a:lnTo>
                <a:close/>
              </a:path>
            </a:pathLst>
          </a:custGeom>
          <a:solidFill>
            <a:srgbClr val="0D47A0"/>
          </a:solidFill>
          <a:ln w="13252">
            <a:solidFill>
              <a:srgbClr val="0D47A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105" name="Freeform 364">
            <a:extLst>
              <a:ext uri="{FF2B5EF4-FFF2-40B4-BE49-F238E27FC236}">
                <a16:creationId xmlns:a16="http://schemas.microsoft.com/office/drawing/2014/main" id="{F4FAD8AB-F146-4CDB-97CE-4BDBB1E2C45B}"/>
              </a:ext>
            </a:extLst>
          </p:cNvPr>
          <p:cNvSpPr>
            <a:spLocks/>
          </p:cNvSpPr>
          <p:nvPr/>
        </p:nvSpPr>
        <p:spPr bwMode="auto">
          <a:xfrm>
            <a:off x="1319050" y="4986572"/>
            <a:ext cx="53975" cy="53975"/>
          </a:xfrm>
          <a:custGeom>
            <a:avLst/>
            <a:gdLst>
              <a:gd name="T0" fmla="*/ 0 w 64"/>
              <a:gd name="T1" fmla="*/ 32 h 64"/>
              <a:gd name="T2" fmla="*/ 63 w 64"/>
              <a:gd name="T3" fmla="*/ 0 h 64"/>
              <a:gd name="T4" fmla="*/ 64 w 64"/>
              <a:gd name="T5" fmla="*/ 64 h 64"/>
              <a:gd name="T6" fmla="*/ 0 w 64"/>
              <a:gd name="T7" fmla="*/ 32 h 64"/>
              <a:gd name="T8" fmla="*/ 0 w 64"/>
              <a:gd name="T9" fmla="*/ 32 h 64"/>
            </a:gdLst>
            <a:ahLst/>
            <a:cxnLst>
              <a:cxn ang="0">
                <a:pos x="T0" y="T1"/>
              </a:cxn>
              <a:cxn ang="0">
                <a:pos x="T2" y="T3"/>
              </a:cxn>
              <a:cxn ang="0">
                <a:pos x="T4" y="T5"/>
              </a:cxn>
              <a:cxn ang="0">
                <a:pos x="T6" y="T7"/>
              </a:cxn>
              <a:cxn ang="0">
                <a:pos x="T8" y="T9"/>
              </a:cxn>
            </a:cxnLst>
            <a:rect l="0" t="0" r="r" b="b"/>
            <a:pathLst>
              <a:path w="64" h="64">
                <a:moveTo>
                  <a:pt x="0" y="32"/>
                </a:moveTo>
                <a:lnTo>
                  <a:pt x="63" y="0"/>
                </a:lnTo>
                <a:lnTo>
                  <a:pt x="64" y="64"/>
                </a:lnTo>
                <a:lnTo>
                  <a:pt x="0" y="32"/>
                </a:lnTo>
                <a:lnTo>
                  <a:pt x="0" y="32"/>
                </a:lnTo>
                <a:close/>
              </a:path>
            </a:pathLst>
          </a:custGeom>
          <a:solidFill>
            <a:srgbClr val="0D47A0"/>
          </a:solidFill>
          <a:ln w="13252">
            <a:solidFill>
              <a:srgbClr val="0D47A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cxnSp>
        <p:nvCxnSpPr>
          <p:cNvPr id="37" name="직선 연결선 36"/>
          <p:cNvCxnSpPr>
            <a:endCxn id="101" idx="0"/>
          </p:cNvCxnSpPr>
          <p:nvPr/>
        </p:nvCxnSpPr>
        <p:spPr>
          <a:xfrm>
            <a:off x="1372182" y="5011973"/>
            <a:ext cx="303695" cy="1632"/>
          </a:xfrm>
          <a:prstGeom prst="line">
            <a:avLst/>
          </a:prstGeom>
          <a:noFill/>
          <a:ln w="13252">
            <a:solidFill>
              <a:srgbClr val="0D47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직선 연결선 45"/>
          <p:cNvCxnSpPr/>
          <p:nvPr/>
        </p:nvCxnSpPr>
        <p:spPr>
          <a:xfrm>
            <a:off x="2168466" y="5002628"/>
            <a:ext cx="452898" cy="1588"/>
          </a:xfrm>
          <a:prstGeom prst="line">
            <a:avLst/>
          </a:prstGeom>
          <a:noFill/>
          <a:ln w="13252">
            <a:solidFill>
              <a:srgbClr val="0D47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직선 연결선 55"/>
          <p:cNvCxnSpPr/>
          <p:nvPr/>
        </p:nvCxnSpPr>
        <p:spPr>
          <a:xfrm>
            <a:off x="3176280" y="5002628"/>
            <a:ext cx="860213" cy="1588"/>
          </a:xfrm>
          <a:prstGeom prst="line">
            <a:avLst/>
          </a:prstGeom>
          <a:noFill/>
          <a:ln w="13252">
            <a:solidFill>
              <a:srgbClr val="0D47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Freeform 364">
            <a:extLst>
              <a:ext uri="{FF2B5EF4-FFF2-40B4-BE49-F238E27FC236}">
                <a16:creationId xmlns:a16="http://schemas.microsoft.com/office/drawing/2014/main" id="{F4FAD8AB-F146-4CDB-97CE-4BDBB1E2C45B}"/>
              </a:ext>
            </a:extLst>
          </p:cNvPr>
          <p:cNvSpPr>
            <a:spLocks/>
          </p:cNvSpPr>
          <p:nvPr/>
        </p:nvSpPr>
        <p:spPr bwMode="auto">
          <a:xfrm>
            <a:off x="2183300" y="4078093"/>
            <a:ext cx="53975" cy="53975"/>
          </a:xfrm>
          <a:custGeom>
            <a:avLst/>
            <a:gdLst>
              <a:gd name="T0" fmla="*/ 0 w 64"/>
              <a:gd name="T1" fmla="*/ 32 h 64"/>
              <a:gd name="T2" fmla="*/ 63 w 64"/>
              <a:gd name="T3" fmla="*/ 0 h 64"/>
              <a:gd name="T4" fmla="*/ 64 w 64"/>
              <a:gd name="T5" fmla="*/ 64 h 64"/>
              <a:gd name="T6" fmla="*/ 0 w 64"/>
              <a:gd name="T7" fmla="*/ 32 h 64"/>
              <a:gd name="T8" fmla="*/ 0 w 64"/>
              <a:gd name="T9" fmla="*/ 32 h 64"/>
            </a:gdLst>
            <a:ahLst/>
            <a:cxnLst>
              <a:cxn ang="0">
                <a:pos x="T0" y="T1"/>
              </a:cxn>
              <a:cxn ang="0">
                <a:pos x="T2" y="T3"/>
              </a:cxn>
              <a:cxn ang="0">
                <a:pos x="T4" y="T5"/>
              </a:cxn>
              <a:cxn ang="0">
                <a:pos x="T6" y="T7"/>
              </a:cxn>
              <a:cxn ang="0">
                <a:pos x="T8" y="T9"/>
              </a:cxn>
            </a:cxnLst>
            <a:rect l="0" t="0" r="r" b="b"/>
            <a:pathLst>
              <a:path w="64" h="64">
                <a:moveTo>
                  <a:pt x="0" y="32"/>
                </a:moveTo>
                <a:lnTo>
                  <a:pt x="63" y="0"/>
                </a:lnTo>
                <a:lnTo>
                  <a:pt x="64" y="64"/>
                </a:lnTo>
                <a:lnTo>
                  <a:pt x="0" y="32"/>
                </a:lnTo>
                <a:lnTo>
                  <a:pt x="0" y="32"/>
                </a:lnTo>
                <a:close/>
              </a:path>
            </a:pathLst>
          </a:custGeom>
          <a:solidFill>
            <a:srgbClr val="0D47A0"/>
          </a:solidFill>
          <a:ln w="13252">
            <a:solidFill>
              <a:srgbClr val="0D47A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cxnSp>
        <p:nvCxnSpPr>
          <p:cNvPr id="76" name="직선 연결선 75"/>
          <p:cNvCxnSpPr/>
          <p:nvPr/>
        </p:nvCxnSpPr>
        <p:spPr>
          <a:xfrm>
            <a:off x="2236432" y="4103494"/>
            <a:ext cx="1816400" cy="793"/>
          </a:xfrm>
          <a:prstGeom prst="line">
            <a:avLst/>
          </a:prstGeom>
          <a:noFill/>
          <a:ln w="13252">
            <a:solidFill>
              <a:srgbClr val="0D47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꺾인 연결선 78"/>
          <p:cNvCxnSpPr>
            <a:cxnSpLocks/>
          </p:cNvCxnSpPr>
          <p:nvPr/>
        </p:nvCxnSpPr>
        <p:spPr>
          <a:xfrm>
            <a:off x="1110946" y="5285501"/>
            <a:ext cx="523130" cy="510581"/>
          </a:xfrm>
          <a:prstGeom prst="bentConnector3">
            <a:avLst>
              <a:gd name="adj1" fmla="val -422"/>
            </a:avLst>
          </a:prstGeom>
          <a:noFill/>
          <a:ln w="13252">
            <a:solidFill>
              <a:srgbClr val="0D47A0"/>
            </a:solidFill>
            <a:prstDash val="sysDot"/>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직선 연결선 123"/>
          <p:cNvCxnSpPr/>
          <p:nvPr/>
        </p:nvCxnSpPr>
        <p:spPr>
          <a:xfrm>
            <a:off x="8099975" y="5996072"/>
            <a:ext cx="452898" cy="1588"/>
          </a:xfrm>
          <a:prstGeom prst="line">
            <a:avLst/>
          </a:prstGeom>
          <a:noFill/>
          <a:ln w="13252">
            <a:solidFill>
              <a:srgbClr val="0D47A0"/>
            </a:solidFill>
            <a:round/>
            <a:headEnd type="triangle"/>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6"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7393242" y="3629690"/>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MongoDB</a:t>
            </a:r>
            <a:endParaRPr lang="en-US" altLang="ko-KR" sz="800" dirty="0">
              <a:solidFill>
                <a:srgbClr val="616161"/>
              </a:solidFill>
              <a:ea typeface="굴림" panose="020B0600000101010101" pitchFamily="50" charset="-127"/>
              <a:cs typeface="Arial" panose="020B0604020202020204" pitchFamily="34" charset="0"/>
            </a:endParaRPr>
          </a:p>
        </p:txBody>
      </p:sp>
      <p:sp>
        <p:nvSpPr>
          <p:cNvPr id="147"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7393242" y="2799123"/>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PostgreSQL</a:t>
            </a:r>
            <a:endParaRPr lang="en-US" altLang="ko-KR" sz="800" dirty="0">
              <a:solidFill>
                <a:srgbClr val="616161"/>
              </a:solidFill>
              <a:ea typeface="굴림" panose="020B0600000101010101" pitchFamily="50" charset="-127"/>
              <a:cs typeface="Arial" panose="020B0604020202020204" pitchFamily="34" charset="0"/>
            </a:endParaRPr>
          </a:p>
        </p:txBody>
      </p:sp>
      <p:sp>
        <p:nvSpPr>
          <p:cNvPr id="148"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7249764" y="1890663"/>
            <a:ext cx="11883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EventHub</a:t>
            </a:r>
            <a:endParaRPr lang="en-US" altLang="ko-KR" sz="800" dirty="0">
              <a:solidFill>
                <a:srgbClr val="616161"/>
              </a:solidFill>
              <a:ea typeface="굴림" panose="020B0600000101010101" pitchFamily="50" charset="-127"/>
              <a:cs typeface="Arial" panose="020B0604020202020204" pitchFamily="34" charset="0"/>
            </a:endParaRPr>
          </a:p>
          <a:p>
            <a:pPr algn="ctr" eaLnBrk="1" hangingPunct="1"/>
            <a:r>
              <a:rPr lang="en-US" altLang="ko-KR" sz="800" dirty="0" err="1">
                <a:solidFill>
                  <a:srgbClr val="616161"/>
                </a:solidFill>
                <a:ea typeface="굴림" panose="020B0600000101010101" pitchFamily="50" charset="-127"/>
                <a:cs typeface="Arial" panose="020B0604020202020204" pitchFamily="34" charset="0"/>
              </a:rPr>
              <a:t>Imggenerator</a:t>
            </a:r>
            <a:r>
              <a:rPr lang="en-US" altLang="ko-KR" sz="800" dirty="0">
                <a:solidFill>
                  <a:srgbClr val="616161"/>
                </a:solidFill>
                <a:ea typeface="굴림" panose="020B0600000101010101" pitchFamily="50" charset="-127"/>
                <a:cs typeface="Arial" panose="020B0604020202020204" pitchFamily="34" charset="0"/>
              </a:rPr>
              <a:t>-Outbound</a:t>
            </a:r>
          </a:p>
        </p:txBody>
      </p:sp>
      <p:sp>
        <p:nvSpPr>
          <p:cNvPr id="149"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7217718" y="1103967"/>
            <a:ext cx="11883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EventHub</a:t>
            </a:r>
            <a:endParaRPr lang="en-US" altLang="ko-KR" sz="800" dirty="0">
              <a:solidFill>
                <a:srgbClr val="616161"/>
              </a:solidFill>
              <a:ea typeface="굴림" panose="020B0600000101010101" pitchFamily="50" charset="-127"/>
              <a:cs typeface="Arial" panose="020B0604020202020204" pitchFamily="34" charset="0"/>
            </a:endParaRPr>
          </a:p>
          <a:p>
            <a:pPr algn="ctr" eaLnBrk="1" hangingPunct="1"/>
            <a:r>
              <a:rPr lang="en-US" altLang="ko-KR" sz="800" dirty="0" err="1">
                <a:solidFill>
                  <a:srgbClr val="616161"/>
                </a:solidFill>
                <a:ea typeface="굴림" panose="020B0600000101010101" pitchFamily="50" charset="-127"/>
                <a:cs typeface="Arial" panose="020B0604020202020204" pitchFamily="34" charset="0"/>
              </a:rPr>
              <a:t>APIService-Imggenerator</a:t>
            </a:r>
            <a:endParaRPr lang="en-US" altLang="ko-KR" sz="800" dirty="0">
              <a:solidFill>
                <a:srgbClr val="616161"/>
              </a:solidFill>
              <a:ea typeface="굴림" panose="020B0600000101010101" pitchFamily="50" charset="-127"/>
              <a:cs typeface="Arial" panose="020B0604020202020204" pitchFamily="34" charset="0"/>
            </a:endParaRPr>
          </a:p>
        </p:txBody>
      </p:sp>
      <p:sp>
        <p:nvSpPr>
          <p:cNvPr id="150"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7393242" y="4560810"/>
            <a:ext cx="90073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Storage </a:t>
            </a:r>
          </a:p>
          <a:p>
            <a:pPr algn="ctr" eaLnBrk="1" hangingPunct="1"/>
            <a:r>
              <a:rPr lang="en-US" altLang="ko-KR" sz="800" dirty="0">
                <a:solidFill>
                  <a:srgbClr val="616161"/>
                </a:solidFill>
                <a:ea typeface="굴림" panose="020B0600000101010101" pitchFamily="50" charset="-127"/>
                <a:cs typeface="Arial" panose="020B0604020202020204" pitchFamily="34" charset="0"/>
              </a:rPr>
              <a:t>for management</a:t>
            </a:r>
          </a:p>
        </p:txBody>
      </p:sp>
      <p:sp>
        <p:nvSpPr>
          <p:cNvPr id="151"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8575944" y="5648027"/>
            <a:ext cx="48431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DevOps</a:t>
            </a:r>
            <a:endParaRPr lang="en-US" altLang="ko-KR" sz="800" dirty="0">
              <a:solidFill>
                <a:srgbClr val="616161"/>
              </a:solidFill>
              <a:ea typeface="굴림" panose="020B0600000101010101" pitchFamily="50" charset="-127"/>
              <a:cs typeface="Arial" panose="020B0604020202020204" pitchFamily="34" charset="0"/>
            </a:endParaRPr>
          </a:p>
        </p:txBody>
      </p:sp>
      <p:sp>
        <p:nvSpPr>
          <p:cNvPr id="152"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7345237" y="5635783"/>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Container Registry</a:t>
            </a:r>
          </a:p>
        </p:txBody>
      </p:sp>
      <p:cxnSp>
        <p:nvCxnSpPr>
          <p:cNvPr id="110" name="꺾인 연결선 109"/>
          <p:cNvCxnSpPr>
            <a:stCxn id="41" idx="1"/>
            <a:endCxn id="109" idx="0"/>
          </p:cNvCxnSpPr>
          <p:nvPr/>
        </p:nvCxnSpPr>
        <p:spPr>
          <a:xfrm rot="10800000" flipV="1">
            <a:off x="1033535" y="4105081"/>
            <a:ext cx="658631" cy="547660"/>
          </a:xfrm>
          <a:prstGeom prst="bentConnector2">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직선 화살표 연결선 116"/>
          <p:cNvCxnSpPr/>
          <p:nvPr/>
        </p:nvCxnSpPr>
        <p:spPr>
          <a:xfrm>
            <a:off x="3887257" y="2355796"/>
            <a:ext cx="226944" cy="0"/>
          </a:xfrm>
          <a:prstGeom prst="straightConnector1">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3802719" y="713648"/>
            <a:ext cx="137907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900" dirty="0">
                <a:solidFill>
                  <a:srgbClr val="616161"/>
                </a:solidFill>
                <a:ea typeface="굴림" panose="020B0600000101010101" pitchFamily="50" charset="-127"/>
                <a:cs typeface="Arial" panose="020B0604020202020204" pitchFamily="34" charset="0"/>
              </a:rPr>
              <a:t>Azure </a:t>
            </a:r>
            <a:r>
              <a:rPr lang="en-US" altLang="ko-KR" sz="900" dirty="0" err="1">
                <a:solidFill>
                  <a:srgbClr val="616161"/>
                </a:solidFill>
                <a:ea typeface="굴림" panose="020B0600000101010101" pitchFamily="50" charset="-127"/>
                <a:cs typeface="Arial" panose="020B0604020202020204" pitchFamily="34" charset="0"/>
              </a:rPr>
              <a:t>Kubernetes</a:t>
            </a:r>
            <a:r>
              <a:rPr lang="en-US" altLang="ko-KR" sz="900" dirty="0">
                <a:solidFill>
                  <a:srgbClr val="616161"/>
                </a:solidFill>
                <a:ea typeface="굴림" panose="020B0600000101010101" pitchFamily="50" charset="-127"/>
                <a:cs typeface="Arial" panose="020B0604020202020204" pitchFamily="34" charset="0"/>
              </a:rPr>
              <a:t> Cluster</a:t>
            </a:r>
          </a:p>
        </p:txBody>
      </p:sp>
      <p:pic>
        <p:nvPicPr>
          <p:cNvPr id="2052" name="Picture 4" descr="http://icons.iconarchive.com/icons/papirus-team/papirus-mimetypes/512/app-x-yaml-ico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68821" y="3223072"/>
            <a:ext cx="552352" cy="552352"/>
          </a:xfrm>
          <a:prstGeom prst="rect">
            <a:avLst/>
          </a:prstGeom>
          <a:noFill/>
          <a:extLst>
            <a:ext uri="{909E8E84-426E-40DD-AFC4-6F175D3DCCD1}">
              <a14:hiddenFill xmlns:a14="http://schemas.microsoft.com/office/drawing/2010/main">
                <a:solidFill>
                  <a:srgbClr val="FFFFFF"/>
                </a:solidFill>
              </a14:hiddenFill>
            </a:ext>
          </a:extLst>
        </p:spPr>
      </p:pic>
      <p:sp>
        <p:nvSpPr>
          <p:cNvPr id="162"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3364207" y="3039636"/>
            <a:ext cx="5230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Ingress</a:t>
            </a:r>
          </a:p>
          <a:p>
            <a:pPr algn="ctr" eaLnBrk="1" hangingPunct="1"/>
            <a:r>
              <a:rPr lang="en-US" altLang="ko-KR" sz="800" dirty="0">
                <a:solidFill>
                  <a:srgbClr val="616161"/>
                </a:solidFill>
                <a:ea typeface="굴림" panose="020B0600000101010101" pitchFamily="50" charset="-127"/>
                <a:cs typeface="Arial" panose="020B0604020202020204" pitchFamily="34" charset="0"/>
              </a:rPr>
              <a:t>Resource</a:t>
            </a:r>
          </a:p>
        </p:txBody>
      </p:sp>
      <p:cxnSp>
        <p:nvCxnSpPr>
          <p:cNvPr id="155" name="직선 화살표 연결선 154"/>
          <p:cNvCxnSpPr/>
          <p:nvPr/>
        </p:nvCxnSpPr>
        <p:spPr>
          <a:xfrm flipV="1">
            <a:off x="3633508" y="2621742"/>
            <a:ext cx="0" cy="395032"/>
          </a:xfrm>
          <a:prstGeom prst="straightConnector1">
            <a:avLst/>
          </a:prstGeom>
          <a:noFill/>
          <a:ln w="13252">
            <a:solidFill>
              <a:schemeClr val="accent1">
                <a:lumMod val="60000"/>
                <a:lumOff val="40000"/>
              </a:schemeClr>
            </a:solidFill>
            <a:prstDash val="sysDash"/>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7" name="Picture 282">
            <a:extLst>
              <a:ext uri="{FF2B5EF4-FFF2-40B4-BE49-F238E27FC236}">
                <a16:creationId xmlns:a16="http://schemas.microsoft.com/office/drawing/2014/main" id="{911B179C-68E6-4CFD-A972-F26A7E70C44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743" y="2103676"/>
            <a:ext cx="508940" cy="508940"/>
          </a:xfrm>
          <a:prstGeom prst="rect">
            <a:avLst/>
          </a:prstGeom>
          <a:noFill/>
          <a:extLst>
            <a:ext uri="{909E8E84-426E-40DD-AFC4-6F175D3DCCD1}">
              <a14:hiddenFill xmlns:a14="http://schemas.microsoft.com/office/drawing/2010/main">
                <a:solidFill>
                  <a:srgbClr val="FFFFFF"/>
                </a:solidFill>
              </a14:hiddenFill>
            </a:ext>
          </a:extLst>
        </p:spPr>
      </p:pic>
      <p:cxnSp>
        <p:nvCxnSpPr>
          <p:cNvPr id="164" name="직선 화살표 연결선 163"/>
          <p:cNvCxnSpPr/>
          <p:nvPr/>
        </p:nvCxnSpPr>
        <p:spPr>
          <a:xfrm>
            <a:off x="643006" y="2384320"/>
            <a:ext cx="732827" cy="0"/>
          </a:xfrm>
          <a:prstGeom prst="straightConnector1">
            <a:avLst/>
          </a:prstGeom>
          <a:noFill/>
          <a:ln w="13252">
            <a:solidFill>
              <a:srgbClr val="0D47A0"/>
            </a:solidFill>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5" name="그림 16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41645" y="933945"/>
            <a:ext cx="577832" cy="577832"/>
          </a:xfrm>
          <a:prstGeom prst="rect">
            <a:avLst/>
          </a:prstGeom>
        </p:spPr>
      </p:pic>
      <p:sp>
        <p:nvSpPr>
          <p:cNvPr id="181"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1516176" y="1600681"/>
            <a:ext cx="80010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700" b="1" dirty="0">
                <a:solidFill>
                  <a:srgbClr val="616161"/>
                </a:solidFill>
                <a:ea typeface="굴림" panose="020B0600000101010101" pitchFamily="50" charset="-127"/>
              </a:rPr>
              <a:t>Active Directory B2C</a:t>
            </a:r>
          </a:p>
        </p:txBody>
      </p:sp>
      <p:cxnSp>
        <p:nvCxnSpPr>
          <p:cNvPr id="168" name="직선 화살표 연결선 167"/>
          <p:cNvCxnSpPr/>
          <p:nvPr/>
        </p:nvCxnSpPr>
        <p:spPr>
          <a:xfrm>
            <a:off x="2454632" y="2341348"/>
            <a:ext cx="909575" cy="0"/>
          </a:xfrm>
          <a:prstGeom prst="straightConnector1">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꺾인 연결선 169"/>
          <p:cNvCxnSpPr>
            <a:stCxn id="167" idx="0"/>
          </p:cNvCxnSpPr>
          <p:nvPr/>
        </p:nvCxnSpPr>
        <p:spPr>
          <a:xfrm rot="5400000" flipH="1" flipV="1">
            <a:off x="389410" y="1179881"/>
            <a:ext cx="876599" cy="970993"/>
          </a:xfrm>
          <a:prstGeom prst="bentConnector2">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직선 화살표 연결선 185"/>
          <p:cNvCxnSpPr/>
          <p:nvPr/>
        </p:nvCxnSpPr>
        <p:spPr>
          <a:xfrm>
            <a:off x="2494732" y="1227077"/>
            <a:ext cx="739050" cy="0"/>
          </a:xfrm>
          <a:prstGeom prst="straightConnector1">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98266" y="2586335"/>
            <a:ext cx="52305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Customer</a:t>
            </a:r>
          </a:p>
        </p:txBody>
      </p:sp>
      <p:sp>
        <p:nvSpPr>
          <p:cNvPr id="191"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2450559" y="2432558"/>
            <a:ext cx="90073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VNET </a:t>
            </a:r>
          </a:p>
          <a:p>
            <a:pPr algn="ctr" eaLnBrk="1" hangingPunct="1"/>
            <a:r>
              <a:rPr lang="en-US" altLang="ko-KR" sz="800" dirty="0">
                <a:solidFill>
                  <a:srgbClr val="616161"/>
                </a:solidFill>
                <a:ea typeface="굴림" panose="020B0600000101010101" pitchFamily="50" charset="-127"/>
                <a:cs typeface="Arial" panose="020B0604020202020204" pitchFamily="34" charset="0"/>
              </a:rPr>
              <a:t>Peering</a:t>
            </a:r>
          </a:p>
        </p:txBody>
      </p:sp>
      <p:sp>
        <p:nvSpPr>
          <p:cNvPr id="192"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529706" y="2428126"/>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HTTPS</a:t>
            </a:r>
          </a:p>
        </p:txBody>
      </p:sp>
      <p:sp>
        <p:nvSpPr>
          <p:cNvPr id="193"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2547916" y="2001388"/>
            <a:ext cx="69968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SSL Offload</a:t>
            </a:r>
          </a:p>
          <a:p>
            <a:pPr algn="ctr" eaLnBrk="1" hangingPunct="1"/>
            <a:r>
              <a:rPr lang="en-US" altLang="ko-KR" sz="800" dirty="0">
                <a:solidFill>
                  <a:srgbClr val="616161"/>
                </a:solidFill>
                <a:ea typeface="굴림" panose="020B0600000101010101" pitchFamily="50" charset="-127"/>
                <a:cs typeface="Arial" panose="020B0604020202020204" pitchFamily="34" charset="0"/>
              </a:rPr>
              <a:t>HTTP</a:t>
            </a:r>
          </a:p>
        </p:txBody>
      </p:sp>
      <p:pic>
        <p:nvPicPr>
          <p:cNvPr id="173" name="그림 17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366930" y="704489"/>
            <a:ext cx="474167" cy="474167"/>
          </a:xfrm>
          <a:prstGeom prst="rect">
            <a:avLst/>
          </a:prstGeom>
        </p:spPr>
      </p:pic>
      <p:cxnSp>
        <p:nvCxnSpPr>
          <p:cNvPr id="185" name="직선 화살표 연결선 184"/>
          <p:cNvCxnSpPr/>
          <p:nvPr/>
        </p:nvCxnSpPr>
        <p:spPr>
          <a:xfrm>
            <a:off x="7119308" y="1567264"/>
            <a:ext cx="458495" cy="3782"/>
          </a:xfrm>
          <a:prstGeom prst="straightConnector1">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직선 화살표 연결선 197"/>
          <p:cNvCxnSpPr/>
          <p:nvPr/>
        </p:nvCxnSpPr>
        <p:spPr>
          <a:xfrm>
            <a:off x="7110839" y="2337733"/>
            <a:ext cx="458495" cy="3782"/>
          </a:xfrm>
          <a:prstGeom prst="straightConnector1">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직선 화살표 연결선 198"/>
          <p:cNvCxnSpPr/>
          <p:nvPr/>
        </p:nvCxnSpPr>
        <p:spPr>
          <a:xfrm>
            <a:off x="7110841" y="3201335"/>
            <a:ext cx="458495" cy="3782"/>
          </a:xfrm>
          <a:prstGeom prst="straightConnector1">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직선 화살표 연결선 199"/>
          <p:cNvCxnSpPr/>
          <p:nvPr/>
        </p:nvCxnSpPr>
        <p:spPr>
          <a:xfrm>
            <a:off x="7144706" y="4031067"/>
            <a:ext cx="458495" cy="3782"/>
          </a:xfrm>
          <a:prstGeom prst="straightConnector1">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직선 화살표 연결선 200"/>
          <p:cNvCxnSpPr/>
          <p:nvPr/>
        </p:nvCxnSpPr>
        <p:spPr>
          <a:xfrm>
            <a:off x="7127772" y="5055539"/>
            <a:ext cx="458495" cy="3782"/>
          </a:xfrm>
          <a:prstGeom prst="straightConnector1">
            <a:avLst/>
          </a:prstGeom>
          <a:noFill/>
          <a:ln w="13252">
            <a:solidFill>
              <a:srgbClr val="0D47A0"/>
            </a:solidFill>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 name="직선 화살표 연결선 201"/>
          <p:cNvCxnSpPr/>
          <p:nvPr/>
        </p:nvCxnSpPr>
        <p:spPr>
          <a:xfrm>
            <a:off x="7144706" y="5969944"/>
            <a:ext cx="458495" cy="3782"/>
          </a:xfrm>
          <a:prstGeom prst="straightConnector1">
            <a:avLst/>
          </a:prstGeom>
          <a:noFill/>
          <a:ln w="13252">
            <a:solidFill>
              <a:srgbClr val="0D47A0"/>
            </a:solidFill>
            <a:round/>
            <a:headEnd type="triangle"/>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5275710" y="918783"/>
            <a:ext cx="137907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900" dirty="0">
                <a:solidFill>
                  <a:srgbClr val="616161"/>
                </a:solidFill>
                <a:ea typeface="굴림" panose="020B0600000101010101" pitchFamily="50" charset="-127"/>
                <a:cs typeface="Arial" panose="020B0604020202020204" pitchFamily="34" charset="0"/>
              </a:rPr>
              <a:t>User Node Pools</a:t>
            </a:r>
          </a:p>
        </p:txBody>
      </p:sp>
      <p:sp>
        <p:nvSpPr>
          <p:cNvPr id="109"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725755" y="4652741"/>
            <a:ext cx="615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ESL Gateway</a:t>
            </a:r>
          </a:p>
        </p:txBody>
      </p:sp>
      <p:sp>
        <p:nvSpPr>
          <p:cNvPr id="111"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21755" y="4670071"/>
            <a:ext cx="615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Label</a:t>
            </a:r>
          </a:p>
        </p:txBody>
      </p:sp>
      <p:cxnSp>
        <p:nvCxnSpPr>
          <p:cNvPr id="23" name="직선 화살표 연결선 22"/>
          <p:cNvCxnSpPr/>
          <p:nvPr/>
        </p:nvCxnSpPr>
        <p:spPr>
          <a:xfrm>
            <a:off x="1886426" y="5198548"/>
            <a:ext cx="0" cy="278272"/>
          </a:xfrm>
          <a:prstGeom prst="straightConnector1">
            <a:avLst/>
          </a:prstGeom>
          <a:noFill/>
          <a:ln w="13252">
            <a:solidFill>
              <a:srgbClr val="0D47A0"/>
            </a:solidFill>
            <a:prstDash val="sysDot"/>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Text Box 34">
            <a:extLst>
              <a:ext uri="{FF2B5EF4-FFF2-40B4-BE49-F238E27FC236}">
                <a16:creationId xmlns:a16="http://schemas.microsoft.com/office/drawing/2014/main" id="{1B919A25-683A-4F4F-922A-CDF510831596}"/>
              </a:ext>
            </a:extLst>
          </p:cNvPr>
          <p:cNvSpPr txBox="1">
            <a:spLocks noChangeArrowheads="1"/>
          </p:cNvSpPr>
          <p:nvPr/>
        </p:nvSpPr>
        <p:spPr bwMode="auto">
          <a:xfrm>
            <a:off x="1085716" y="2841760"/>
            <a:ext cx="17404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HTTPS Certificate issued by Let’s Encrypt</a:t>
            </a:r>
          </a:p>
        </p:txBody>
      </p:sp>
      <p:sp>
        <p:nvSpPr>
          <p:cNvPr id="72" name="Freeform: Shape 71">
            <a:extLst>
              <a:ext uri="{FF2B5EF4-FFF2-40B4-BE49-F238E27FC236}">
                <a16:creationId xmlns:a16="http://schemas.microsoft.com/office/drawing/2014/main" id="{CA2EFA5B-D62D-4F9B-BDA8-C864830D995E}"/>
              </a:ext>
            </a:extLst>
          </p:cNvPr>
          <p:cNvSpPr/>
          <p:nvPr/>
        </p:nvSpPr>
        <p:spPr bwMode="auto">
          <a:xfrm>
            <a:off x="2092569" y="5122986"/>
            <a:ext cx="1957754" cy="378808"/>
          </a:xfrm>
          <a:custGeom>
            <a:avLst/>
            <a:gdLst>
              <a:gd name="connsiteX0" fmla="*/ 1957754 w 1957754"/>
              <a:gd name="connsiteY0" fmla="*/ 0 h 416503"/>
              <a:gd name="connsiteX1" fmla="*/ 779585 w 1957754"/>
              <a:gd name="connsiteY1" fmla="*/ 416169 h 416503"/>
              <a:gd name="connsiteX2" fmla="*/ 0 w 1957754"/>
              <a:gd name="connsiteY2" fmla="*/ 76200 h 416503"/>
              <a:gd name="connsiteX3" fmla="*/ 0 w 1957754"/>
              <a:gd name="connsiteY3" fmla="*/ 76200 h 416503"/>
              <a:gd name="connsiteX4" fmla="*/ 0 w 1957754"/>
              <a:gd name="connsiteY4" fmla="*/ 76200 h 416503"/>
              <a:gd name="connsiteX5" fmla="*/ 0 w 1957754"/>
              <a:gd name="connsiteY5" fmla="*/ 76200 h 416503"/>
              <a:gd name="connsiteX0" fmla="*/ 1957754 w 1957754"/>
              <a:gd name="connsiteY0" fmla="*/ 0 h 429855"/>
              <a:gd name="connsiteX1" fmla="*/ 931985 w 1957754"/>
              <a:gd name="connsiteY1" fmla="*/ 429473 h 429855"/>
              <a:gd name="connsiteX2" fmla="*/ 0 w 1957754"/>
              <a:gd name="connsiteY2" fmla="*/ 76200 h 429855"/>
              <a:gd name="connsiteX3" fmla="*/ 0 w 1957754"/>
              <a:gd name="connsiteY3" fmla="*/ 76200 h 429855"/>
              <a:gd name="connsiteX4" fmla="*/ 0 w 1957754"/>
              <a:gd name="connsiteY4" fmla="*/ 76200 h 429855"/>
              <a:gd name="connsiteX5" fmla="*/ 0 w 1957754"/>
              <a:gd name="connsiteY5" fmla="*/ 76200 h 4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754" h="429855">
                <a:moveTo>
                  <a:pt x="1957754" y="0"/>
                </a:moveTo>
                <a:cubicBezTo>
                  <a:pt x="1531815" y="201734"/>
                  <a:pt x="1258277" y="416773"/>
                  <a:pt x="931985" y="429473"/>
                </a:cubicBezTo>
                <a:cubicBezTo>
                  <a:pt x="605693" y="442173"/>
                  <a:pt x="155331" y="135079"/>
                  <a:pt x="0" y="76200"/>
                </a:cubicBezTo>
                <a:lnTo>
                  <a:pt x="0" y="76200"/>
                </a:lnTo>
                <a:lnTo>
                  <a:pt x="0" y="76200"/>
                </a:lnTo>
                <a:lnTo>
                  <a:pt x="0" y="76200"/>
                </a:lnTo>
              </a:path>
            </a:pathLst>
          </a:custGeom>
          <a:noFill/>
          <a:ln>
            <a:solidFill>
              <a:srgbClr val="0D47A0"/>
            </a:solidFill>
            <a:headEnd type="none" w="lg" len="med"/>
            <a:tailEnd type="triangle"/>
          </a:ln>
        </p:spPr>
        <p:txBody>
          <a:bodyPr rtlCol="0" anchor="ctr"/>
          <a:lstStyle/>
          <a:p>
            <a:pPr algn="ctr"/>
            <a:endParaRPr lang="en-US"/>
          </a:p>
        </p:txBody>
      </p:sp>
      <p:sp>
        <p:nvSpPr>
          <p:cNvPr id="73" name="Freeform: Shape 72">
            <a:extLst>
              <a:ext uri="{FF2B5EF4-FFF2-40B4-BE49-F238E27FC236}">
                <a16:creationId xmlns:a16="http://schemas.microsoft.com/office/drawing/2014/main" id="{189998D6-E5AB-40B5-97AA-31EB9BE070A5}"/>
              </a:ext>
            </a:extLst>
          </p:cNvPr>
          <p:cNvSpPr/>
          <p:nvPr/>
        </p:nvSpPr>
        <p:spPr bwMode="auto">
          <a:xfrm>
            <a:off x="521677" y="2725614"/>
            <a:ext cx="2719754" cy="510011"/>
          </a:xfrm>
          <a:custGeom>
            <a:avLst/>
            <a:gdLst>
              <a:gd name="connsiteX0" fmla="*/ 2719754 w 2719754"/>
              <a:gd name="connsiteY0" fmla="*/ 216877 h 555542"/>
              <a:gd name="connsiteX1" fmla="*/ 1412631 w 2719754"/>
              <a:gd name="connsiteY1" fmla="*/ 550985 h 555542"/>
              <a:gd name="connsiteX2" fmla="*/ 0 w 2719754"/>
              <a:gd name="connsiteY2" fmla="*/ 0 h 555542"/>
              <a:gd name="connsiteX0" fmla="*/ 2719754 w 2719754"/>
              <a:gd name="connsiteY0" fmla="*/ 216877 h 515539"/>
              <a:gd name="connsiteX1" fmla="*/ 1371600 w 2719754"/>
              <a:gd name="connsiteY1" fmla="*/ 509954 h 515539"/>
              <a:gd name="connsiteX2" fmla="*/ 0 w 2719754"/>
              <a:gd name="connsiteY2" fmla="*/ 0 h 515539"/>
              <a:gd name="connsiteX0" fmla="*/ 2719754 w 2719754"/>
              <a:gd name="connsiteY0" fmla="*/ 216877 h 510011"/>
              <a:gd name="connsiteX1" fmla="*/ 1371600 w 2719754"/>
              <a:gd name="connsiteY1" fmla="*/ 509954 h 510011"/>
              <a:gd name="connsiteX2" fmla="*/ 0 w 2719754"/>
              <a:gd name="connsiteY2" fmla="*/ 0 h 510011"/>
            </a:gdLst>
            <a:ahLst/>
            <a:cxnLst>
              <a:cxn ang="0">
                <a:pos x="connsiteX0" y="connsiteY0"/>
              </a:cxn>
              <a:cxn ang="0">
                <a:pos x="connsiteX1" y="connsiteY1"/>
              </a:cxn>
              <a:cxn ang="0">
                <a:pos x="connsiteX2" y="connsiteY2"/>
              </a:cxn>
            </a:cxnLst>
            <a:rect l="l" t="t" r="r" b="b"/>
            <a:pathLst>
              <a:path w="2719754" h="510011">
                <a:moveTo>
                  <a:pt x="2719754" y="216877"/>
                </a:moveTo>
                <a:cubicBezTo>
                  <a:pt x="2292838" y="402004"/>
                  <a:pt x="1813169" y="505069"/>
                  <a:pt x="1371600" y="509954"/>
                </a:cubicBezTo>
                <a:cubicBezTo>
                  <a:pt x="930031" y="514839"/>
                  <a:pt x="289169" y="209061"/>
                  <a:pt x="0" y="0"/>
                </a:cubicBezTo>
              </a:path>
            </a:pathLst>
          </a:custGeom>
          <a:noFill/>
          <a:ln>
            <a:solidFill>
              <a:srgbClr val="0D47A0"/>
            </a:solidFill>
            <a:tailEnd type="triangle"/>
          </a:ln>
        </p:spPr>
        <p:txBody>
          <a:bodyPr rtlCol="0" anchor="ctr"/>
          <a:lstStyle/>
          <a:p>
            <a:pPr algn="ctr"/>
            <a:endParaRPr lang="en-US"/>
          </a:p>
        </p:txBody>
      </p:sp>
      <p:sp>
        <p:nvSpPr>
          <p:cNvPr id="126" name="Text Box 34">
            <a:extLst>
              <a:ext uri="{FF2B5EF4-FFF2-40B4-BE49-F238E27FC236}">
                <a16:creationId xmlns:a16="http://schemas.microsoft.com/office/drawing/2014/main" id="{2C9BC18E-9694-4282-A875-9BEF964F79CF}"/>
              </a:ext>
            </a:extLst>
          </p:cNvPr>
          <p:cNvSpPr txBox="1">
            <a:spLocks noChangeArrowheads="1"/>
          </p:cNvSpPr>
          <p:nvPr/>
        </p:nvSpPr>
        <p:spPr bwMode="auto">
          <a:xfrm>
            <a:off x="1070602" y="3228521"/>
            <a:ext cx="17404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Egress Packets from some microservices</a:t>
            </a:r>
          </a:p>
        </p:txBody>
      </p:sp>
      <p:sp>
        <p:nvSpPr>
          <p:cNvPr id="107" name="Text Box 34">
            <a:extLst>
              <a:ext uri="{FF2B5EF4-FFF2-40B4-BE49-F238E27FC236}">
                <a16:creationId xmlns:a16="http://schemas.microsoft.com/office/drawing/2014/main" id="{AB1154C1-ED24-48FD-A7C5-E76E808FE38E}"/>
              </a:ext>
            </a:extLst>
          </p:cNvPr>
          <p:cNvSpPr txBox="1">
            <a:spLocks noChangeArrowheads="1"/>
          </p:cNvSpPr>
          <p:nvPr/>
        </p:nvSpPr>
        <p:spPr bwMode="auto">
          <a:xfrm>
            <a:off x="554546" y="6378437"/>
            <a:ext cx="106233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Global Time Server(NTP)</a:t>
            </a:r>
          </a:p>
        </p:txBody>
      </p:sp>
      <p:sp>
        <p:nvSpPr>
          <p:cNvPr id="113" name="Freeform 377">
            <a:extLst>
              <a:ext uri="{FF2B5EF4-FFF2-40B4-BE49-F238E27FC236}">
                <a16:creationId xmlns:a16="http://schemas.microsoft.com/office/drawing/2014/main" id="{C5914591-C040-4F4F-B905-A9AB3E0BF327}"/>
              </a:ext>
            </a:extLst>
          </p:cNvPr>
          <p:cNvSpPr>
            <a:spLocks/>
          </p:cNvSpPr>
          <p:nvPr/>
        </p:nvSpPr>
        <p:spPr bwMode="auto">
          <a:xfrm rot="5400000">
            <a:off x="966354" y="5936447"/>
            <a:ext cx="53975" cy="52387"/>
          </a:xfrm>
          <a:custGeom>
            <a:avLst/>
            <a:gdLst>
              <a:gd name="T0" fmla="*/ 64 w 64"/>
              <a:gd name="T1" fmla="*/ 31 h 64"/>
              <a:gd name="T2" fmla="*/ 0 w 64"/>
              <a:gd name="T3" fmla="*/ 64 h 64"/>
              <a:gd name="T4" fmla="*/ 0 w 64"/>
              <a:gd name="T5" fmla="*/ 0 h 64"/>
              <a:gd name="T6" fmla="*/ 64 w 64"/>
              <a:gd name="T7" fmla="*/ 31 h 64"/>
              <a:gd name="T8" fmla="*/ 64 w 64"/>
              <a:gd name="T9" fmla="*/ 31 h 64"/>
            </a:gdLst>
            <a:ahLst/>
            <a:cxnLst>
              <a:cxn ang="0">
                <a:pos x="T0" y="T1"/>
              </a:cxn>
              <a:cxn ang="0">
                <a:pos x="T2" y="T3"/>
              </a:cxn>
              <a:cxn ang="0">
                <a:pos x="T4" y="T5"/>
              </a:cxn>
              <a:cxn ang="0">
                <a:pos x="T6" y="T7"/>
              </a:cxn>
              <a:cxn ang="0">
                <a:pos x="T8" y="T9"/>
              </a:cxn>
            </a:cxnLst>
            <a:rect l="0" t="0" r="r" b="b"/>
            <a:pathLst>
              <a:path w="64" h="64">
                <a:moveTo>
                  <a:pt x="64" y="31"/>
                </a:moveTo>
                <a:lnTo>
                  <a:pt x="0" y="64"/>
                </a:lnTo>
                <a:lnTo>
                  <a:pt x="0" y="0"/>
                </a:lnTo>
                <a:lnTo>
                  <a:pt x="64" y="31"/>
                </a:lnTo>
                <a:lnTo>
                  <a:pt x="64" y="31"/>
                </a:lnTo>
                <a:close/>
              </a:path>
            </a:pathLst>
          </a:custGeom>
          <a:solidFill>
            <a:srgbClr val="0D47A0"/>
          </a:solidFill>
          <a:ln w="13252">
            <a:solidFill>
              <a:srgbClr val="0D47A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114" name="Freeform 364">
            <a:extLst>
              <a:ext uri="{FF2B5EF4-FFF2-40B4-BE49-F238E27FC236}">
                <a16:creationId xmlns:a16="http://schemas.microsoft.com/office/drawing/2014/main" id="{4860014B-1DDC-4160-BF62-7D9E50CA7BF2}"/>
              </a:ext>
            </a:extLst>
          </p:cNvPr>
          <p:cNvSpPr>
            <a:spLocks/>
          </p:cNvSpPr>
          <p:nvPr/>
        </p:nvSpPr>
        <p:spPr bwMode="auto">
          <a:xfrm rot="5400000">
            <a:off x="973969" y="5316873"/>
            <a:ext cx="53975" cy="53975"/>
          </a:xfrm>
          <a:custGeom>
            <a:avLst/>
            <a:gdLst>
              <a:gd name="T0" fmla="*/ 0 w 64"/>
              <a:gd name="T1" fmla="*/ 32 h 64"/>
              <a:gd name="T2" fmla="*/ 63 w 64"/>
              <a:gd name="T3" fmla="*/ 0 h 64"/>
              <a:gd name="T4" fmla="*/ 64 w 64"/>
              <a:gd name="T5" fmla="*/ 64 h 64"/>
              <a:gd name="T6" fmla="*/ 0 w 64"/>
              <a:gd name="T7" fmla="*/ 32 h 64"/>
              <a:gd name="T8" fmla="*/ 0 w 64"/>
              <a:gd name="T9" fmla="*/ 32 h 64"/>
            </a:gdLst>
            <a:ahLst/>
            <a:cxnLst>
              <a:cxn ang="0">
                <a:pos x="T0" y="T1"/>
              </a:cxn>
              <a:cxn ang="0">
                <a:pos x="T2" y="T3"/>
              </a:cxn>
              <a:cxn ang="0">
                <a:pos x="T4" y="T5"/>
              </a:cxn>
              <a:cxn ang="0">
                <a:pos x="T6" y="T7"/>
              </a:cxn>
              <a:cxn ang="0">
                <a:pos x="T8" y="T9"/>
              </a:cxn>
            </a:cxnLst>
            <a:rect l="0" t="0" r="r" b="b"/>
            <a:pathLst>
              <a:path w="64" h="64">
                <a:moveTo>
                  <a:pt x="0" y="32"/>
                </a:moveTo>
                <a:lnTo>
                  <a:pt x="63" y="0"/>
                </a:lnTo>
                <a:lnTo>
                  <a:pt x="64" y="64"/>
                </a:lnTo>
                <a:lnTo>
                  <a:pt x="0" y="32"/>
                </a:lnTo>
                <a:lnTo>
                  <a:pt x="0" y="32"/>
                </a:lnTo>
                <a:close/>
              </a:path>
            </a:pathLst>
          </a:custGeom>
          <a:solidFill>
            <a:srgbClr val="0D47A0"/>
          </a:solidFill>
          <a:ln w="13252">
            <a:solidFill>
              <a:srgbClr val="0D47A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cxnSp>
        <p:nvCxnSpPr>
          <p:cNvPr id="63" name="Straight Connector 62">
            <a:extLst>
              <a:ext uri="{FF2B5EF4-FFF2-40B4-BE49-F238E27FC236}">
                <a16:creationId xmlns:a16="http://schemas.microsoft.com/office/drawing/2014/main" id="{C899F515-E96E-4EBE-B6D9-0AF8E04BC9FA}"/>
              </a:ext>
            </a:extLst>
          </p:cNvPr>
          <p:cNvCxnSpPr/>
          <p:nvPr/>
        </p:nvCxnSpPr>
        <p:spPr>
          <a:xfrm>
            <a:off x="998916" y="5361255"/>
            <a:ext cx="0" cy="574398"/>
          </a:xfrm>
          <a:prstGeom prst="line">
            <a:avLst/>
          </a:prstGeom>
          <a:noFill/>
          <a:ln w="13252">
            <a:solidFill>
              <a:srgbClr val="0D47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7" name="Picture 6" descr="cloud timer, internet, network, server, time icon">
            <a:extLst>
              <a:ext uri="{FF2B5EF4-FFF2-40B4-BE49-F238E27FC236}">
                <a16:creationId xmlns:a16="http://schemas.microsoft.com/office/drawing/2014/main" id="{B96683D8-823A-4678-A90E-151A3A885C89}"/>
              </a:ext>
            </a:extLst>
          </p:cNvPr>
          <p:cNvPicPr>
            <a:picLocks noChangeAspect="1" noChangeArrowheads="1"/>
          </p:cNvPicPr>
          <p:nvPr/>
        </p:nvPicPr>
        <p:blipFill>
          <a:blip r:embed="rId1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62" y="6001091"/>
            <a:ext cx="411722" cy="41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35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부제목 4"/>
          <p:cNvSpPr>
            <a:spLocks noGrp="1"/>
          </p:cNvSpPr>
          <p:nvPr>
            <p:ph type="subTitle" idx="1"/>
          </p:nvPr>
        </p:nvSpPr>
        <p:spPr>
          <a:xfrm>
            <a:off x="203306" y="760534"/>
            <a:ext cx="8720505" cy="2586734"/>
          </a:xfrm>
        </p:spPr>
        <p:txBody>
          <a:bodyPr/>
          <a:lstStyle/>
          <a:p>
            <a:r>
              <a:rPr lang="en-US" altLang="ko-KR" b="1" dirty="0">
                <a:solidFill>
                  <a:srgbClr val="FF0000"/>
                </a:solidFill>
              </a:rPr>
              <a:t>Possible but the cost will be more than double !!!</a:t>
            </a:r>
          </a:p>
          <a:p>
            <a:r>
              <a:rPr lang="en-US" altLang="ko-KR" dirty="0">
                <a:hlinkClick r:id="rId2"/>
              </a:rPr>
              <a:t>https://www.anujvarma.com/azure-high-availability-iaas-with-traffic-manager-architecture/</a:t>
            </a:r>
            <a:endParaRPr lang="en-US" altLang="ko-KR" dirty="0"/>
          </a:p>
          <a:p>
            <a:r>
              <a:rPr lang="en-US" altLang="ko-KR" dirty="0"/>
              <a:t>https://docs.microsoft.com/en-us/azure/aks/operator-best-practices-multi-region</a:t>
            </a:r>
          </a:p>
          <a:p>
            <a:r>
              <a:rPr lang="en-US" altLang="ko-KR" dirty="0"/>
              <a:t>By using an additional service “Traffic Manager”, we can do this as below but have to consider stability and costs.</a:t>
            </a:r>
          </a:p>
        </p:txBody>
      </p:sp>
      <p:sp>
        <p:nvSpPr>
          <p:cNvPr id="4" name="제목 3"/>
          <p:cNvSpPr>
            <a:spLocks noGrp="1"/>
          </p:cNvSpPr>
          <p:nvPr>
            <p:ph type="ctrTitle"/>
          </p:nvPr>
        </p:nvSpPr>
        <p:spPr/>
        <p:txBody>
          <a:bodyPr/>
          <a:lstStyle/>
          <a:p>
            <a:r>
              <a:rPr lang="en-US" dirty="0"/>
              <a:t>High Availability (HA) &amp; Disaster Recovery (DR)</a:t>
            </a:r>
          </a:p>
        </p:txBody>
      </p:sp>
      <p:pic>
        <p:nvPicPr>
          <p:cNvPr id="2" name="Picture 1">
            <a:extLst>
              <a:ext uri="{FF2B5EF4-FFF2-40B4-BE49-F238E27FC236}">
                <a16:creationId xmlns:a16="http://schemas.microsoft.com/office/drawing/2014/main" id="{C8D1847E-1B4E-4918-9425-B9126919D1D9}"/>
              </a:ext>
            </a:extLst>
          </p:cNvPr>
          <p:cNvPicPr>
            <a:picLocks noChangeAspect="1"/>
          </p:cNvPicPr>
          <p:nvPr/>
        </p:nvPicPr>
        <p:blipFill>
          <a:blip r:embed="rId3"/>
          <a:stretch>
            <a:fillRect/>
          </a:stretch>
        </p:blipFill>
        <p:spPr>
          <a:xfrm>
            <a:off x="1471491" y="4125573"/>
            <a:ext cx="640441" cy="604104"/>
          </a:xfrm>
          <a:prstGeom prst="rect">
            <a:avLst/>
          </a:prstGeom>
        </p:spPr>
      </p:pic>
      <p:pic>
        <p:nvPicPr>
          <p:cNvPr id="7" name="Picture 282">
            <a:extLst>
              <a:ext uri="{FF2B5EF4-FFF2-40B4-BE49-F238E27FC236}">
                <a16:creationId xmlns:a16="http://schemas.microsoft.com/office/drawing/2014/main" id="{AB6A3C00-FA6F-455E-A889-2159AD46FD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887" y="4125573"/>
            <a:ext cx="508940" cy="50894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4">
            <a:extLst>
              <a:ext uri="{FF2B5EF4-FFF2-40B4-BE49-F238E27FC236}">
                <a16:creationId xmlns:a16="http://schemas.microsoft.com/office/drawing/2014/main" id="{E047E2B4-0833-46C5-BB09-6E03B99A3182}"/>
              </a:ext>
            </a:extLst>
          </p:cNvPr>
          <p:cNvSpPr txBox="1">
            <a:spLocks noChangeArrowheads="1"/>
          </p:cNvSpPr>
          <p:nvPr/>
        </p:nvSpPr>
        <p:spPr bwMode="auto">
          <a:xfrm>
            <a:off x="330410" y="4608232"/>
            <a:ext cx="52305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Customer</a:t>
            </a:r>
          </a:p>
        </p:txBody>
      </p:sp>
      <p:sp>
        <p:nvSpPr>
          <p:cNvPr id="3" name="Rectangle: Rounded Corners 2">
            <a:extLst>
              <a:ext uri="{FF2B5EF4-FFF2-40B4-BE49-F238E27FC236}">
                <a16:creationId xmlns:a16="http://schemas.microsoft.com/office/drawing/2014/main" id="{A2C01556-1924-49BB-914D-44A13667A783}"/>
              </a:ext>
            </a:extLst>
          </p:cNvPr>
          <p:cNvSpPr/>
          <p:nvPr/>
        </p:nvSpPr>
        <p:spPr bwMode="auto">
          <a:xfrm>
            <a:off x="3831128" y="2593427"/>
            <a:ext cx="1977101" cy="1616648"/>
          </a:xfrm>
          <a:prstGeom prst="roundRect">
            <a:avLst/>
          </a:prstGeom>
          <a:noFill/>
          <a:ln>
            <a:solidFill>
              <a:schemeClr val="bg2">
                <a:lumMod val="75000"/>
              </a:schemeClr>
            </a:solid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pic>
        <p:nvPicPr>
          <p:cNvPr id="11" name="그림 18">
            <a:extLst>
              <a:ext uri="{FF2B5EF4-FFF2-40B4-BE49-F238E27FC236}">
                <a16:creationId xmlns:a16="http://schemas.microsoft.com/office/drawing/2014/main" id="{B009A197-BB0B-4C1E-9011-99592D7AC3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1297" y="3185007"/>
            <a:ext cx="597335" cy="543929"/>
          </a:xfrm>
          <a:prstGeom prst="rect">
            <a:avLst/>
          </a:prstGeom>
        </p:spPr>
      </p:pic>
      <p:pic>
        <p:nvPicPr>
          <p:cNvPr id="12" name="그림 18">
            <a:extLst>
              <a:ext uri="{FF2B5EF4-FFF2-40B4-BE49-F238E27FC236}">
                <a16:creationId xmlns:a16="http://schemas.microsoft.com/office/drawing/2014/main" id="{06AA9B18-1122-45D0-99FB-3100FDB10A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1297" y="5098800"/>
            <a:ext cx="597335" cy="543929"/>
          </a:xfrm>
          <a:prstGeom prst="rect">
            <a:avLst/>
          </a:prstGeom>
        </p:spPr>
      </p:pic>
      <p:cxnSp>
        <p:nvCxnSpPr>
          <p:cNvPr id="9" name="Straight Arrow Connector 8">
            <a:extLst>
              <a:ext uri="{FF2B5EF4-FFF2-40B4-BE49-F238E27FC236}">
                <a16:creationId xmlns:a16="http://schemas.microsoft.com/office/drawing/2014/main" id="{6FB061E1-2E13-4D78-A7F4-01816F567204}"/>
              </a:ext>
            </a:extLst>
          </p:cNvPr>
          <p:cNvCxnSpPr>
            <a:endCxn id="2" idx="1"/>
          </p:cNvCxnSpPr>
          <p:nvPr/>
        </p:nvCxnSpPr>
        <p:spPr>
          <a:xfrm>
            <a:off x="902364" y="4427625"/>
            <a:ext cx="569127" cy="0"/>
          </a:xfrm>
          <a:prstGeom prst="straightConnector1">
            <a:avLst/>
          </a:prstGeom>
          <a:noFill/>
          <a:ln w="13252">
            <a:solidFill>
              <a:srgbClr val="0D47A0"/>
            </a:solidFill>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Connector: Elbow 13">
            <a:extLst>
              <a:ext uri="{FF2B5EF4-FFF2-40B4-BE49-F238E27FC236}">
                <a16:creationId xmlns:a16="http://schemas.microsoft.com/office/drawing/2014/main" id="{E51E8B14-795B-4F60-B7F8-3AD943F0F735}"/>
              </a:ext>
            </a:extLst>
          </p:cNvPr>
          <p:cNvCxnSpPr>
            <a:cxnSpLocks/>
            <a:stCxn id="2" idx="3"/>
            <a:endCxn id="11" idx="1"/>
          </p:cNvCxnSpPr>
          <p:nvPr/>
        </p:nvCxnSpPr>
        <p:spPr>
          <a:xfrm flipV="1">
            <a:off x="2111932" y="3456972"/>
            <a:ext cx="619365" cy="970653"/>
          </a:xfrm>
          <a:prstGeom prst="bentConnector3">
            <a:avLst>
              <a:gd name="adj1" fmla="val 50000"/>
            </a:avLst>
          </a:prstGeom>
          <a:noFill/>
          <a:ln w="13252">
            <a:solidFill>
              <a:srgbClr val="0D47A0"/>
            </a:solidFill>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onnector: Elbow 18">
            <a:extLst>
              <a:ext uri="{FF2B5EF4-FFF2-40B4-BE49-F238E27FC236}">
                <a16:creationId xmlns:a16="http://schemas.microsoft.com/office/drawing/2014/main" id="{C1579B1E-FD8C-440B-8845-CF23CFE409C2}"/>
              </a:ext>
            </a:extLst>
          </p:cNvPr>
          <p:cNvCxnSpPr>
            <a:cxnSpLocks/>
            <a:stCxn id="2" idx="3"/>
            <a:endCxn id="12" idx="1"/>
          </p:cNvCxnSpPr>
          <p:nvPr/>
        </p:nvCxnSpPr>
        <p:spPr>
          <a:xfrm>
            <a:off x="2111932" y="4427625"/>
            <a:ext cx="619365" cy="943140"/>
          </a:xfrm>
          <a:prstGeom prst="bentConnector3">
            <a:avLst>
              <a:gd name="adj1" fmla="val 50000"/>
            </a:avLst>
          </a:prstGeom>
          <a:noFill/>
          <a:ln w="13252">
            <a:solidFill>
              <a:srgbClr val="0D47A0"/>
            </a:solidFill>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rrow: Left-Right 24">
            <a:extLst>
              <a:ext uri="{FF2B5EF4-FFF2-40B4-BE49-F238E27FC236}">
                <a16:creationId xmlns:a16="http://schemas.microsoft.com/office/drawing/2014/main" id="{3EDF5257-7F05-4348-AB20-19E38A4FA0A3}"/>
              </a:ext>
            </a:extLst>
          </p:cNvPr>
          <p:cNvSpPr/>
          <p:nvPr/>
        </p:nvSpPr>
        <p:spPr bwMode="auto">
          <a:xfrm>
            <a:off x="3390846" y="3365825"/>
            <a:ext cx="378067" cy="153585"/>
          </a:xfrm>
          <a:prstGeom prst="leftRightArrow">
            <a:avLst/>
          </a:prstGeom>
          <a:solidFill>
            <a:srgbClr val="FFC000"/>
          </a:solidFill>
          <a:ln>
            <a:no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sp>
        <p:nvSpPr>
          <p:cNvPr id="28" name="Arrow: Left-Right 27">
            <a:extLst>
              <a:ext uri="{FF2B5EF4-FFF2-40B4-BE49-F238E27FC236}">
                <a16:creationId xmlns:a16="http://schemas.microsoft.com/office/drawing/2014/main" id="{FA9559B1-013B-4731-8C2F-D393F8E0A65F}"/>
              </a:ext>
            </a:extLst>
          </p:cNvPr>
          <p:cNvSpPr/>
          <p:nvPr/>
        </p:nvSpPr>
        <p:spPr bwMode="auto">
          <a:xfrm>
            <a:off x="3393878" y="5293971"/>
            <a:ext cx="378067" cy="153585"/>
          </a:xfrm>
          <a:prstGeom prst="leftRightArrow">
            <a:avLst/>
          </a:prstGeom>
          <a:solidFill>
            <a:srgbClr val="FFC000"/>
          </a:solidFill>
          <a:ln>
            <a:no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sp>
        <p:nvSpPr>
          <p:cNvPr id="26" name="TextBox 25">
            <a:extLst>
              <a:ext uri="{FF2B5EF4-FFF2-40B4-BE49-F238E27FC236}">
                <a16:creationId xmlns:a16="http://schemas.microsoft.com/office/drawing/2014/main" id="{C595DB8E-1854-4DB7-B532-E8609EA5AF19}"/>
              </a:ext>
            </a:extLst>
          </p:cNvPr>
          <p:cNvSpPr txBox="1"/>
          <p:nvPr/>
        </p:nvSpPr>
        <p:spPr>
          <a:xfrm>
            <a:off x="3948118" y="2269956"/>
            <a:ext cx="2292015" cy="292388"/>
          </a:xfrm>
          <a:prstGeom prst="rect">
            <a:avLst/>
          </a:prstGeom>
          <a:noFill/>
        </p:spPr>
        <p:txBody>
          <a:bodyPr wrap="square" rtlCol="0">
            <a:spAutoFit/>
          </a:bodyPr>
          <a:lstStyle/>
          <a:p>
            <a:r>
              <a:rPr lang="en-US" sz="1300" dirty="0"/>
              <a:t>Managed by SoluM </a:t>
            </a:r>
          </a:p>
        </p:txBody>
      </p:sp>
      <p:sp>
        <p:nvSpPr>
          <p:cNvPr id="31" name="TextBox 30">
            <a:extLst>
              <a:ext uri="{FF2B5EF4-FFF2-40B4-BE49-F238E27FC236}">
                <a16:creationId xmlns:a16="http://schemas.microsoft.com/office/drawing/2014/main" id="{A7077CDA-2123-4CF3-B8E6-57D57DA4F5BF}"/>
              </a:ext>
            </a:extLst>
          </p:cNvPr>
          <p:cNvSpPr txBox="1"/>
          <p:nvPr/>
        </p:nvSpPr>
        <p:spPr>
          <a:xfrm>
            <a:off x="3948118" y="6135804"/>
            <a:ext cx="2292015" cy="292388"/>
          </a:xfrm>
          <a:prstGeom prst="rect">
            <a:avLst/>
          </a:prstGeom>
          <a:noFill/>
        </p:spPr>
        <p:txBody>
          <a:bodyPr wrap="square" rtlCol="0">
            <a:spAutoFit/>
          </a:bodyPr>
          <a:lstStyle/>
          <a:p>
            <a:r>
              <a:rPr lang="en-US" sz="1300" dirty="0"/>
              <a:t>Managed by SoluM </a:t>
            </a:r>
          </a:p>
        </p:txBody>
      </p:sp>
      <p:sp>
        <p:nvSpPr>
          <p:cNvPr id="32" name="Text Box 34">
            <a:extLst>
              <a:ext uri="{FF2B5EF4-FFF2-40B4-BE49-F238E27FC236}">
                <a16:creationId xmlns:a16="http://schemas.microsoft.com/office/drawing/2014/main" id="{EE587C76-4B83-497E-978B-AB2A8A173CA2}"/>
              </a:ext>
            </a:extLst>
          </p:cNvPr>
          <p:cNvSpPr txBox="1">
            <a:spLocks noChangeArrowheads="1"/>
          </p:cNvSpPr>
          <p:nvPr/>
        </p:nvSpPr>
        <p:spPr bwMode="auto">
          <a:xfrm>
            <a:off x="2629909" y="3713740"/>
            <a:ext cx="80010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700" b="1" dirty="0">
                <a:solidFill>
                  <a:srgbClr val="616161"/>
                </a:solidFill>
                <a:ea typeface="굴림" panose="020B0600000101010101" pitchFamily="50" charset="-127"/>
              </a:rPr>
              <a:t>Application Gateway</a:t>
            </a:r>
          </a:p>
          <a:p>
            <a:pPr algn="ctr" eaLnBrk="1" hangingPunct="1"/>
            <a:r>
              <a:rPr lang="en-US" altLang="ko-KR" sz="700" b="1" dirty="0">
                <a:solidFill>
                  <a:srgbClr val="616161"/>
                </a:solidFill>
                <a:ea typeface="굴림" panose="020B0600000101010101" pitchFamily="50" charset="-127"/>
              </a:rPr>
              <a:t>WAFv2</a:t>
            </a:r>
          </a:p>
        </p:txBody>
      </p:sp>
      <p:sp>
        <p:nvSpPr>
          <p:cNvPr id="33" name="Text Box 34">
            <a:extLst>
              <a:ext uri="{FF2B5EF4-FFF2-40B4-BE49-F238E27FC236}">
                <a16:creationId xmlns:a16="http://schemas.microsoft.com/office/drawing/2014/main" id="{9EE0EDCA-44E6-47FB-9254-01E86E82F517}"/>
              </a:ext>
            </a:extLst>
          </p:cNvPr>
          <p:cNvSpPr txBox="1">
            <a:spLocks noChangeArrowheads="1"/>
          </p:cNvSpPr>
          <p:nvPr/>
        </p:nvSpPr>
        <p:spPr bwMode="auto">
          <a:xfrm>
            <a:off x="2629908" y="5653762"/>
            <a:ext cx="80010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700" b="1" dirty="0">
                <a:solidFill>
                  <a:srgbClr val="616161"/>
                </a:solidFill>
                <a:ea typeface="굴림" panose="020B0600000101010101" pitchFamily="50" charset="-127"/>
              </a:rPr>
              <a:t>Application Gateway</a:t>
            </a:r>
          </a:p>
          <a:p>
            <a:pPr algn="ctr" eaLnBrk="1" hangingPunct="1"/>
            <a:r>
              <a:rPr lang="en-US" altLang="ko-KR" sz="700" b="1" dirty="0">
                <a:solidFill>
                  <a:srgbClr val="616161"/>
                </a:solidFill>
                <a:ea typeface="굴림" panose="020B0600000101010101" pitchFamily="50" charset="-127"/>
              </a:rPr>
              <a:t>WAFv2</a:t>
            </a:r>
          </a:p>
        </p:txBody>
      </p:sp>
      <p:sp>
        <p:nvSpPr>
          <p:cNvPr id="34" name="Text Box 34">
            <a:extLst>
              <a:ext uri="{FF2B5EF4-FFF2-40B4-BE49-F238E27FC236}">
                <a16:creationId xmlns:a16="http://schemas.microsoft.com/office/drawing/2014/main" id="{24F3E5E9-E560-43DD-8DD0-EBF5F3A57603}"/>
              </a:ext>
            </a:extLst>
          </p:cNvPr>
          <p:cNvSpPr txBox="1">
            <a:spLocks noChangeArrowheads="1"/>
          </p:cNvSpPr>
          <p:nvPr/>
        </p:nvSpPr>
        <p:spPr bwMode="auto">
          <a:xfrm>
            <a:off x="1391657" y="4724300"/>
            <a:ext cx="80010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700" b="1" dirty="0">
                <a:solidFill>
                  <a:srgbClr val="616161"/>
                </a:solidFill>
                <a:ea typeface="굴림" panose="020B0600000101010101" pitchFamily="50" charset="-127"/>
              </a:rPr>
              <a:t>Traffic Manager</a:t>
            </a:r>
          </a:p>
        </p:txBody>
      </p:sp>
      <p:pic>
        <p:nvPicPr>
          <p:cNvPr id="35" name="그림 6">
            <a:extLst>
              <a:ext uri="{FF2B5EF4-FFF2-40B4-BE49-F238E27FC236}">
                <a16:creationId xmlns:a16="http://schemas.microsoft.com/office/drawing/2014/main" id="{59792B42-FB16-44FA-B23D-410871FC361D}"/>
              </a:ext>
            </a:extLst>
          </p:cNvPr>
          <p:cNvPicPr>
            <a:picLocks noChangeAspect="1"/>
          </p:cNvPicPr>
          <p:nvPr/>
        </p:nvPicPr>
        <p:blipFill>
          <a:blip r:embed="rId6"/>
          <a:stretch>
            <a:fillRect/>
          </a:stretch>
        </p:blipFill>
        <p:spPr>
          <a:xfrm>
            <a:off x="8152772" y="4045038"/>
            <a:ext cx="522004" cy="509649"/>
          </a:xfrm>
          <a:prstGeom prst="rect">
            <a:avLst/>
          </a:prstGeom>
        </p:spPr>
      </p:pic>
      <p:grpSp>
        <p:nvGrpSpPr>
          <p:cNvPr id="36" name="그룹 7">
            <a:extLst>
              <a:ext uri="{FF2B5EF4-FFF2-40B4-BE49-F238E27FC236}">
                <a16:creationId xmlns:a16="http://schemas.microsoft.com/office/drawing/2014/main" id="{4020E642-7EF7-48B8-BD30-92BAA3B076B8}"/>
              </a:ext>
            </a:extLst>
          </p:cNvPr>
          <p:cNvGrpSpPr/>
          <p:nvPr/>
        </p:nvGrpSpPr>
        <p:grpSpPr>
          <a:xfrm>
            <a:off x="8189823" y="5016031"/>
            <a:ext cx="626695" cy="408469"/>
            <a:chOff x="59788" y="4447072"/>
            <a:chExt cx="626695" cy="408469"/>
          </a:xfrm>
        </p:grpSpPr>
        <p:pic>
          <p:nvPicPr>
            <p:cNvPr id="37" name="그림 35">
              <a:extLst>
                <a:ext uri="{FF2B5EF4-FFF2-40B4-BE49-F238E27FC236}">
                  <a16:creationId xmlns:a16="http://schemas.microsoft.com/office/drawing/2014/main" id="{E6869B6B-D069-410F-8CED-E361A293770C}"/>
                </a:ext>
              </a:extLst>
            </p:cNvPr>
            <p:cNvPicPr>
              <a:picLocks noChangeAspect="1"/>
            </p:cNvPicPr>
            <p:nvPr/>
          </p:nvPicPr>
          <p:blipFill>
            <a:blip r:embed="rId7"/>
            <a:stretch>
              <a:fillRect/>
            </a:stretch>
          </p:blipFill>
          <p:spPr>
            <a:xfrm>
              <a:off x="59788" y="4447072"/>
              <a:ext cx="448600" cy="229039"/>
            </a:xfrm>
            <a:prstGeom prst="rect">
              <a:avLst/>
            </a:prstGeom>
          </p:spPr>
        </p:pic>
        <p:pic>
          <p:nvPicPr>
            <p:cNvPr id="38" name="그림 37">
              <a:extLst>
                <a:ext uri="{FF2B5EF4-FFF2-40B4-BE49-F238E27FC236}">
                  <a16:creationId xmlns:a16="http://schemas.microsoft.com/office/drawing/2014/main" id="{4145BD07-6B81-44C9-A87C-87F236403E3D}"/>
                </a:ext>
              </a:extLst>
            </p:cNvPr>
            <p:cNvPicPr>
              <a:picLocks noChangeAspect="1"/>
            </p:cNvPicPr>
            <p:nvPr/>
          </p:nvPicPr>
          <p:blipFill>
            <a:blip r:embed="rId7"/>
            <a:stretch>
              <a:fillRect/>
            </a:stretch>
          </p:blipFill>
          <p:spPr>
            <a:xfrm>
              <a:off x="131688" y="4536787"/>
              <a:ext cx="448600" cy="229039"/>
            </a:xfrm>
            <a:prstGeom prst="rect">
              <a:avLst/>
            </a:prstGeom>
          </p:spPr>
        </p:pic>
        <p:pic>
          <p:nvPicPr>
            <p:cNvPr id="39" name="그림 38">
              <a:extLst>
                <a:ext uri="{FF2B5EF4-FFF2-40B4-BE49-F238E27FC236}">
                  <a16:creationId xmlns:a16="http://schemas.microsoft.com/office/drawing/2014/main" id="{ADD6284B-0DB4-4EA3-BBE3-3C6C528DF6CC}"/>
                </a:ext>
              </a:extLst>
            </p:cNvPr>
            <p:cNvPicPr>
              <a:picLocks noChangeAspect="1"/>
            </p:cNvPicPr>
            <p:nvPr/>
          </p:nvPicPr>
          <p:blipFill>
            <a:blip r:embed="rId7"/>
            <a:stretch>
              <a:fillRect/>
            </a:stretch>
          </p:blipFill>
          <p:spPr>
            <a:xfrm>
              <a:off x="237883" y="4626502"/>
              <a:ext cx="448600" cy="229039"/>
            </a:xfrm>
            <a:prstGeom prst="rect">
              <a:avLst/>
            </a:prstGeom>
          </p:spPr>
        </p:pic>
      </p:grpSp>
      <p:sp>
        <p:nvSpPr>
          <p:cNvPr id="41" name="Text Box 34">
            <a:extLst>
              <a:ext uri="{FF2B5EF4-FFF2-40B4-BE49-F238E27FC236}">
                <a16:creationId xmlns:a16="http://schemas.microsoft.com/office/drawing/2014/main" id="{CB8E5396-856F-4889-A8CE-8C8212977F03}"/>
              </a:ext>
            </a:extLst>
          </p:cNvPr>
          <p:cNvSpPr txBox="1">
            <a:spLocks noChangeArrowheads="1"/>
          </p:cNvSpPr>
          <p:nvPr/>
        </p:nvSpPr>
        <p:spPr bwMode="auto">
          <a:xfrm>
            <a:off x="8087325" y="3921927"/>
            <a:ext cx="615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ESL Gateway</a:t>
            </a:r>
          </a:p>
        </p:txBody>
      </p:sp>
      <p:sp>
        <p:nvSpPr>
          <p:cNvPr id="42" name="Text Box 34">
            <a:extLst>
              <a:ext uri="{FF2B5EF4-FFF2-40B4-BE49-F238E27FC236}">
                <a16:creationId xmlns:a16="http://schemas.microsoft.com/office/drawing/2014/main" id="{F8C59DA1-64F6-454E-804B-C5D0E7099FCC}"/>
              </a:ext>
            </a:extLst>
          </p:cNvPr>
          <p:cNvSpPr txBox="1">
            <a:spLocks noChangeArrowheads="1"/>
          </p:cNvSpPr>
          <p:nvPr/>
        </p:nvSpPr>
        <p:spPr bwMode="auto">
          <a:xfrm>
            <a:off x="8152772" y="4847927"/>
            <a:ext cx="615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Label</a:t>
            </a:r>
          </a:p>
        </p:txBody>
      </p:sp>
      <p:sp>
        <p:nvSpPr>
          <p:cNvPr id="44" name="Rectangle: Rounded Corners 43">
            <a:extLst>
              <a:ext uri="{FF2B5EF4-FFF2-40B4-BE49-F238E27FC236}">
                <a16:creationId xmlns:a16="http://schemas.microsoft.com/office/drawing/2014/main" id="{79EBE417-B37E-4022-B063-F48CAEC5E0E9}"/>
              </a:ext>
            </a:extLst>
          </p:cNvPr>
          <p:cNvSpPr/>
          <p:nvPr/>
        </p:nvSpPr>
        <p:spPr bwMode="auto">
          <a:xfrm>
            <a:off x="6096818" y="2587664"/>
            <a:ext cx="1176274" cy="3538342"/>
          </a:xfrm>
          <a:prstGeom prst="roundRect">
            <a:avLst/>
          </a:prstGeom>
          <a:noFill/>
          <a:ln>
            <a:solidFill>
              <a:schemeClr val="bg2">
                <a:lumMod val="75000"/>
              </a:schemeClr>
            </a:solid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grpSp>
        <p:nvGrpSpPr>
          <p:cNvPr id="45" name="그룹 76">
            <a:extLst>
              <a:ext uri="{FF2B5EF4-FFF2-40B4-BE49-F238E27FC236}">
                <a16:creationId xmlns:a16="http://schemas.microsoft.com/office/drawing/2014/main" id="{8B033E54-6C3D-4ADC-91C2-59991CC6A14D}"/>
              </a:ext>
            </a:extLst>
          </p:cNvPr>
          <p:cNvGrpSpPr/>
          <p:nvPr/>
        </p:nvGrpSpPr>
        <p:grpSpPr>
          <a:xfrm>
            <a:off x="6385010" y="2801884"/>
            <a:ext cx="523050" cy="536356"/>
            <a:chOff x="1654190" y="5813220"/>
            <a:chExt cx="523050" cy="536356"/>
          </a:xfrm>
        </p:grpSpPr>
        <p:pic>
          <p:nvPicPr>
            <p:cNvPr id="46" name="그림 30">
              <a:extLst>
                <a:ext uri="{FF2B5EF4-FFF2-40B4-BE49-F238E27FC236}">
                  <a16:creationId xmlns:a16="http://schemas.microsoft.com/office/drawing/2014/main" id="{A8A93776-07B1-42F6-BBFE-AD252D269AE0}"/>
                </a:ext>
              </a:extLst>
            </p:cNvPr>
            <p:cNvPicPr>
              <a:picLocks noChangeAspect="1"/>
            </p:cNvPicPr>
            <p:nvPr/>
          </p:nvPicPr>
          <p:blipFill>
            <a:blip r:embed="rId8"/>
            <a:stretch>
              <a:fillRect/>
            </a:stretch>
          </p:blipFill>
          <p:spPr>
            <a:xfrm>
              <a:off x="1710017" y="5915385"/>
              <a:ext cx="425760" cy="434191"/>
            </a:xfrm>
            <a:prstGeom prst="rect">
              <a:avLst/>
            </a:prstGeom>
          </p:spPr>
        </p:pic>
        <p:sp>
          <p:nvSpPr>
            <p:cNvPr id="47" name="Text Box 34">
              <a:extLst>
                <a:ext uri="{FF2B5EF4-FFF2-40B4-BE49-F238E27FC236}">
                  <a16:creationId xmlns:a16="http://schemas.microsoft.com/office/drawing/2014/main" id="{8D3AC7BF-6196-4CCF-9A22-B51267DB290E}"/>
                </a:ext>
              </a:extLst>
            </p:cNvPr>
            <p:cNvSpPr txBox="1">
              <a:spLocks noChangeArrowheads="1"/>
            </p:cNvSpPr>
            <p:nvPr/>
          </p:nvSpPr>
          <p:spPr bwMode="auto">
            <a:xfrm>
              <a:off x="1654190" y="5813220"/>
              <a:ext cx="52305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DPS</a:t>
              </a:r>
            </a:p>
          </p:txBody>
        </p:sp>
      </p:grpSp>
      <p:pic>
        <p:nvPicPr>
          <p:cNvPr id="48" name="그림 31">
            <a:extLst>
              <a:ext uri="{FF2B5EF4-FFF2-40B4-BE49-F238E27FC236}">
                <a16:creationId xmlns:a16="http://schemas.microsoft.com/office/drawing/2014/main" id="{3EEC6DB2-403F-4328-8185-72EA367CBCBF}"/>
              </a:ext>
            </a:extLst>
          </p:cNvPr>
          <p:cNvPicPr>
            <a:picLocks noChangeAspect="1"/>
          </p:cNvPicPr>
          <p:nvPr/>
        </p:nvPicPr>
        <p:blipFill>
          <a:blip r:embed="rId9"/>
          <a:stretch>
            <a:fillRect/>
          </a:stretch>
        </p:blipFill>
        <p:spPr>
          <a:xfrm>
            <a:off x="6418497" y="4044060"/>
            <a:ext cx="456075" cy="425155"/>
          </a:xfrm>
          <a:prstGeom prst="rect">
            <a:avLst/>
          </a:prstGeom>
        </p:spPr>
      </p:pic>
      <p:pic>
        <p:nvPicPr>
          <p:cNvPr id="49" name="그림 40">
            <a:extLst>
              <a:ext uri="{FF2B5EF4-FFF2-40B4-BE49-F238E27FC236}">
                <a16:creationId xmlns:a16="http://schemas.microsoft.com/office/drawing/2014/main" id="{ECD6AF5A-1C8A-46DF-ADFA-6BAACD95DB1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43563" y="5220353"/>
            <a:ext cx="461464" cy="461464"/>
          </a:xfrm>
          <a:prstGeom prst="rect">
            <a:avLst/>
          </a:prstGeom>
        </p:spPr>
      </p:pic>
      <p:sp>
        <p:nvSpPr>
          <p:cNvPr id="50" name="Text Box 34">
            <a:extLst>
              <a:ext uri="{FF2B5EF4-FFF2-40B4-BE49-F238E27FC236}">
                <a16:creationId xmlns:a16="http://schemas.microsoft.com/office/drawing/2014/main" id="{13E63056-78F2-41BC-A412-FB1F52255256}"/>
              </a:ext>
            </a:extLst>
          </p:cNvPr>
          <p:cNvSpPr txBox="1">
            <a:spLocks noChangeArrowheads="1"/>
          </p:cNvSpPr>
          <p:nvPr/>
        </p:nvSpPr>
        <p:spPr bwMode="auto">
          <a:xfrm>
            <a:off x="6423430" y="3906073"/>
            <a:ext cx="52305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IoTHub</a:t>
            </a:r>
            <a:endParaRPr lang="en-US" altLang="ko-KR" sz="800" dirty="0">
              <a:solidFill>
                <a:srgbClr val="616161"/>
              </a:solidFill>
              <a:ea typeface="굴림" panose="020B0600000101010101" pitchFamily="50" charset="-127"/>
              <a:cs typeface="Arial" panose="020B0604020202020204" pitchFamily="34" charset="0"/>
            </a:endParaRPr>
          </a:p>
        </p:txBody>
      </p:sp>
      <p:sp>
        <p:nvSpPr>
          <p:cNvPr id="51" name="Text Box 34">
            <a:extLst>
              <a:ext uri="{FF2B5EF4-FFF2-40B4-BE49-F238E27FC236}">
                <a16:creationId xmlns:a16="http://schemas.microsoft.com/office/drawing/2014/main" id="{2F7D8D27-3A1A-4FEC-A2C6-E1E6E8F23E90}"/>
              </a:ext>
            </a:extLst>
          </p:cNvPr>
          <p:cNvSpPr txBox="1">
            <a:spLocks noChangeArrowheads="1"/>
          </p:cNvSpPr>
          <p:nvPr/>
        </p:nvSpPr>
        <p:spPr bwMode="auto">
          <a:xfrm>
            <a:off x="6279701" y="4985197"/>
            <a:ext cx="7891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Storage</a:t>
            </a:r>
          </a:p>
          <a:p>
            <a:pPr algn="ctr" eaLnBrk="1" hangingPunct="1"/>
            <a:r>
              <a:rPr lang="en-US" altLang="ko-KR" sz="800" dirty="0">
                <a:solidFill>
                  <a:srgbClr val="616161"/>
                </a:solidFill>
                <a:ea typeface="굴림" panose="020B0600000101010101" pitchFamily="50" charset="-127"/>
                <a:cs typeface="Arial" panose="020B0604020202020204" pitchFamily="34" charset="0"/>
              </a:rPr>
              <a:t>for GW and Labels</a:t>
            </a:r>
          </a:p>
        </p:txBody>
      </p:sp>
      <p:pic>
        <p:nvPicPr>
          <p:cNvPr id="52" name="그림 172">
            <a:extLst>
              <a:ext uri="{FF2B5EF4-FFF2-40B4-BE49-F238E27FC236}">
                <a16:creationId xmlns:a16="http://schemas.microsoft.com/office/drawing/2014/main" id="{5FBE1FD2-B051-4600-A376-75F4C9041C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73823" y="2781739"/>
            <a:ext cx="474167" cy="474167"/>
          </a:xfrm>
          <a:prstGeom prst="rect">
            <a:avLst/>
          </a:prstGeom>
        </p:spPr>
      </p:pic>
      <p:pic>
        <p:nvPicPr>
          <p:cNvPr id="53" name="그림 42">
            <a:extLst>
              <a:ext uri="{FF2B5EF4-FFF2-40B4-BE49-F238E27FC236}">
                <a16:creationId xmlns:a16="http://schemas.microsoft.com/office/drawing/2014/main" id="{3389CEC1-D9A0-4A1B-966C-F531956D560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24740" y="3198946"/>
            <a:ext cx="469742" cy="469742"/>
          </a:xfrm>
          <a:prstGeom prst="rect">
            <a:avLst/>
          </a:prstGeom>
        </p:spPr>
      </p:pic>
      <p:pic>
        <p:nvPicPr>
          <p:cNvPr id="54" name="그림 9">
            <a:extLst>
              <a:ext uri="{FF2B5EF4-FFF2-40B4-BE49-F238E27FC236}">
                <a16:creationId xmlns:a16="http://schemas.microsoft.com/office/drawing/2014/main" id="{CB9AC699-E45A-48F9-8159-D02235DDB9F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71474" y="2735252"/>
            <a:ext cx="504494" cy="504494"/>
          </a:xfrm>
          <a:prstGeom prst="rect">
            <a:avLst/>
          </a:prstGeom>
        </p:spPr>
      </p:pic>
      <p:pic>
        <p:nvPicPr>
          <p:cNvPr id="55" name="그림 56">
            <a:extLst>
              <a:ext uri="{FF2B5EF4-FFF2-40B4-BE49-F238E27FC236}">
                <a16:creationId xmlns:a16="http://schemas.microsoft.com/office/drawing/2014/main" id="{C00EA66B-5283-482C-91D0-A1E380D0719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71474" y="3646601"/>
            <a:ext cx="504494" cy="504494"/>
          </a:xfrm>
          <a:prstGeom prst="rect">
            <a:avLst/>
          </a:prstGeom>
        </p:spPr>
      </p:pic>
      <p:sp>
        <p:nvSpPr>
          <p:cNvPr id="56" name="Text Box 34">
            <a:extLst>
              <a:ext uri="{FF2B5EF4-FFF2-40B4-BE49-F238E27FC236}">
                <a16:creationId xmlns:a16="http://schemas.microsoft.com/office/drawing/2014/main" id="{1E96114F-A200-49AB-AEF1-54441E9812F5}"/>
              </a:ext>
            </a:extLst>
          </p:cNvPr>
          <p:cNvSpPr txBox="1">
            <a:spLocks noChangeArrowheads="1"/>
          </p:cNvSpPr>
          <p:nvPr/>
        </p:nvSpPr>
        <p:spPr bwMode="auto">
          <a:xfrm>
            <a:off x="3827259" y="2949291"/>
            <a:ext cx="5230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Ingress</a:t>
            </a:r>
          </a:p>
          <a:p>
            <a:pPr algn="ctr" eaLnBrk="1" hangingPunct="1"/>
            <a:r>
              <a:rPr lang="en-US" altLang="ko-KR" sz="800" dirty="0">
                <a:solidFill>
                  <a:srgbClr val="616161"/>
                </a:solidFill>
                <a:ea typeface="굴림" panose="020B0600000101010101" pitchFamily="50" charset="-127"/>
                <a:cs typeface="Arial" panose="020B0604020202020204" pitchFamily="34" charset="0"/>
              </a:rPr>
              <a:t>Controller</a:t>
            </a:r>
          </a:p>
        </p:txBody>
      </p:sp>
      <p:sp>
        <p:nvSpPr>
          <p:cNvPr id="57" name="Text Box 34">
            <a:extLst>
              <a:ext uri="{FF2B5EF4-FFF2-40B4-BE49-F238E27FC236}">
                <a16:creationId xmlns:a16="http://schemas.microsoft.com/office/drawing/2014/main" id="{5A5AE572-EB04-4A9C-B80F-114973011E01}"/>
              </a:ext>
            </a:extLst>
          </p:cNvPr>
          <p:cNvSpPr txBox="1">
            <a:spLocks noChangeArrowheads="1"/>
          </p:cNvSpPr>
          <p:nvPr/>
        </p:nvSpPr>
        <p:spPr bwMode="auto">
          <a:xfrm>
            <a:off x="4507380" y="2643240"/>
            <a:ext cx="37996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900" dirty="0">
                <a:solidFill>
                  <a:srgbClr val="616161"/>
                </a:solidFill>
                <a:ea typeface="굴림" panose="020B0600000101010101" pitchFamily="50" charset="-127"/>
                <a:cs typeface="Arial" panose="020B0604020202020204" pitchFamily="34" charset="0"/>
              </a:rPr>
              <a:t>AKS</a:t>
            </a:r>
          </a:p>
        </p:txBody>
      </p:sp>
      <p:sp>
        <p:nvSpPr>
          <p:cNvPr id="58" name="Text Box 34">
            <a:extLst>
              <a:ext uri="{FF2B5EF4-FFF2-40B4-BE49-F238E27FC236}">
                <a16:creationId xmlns:a16="http://schemas.microsoft.com/office/drawing/2014/main" id="{6B7CF7EB-6E61-4685-9D44-CFB7D25BEBEC}"/>
              </a:ext>
            </a:extLst>
          </p:cNvPr>
          <p:cNvSpPr txBox="1">
            <a:spLocks noChangeArrowheads="1"/>
          </p:cNvSpPr>
          <p:nvPr/>
        </p:nvSpPr>
        <p:spPr bwMode="auto">
          <a:xfrm>
            <a:off x="5125085" y="2612272"/>
            <a:ext cx="59727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PostgreSQL</a:t>
            </a:r>
            <a:endParaRPr lang="en-US" altLang="ko-KR" sz="800" dirty="0">
              <a:solidFill>
                <a:srgbClr val="616161"/>
              </a:solidFill>
              <a:ea typeface="굴림" panose="020B0600000101010101" pitchFamily="50" charset="-127"/>
              <a:cs typeface="Arial" panose="020B0604020202020204" pitchFamily="34" charset="0"/>
            </a:endParaRPr>
          </a:p>
        </p:txBody>
      </p:sp>
      <p:sp>
        <p:nvSpPr>
          <p:cNvPr id="59" name="Text Box 34">
            <a:extLst>
              <a:ext uri="{FF2B5EF4-FFF2-40B4-BE49-F238E27FC236}">
                <a16:creationId xmlns:a16="http://schemas.microsoft.com/office/drawing/2014/main" id="{8E56A178-8864-4506-BEFF-FE670013564E}"/>
              </a:ext>
            </a:extLst>
          </p:cNvPr>
          <p:cNvSpPr txBox="1">
            <a:spLocks noChangeArrowheads="1"/>
          </p:cNvSpPr>
          <p:nvPr/>
        </p:nvSpPr>
        <p:spPr bwMode="auto">
          <a:xfrm>
            <a:off x="4976292" y="3509822"/>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MongoDB</a:t>
            </a:r>
            <a:endParaRPr lang="en-US" altLang="ko-KR" sz="800" dirty="0">
              <a:solidFill>
                <a:srgbClr val="616161"/>
              </a:solidFill>
              <a:ea typeface="굴림" panose="020B0600000101010101" pitchFamily="50" charset="-127"/>
              <a:cs typeface="Arial" panose="020B0604020202020204" pitchFamily="34" charset="0"/>
            </a:endParaRPr>
          </a:p>
        </p:txBody>
      </p:sp>
      <p:sp>
        <p:nvSpPr>
          <p:cNvPr id="69" name="Arrow: Left-Right 68">
            <a:extLst>
              <a:ext uri="{FF2B5EF4-FFF2-40B4-BE49-F238E27FC236}">
                <a16:creationId xmlns:a16="http://schemas.microsoft.com/office/drawing/2014/main" id="{00C70AB0-1689-499E-BE59-B3D1A3682AE6}"/>
              </a:ext>
            </a:extLst>
          </p:cNvPr>
          <p:cNvSpPr/>
          <p:nvPr/>
        </p:nvSpPr>
        <p:spPr bwMode="auto">
          <a:xfrm>
            <a:off x="7491175" y="4226458"/>
            <a:ext cx="378067" cy="153585"/>
          </a:xfrm>
          <a:prstGeom prst="leftRightArrow">
            <a:avLst/>
          </a:prstGeom>
          <a:solidFill>
            <a:schemeClr val="accent1">
              <a:lumMod val="60000"/>
              <a:lumOff val="40000"/>
            </a:schemeClr>
          </a:solidFill>
          <a:ln>
            <a:no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sp>
        <p:nvSpPr>
          <p:cNvPr id="70" name="Arrow: Left-Right 69">
            <a:extLst>
              <a:ext uri="{FF2B5EF4-FFF2-40B4-BE49-F238E27FC236}">
                <a16:creationId xmlns:a16="http://schemas.microsoft.com/office/drawing/2014/main" id="{12034C99-CF18-41AD-81F7-5C9A279428EB}"/>
              </a:ext>
            </a:extLst>
          </p:cNvPr>
          <p:cNvSpPr/>
          <p:nvPr/>
        </p:nvSpPr>
        <p:spPr bwMode="auto">
          <a:xfrm>
            <a:off x="5763490" y="3257275"/>
            <a:ext cx="378067" cy="153585"/>
          </a:xfrm>
          <a:prstGeom prst="leftRightArrow">
            <a:avLst/>
          </a:prstGeom>
          <a:solidFill>
            <a:schemeClr val="accent2">
              <a:lumMod val="60000"/>
              <a:lumOff val="40000"/>
            </a:schemeClr>
          </a:solidFill>
          <a:ln>
            <a:no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sp>
        <p:nvSpPr>
          <p:cNvPr id="71" name="Arrow: Left-Right 70">
            <a:extLst>
              <a:ext uri="{FF2B5EF4-FFF2-40B4-BE49-F238E27FC236}">
                <a16:creationId xmlns:a16="http://schemas.microsoft.com/office/drawing/2014/main" id="{D75FFDFB-E345-4D22-AD96-F8E1BE915B4D}"/>
              </a:ext>
            </a:extLst>
          </p:cNvPr>
          <p:cNvSpPr/>
          <p:nvPr/>
        </p:nvSpPr>
        <p:spPr bwMode="auto">
          <a:xfrm>
            <a:off x="5782378" y="5300223"/>
            <a:ext cx="378067" cy="153585"/>
          </a:xfrm>
          <a:prstGeom prst="leftRightArrow">
            <a:avLst/>
          </a:prstGeom>
          <a:solidFill>
            <a:schemeClr val="accent2">
              <a:lumMod val="60000"/>
              <a:lumOff val="40000"/>
            </a:schemeClr>
          </a:solidFill>
          <a:ln>
            <a:no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pic>
        <p:nvPicPr>
          <p:cNvPr id="73" name="그림 28">
            <a:extLst>
              <a:ext uri="{FF2B5EF4-FFF2-40B4-BE49-F238E27FC236}">
                <a16:creationId xmlns:a16="http://schemas.microsoft.com/office/drawing/2014/main" id="{B88F2ADA-3D7D-424F-8599-3B4FA7B2824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27386" y="3728936"/>
            <a:ext cx="367042" cy="367042"/>
          </a:xfrm>
          <a:prstGeom prst="rect">
            <a:avLst/>
          </a:prstGeom>
        </p:spPr>
      </p:pic>
      <p:sp>
        <p:nvSpPr>
          <p:cNvPr id="74" name="Text Box 34">
            <a:extLst>
              <a:ext uri="{FF2B5EF4-FFF2-40B4-BE49-F238E27FC236}">
                <a16:creationId xmlns:a16="http://schemas.microsoft.com/office/drawing/2014/main" id="{A7164C7C-5023-4107-A76A-E3ECA17A45E6}"/>
              </a:ext>
            </a:extLst>
          </p:cNvPr>
          <p:cNvSpPr txBox="1">
            <a:spLocks noChangeArrowheads="1"/>
          </p:cNvSpPr>
          <p:nvPr/>
        </p:nvSpPr>
        <p:spPr bwMode="auto">
          <a:xfrm>
            <a:off x="4427333" y="3573410"/>
            <a:ext cx="56714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EventHub</a:t>
            </a:r>
          </a:p>
        </p:txBody>
      </p:sp>
      <p:sp>
        <p:nvSpPr>
          <p:cNvPr id="75" name="Rectangle: Rounded Corners 74">
            <a:extLst>
              <a:ext uri="{FF2B5EF4-FFF2-40B4-BE49-F238E27FC236}">
                <a16:creationId xmlns:a16="http://schemas.microsoft.com/office/drawing/2014/main" id="{BEEAC68F-711C-4D94-97F8-DA899A1DD842}"/>
              </a:ext>
            </a:extLst>
          </p:cNvPr>
          <p:cNvSpPr/>
          <p:nvPr/>
        </p:nvSpPr>
        <p:spPr bwMode="auto">
          <a:xfrm>
            <a:off x="3831295" y="4526461"/>
            <a:ext cx="1977101" cy="1616648"/>
          </a:xfrm>
          <a:prstGeom prst="roundRect">
            <a:avLst/>
          </a:prstGeom>
          <a:noFill/>
          <a:ln>
            <a:solidFill>
              <a:schemeClr val="bg2">
                <a:lumMod val="75000"/>
              </a:schemeClr>
            </a:solid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pic>
        <p:nvPicPr>
          <p:cNvPr id="76" name="그림 172">
            <a:extLst>
              <a:ext uri="{FF2B5EF4-FFF2-40B4-BE49-F238E27FC236}">
                <a16:creationId xmlns:a16="http://schemas.microsoft.com/office/drawing/2014/main" id="{C851E5F7-58E8-4074-808C-0E66BFB75CF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73990" y="4714773"/>
            <a:ext cx="474167" cy="474167"/>
          </a:xfrm>
          <a:prstGeom prst="rect">
            <a:avLst/>
          </a:prstGeom>
        </p:spPr>
      </p:pic>
      <p:pic>
        <p:nvPicPr>
          <p:cNvPr id="77" name="그림 42">
            <a:extLst>
              <a:ext uri="{FF2B5EF4-FFF2-40B4-BE49-F238E27FC236}">
                <a16:creationId xmlns:a16="http://schemas.microsoft.com/office/drawing/2014/main" id="{9A8AB20B-39C0-49FC-80EF-1E7C0FF1C22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24907" y="5131980"/>
            <a:ext cx="469742" cy="469742"/>
          </a:xfrm>
          <a:prstGeom prst="rect">
            <a:avLst/>
          </a:prstGeom>
        </p:spPr>
      </p:pic>
      <p:pic>
        <p:nvPicPr>
          <p:cNvPr id="78" name="그림 9">
            <a:extLst>
              <a:ext uri="{FF2B5EF4-FFF2-40B4-BE49-F238E27FC236}">
                <a16:creationId xmlns:a16="http://schemas.microsoft.com/office/drawing/2014/main" id="{B2B163CD-C5CD-4CCE-8C23-9CC4E175ECE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71641" y="4668286"/>
            <a:ext cx="504494" cy="504494"/>
          </a:xfrm>
          <a:prstGeom prst="rect">
            <a:avLst/>
          </a:prstGeom>
        </p:spPr>
      </p:pic>
      <p:pic>
        <p:nvPicPr>
          <p:cNvPr id="79" name="그림 56">
            <a:extLst>
              <a:ext uri="{FF2B5EF4-FFF2-40B4-BE49-F238E27FC236}">
                <a16:creationId xmlns:a16="http://schemas.microsoft.com/office/drawing/2014/main" id="{A76F80E4-42FB-4191-B25D-6D24146D98F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71641" y="5579635"/>
            <a:ext cx="504494" cy="504494"/>
          </a:xfrm>
          <a:prstGeom prst="rect">
            <a:avLst/>
          </a:prstGeom>
        </p:spPr>
      </p:pic>
      <p:sp>
        <p:nvSpPr>
          <p:cNvPr id="80" name="Text Box 34">
            <a:extLst>
              <a:ext uri="{FF2B5EF4-FFF2-40B4-BE49-F238E27FC236}">
                <a16:creationId xmlns:a16="http://schemas.microsoft.com/office/drawing/2014/main" id="{3F052632-6918-407B-BF36-B7D6ABC6C852}"/>
              </a:ext>
            </a:extLst>
          </p:cNvPr>
          <p:cNvSpPr txBox="1">
            <a:spLocks noChangeArrowheads="1"/>
          </p:cNvSpPr>
          <p:nvPr/>
        </p:nvSpPr>
        <p:spPr bwMode="auto">
          <a:xfrm>
            <a:off x="3827426" y="4882325"/>
            <a:ext cx="5230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Ingress</a:t>
            </a:r>
          </a:p>
          <a:p>
            <a:pPr algn="ctr" eaLnBrk="1" hangingPunct="1"/>
            <a:r>
              <a:rPr lang="en-US" altLang="ko-KR" sz="800" dirty="0">
                <a:solidFill>
                  <a:srgbClr val="616161"/>
                </a:solidFill>
                <a:ea typeface="굴림" panose="020B0600000101010101" pitchFamily="50" charset="-127"/>
                <a:cs typeface="Arial" panose="020B0604020202020204" pitchFamily="34" charset="0"/>
              </a:rPr>
              <a:t>Controller</a:t>
            </a:r>
          </a:p>
        </p:txBody>
      </p:sp>
      <p:sp>
        <p:nvSpPr>
          <p:cNvPr id="81" name="Text Box 34">
            <a:extLst>
              <a:ext uri="{FF2B5EF4-FFF2-40B4-BE49-F238E27FC236}">
                <a16:creationId xmlns:a16="http://schemas.microsoft.com/office/drawing/2014/main" id="{9B379D07-71FD-40CC-AAF9-5D4B891255BE}"/>
              </a:ext>
            </a:extLst>
          </p:cNvPr>
          <p:cNvSpPr txBox="1">
            <a:spLocks noChangeArrowheads="1"/>
          </p:cNvSpPr>
          <p:nvPr/>
        </p:nvSpPr>
        <p:spPr bwMode="auto">
          <a:xfrm>
            <a:off x="4507547" y="4576274"/>
            <a:ext cx="37996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900" dirty="0">
                <a:solidFill>
                  <a:srgbClr val="616161"/>
                </a:solidFill>
                <a:ea typeface="굴림" panose="020B0600000101010101" pitchFamily="50" charset="-127"/>
                <a:cs typeface="Arial" panose="020B0604020202020204" pitchFamily="34" charset="0"/>
              </a:rPr>
              <a:t>AKS</a:t>
            </a:r>
          </a:p>
        </p:txBody>
      </p:sp>
      <p:sp>
        <p:nvSpPr>
          <p:cNvPr id="82" name="Text Box 34">
            <a:extLst>
              <a:ext uri="{FF2B5EF4-FFF2-40B4-BE49-F238E27FC236}">
                <a16:creationId xmlns:a16="http://schemas.microsoft.com/office/drawing/2014/main" id="{E4D148C8-F698-4CA0-8B62-41B9B29CC28A}"/>
              </a:ext>
            </a:extLst>
          </p:cNvPr>
          <p:cNvSpPr txBox="1">
            <a:spLocks noChangeArrowheads="1"/>
          </p:cNvSpPr>
          <p:nvPr/>
        </p:nvSpPr>
        <p:spPr bwMode="auto">
          <a:xfrm>
            <a:off x="5125252" y="4545306"/>
            <a:ext cx="59727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PostgreSQL</a:t>
            </a:r>
            <a:endParaRPr lang="en-US" altLang="ko-KR" sz="800" dirty="0">
              <a:solidFill>
                <a:srgbClr val="616161"/>
              </a:solidFill>
              <a:ea typeface="굴림" panose="020B0600000101010101" pitchFamily="50" charset="-127"/>
              <a:cs typeface="Arial" panose="020B0604020202020204" pitchFamily="34" charset="0"/>
            </a:endParaRPr>
          </a:p>
        </p:txBody>
      </p:sp>
      <p:sp>
        <p:nvSpPr>
          <p:cNvPr id="83" name="Text Box 34">
            <a:extLst>
              <a:ext uri="{FF2B5EF4-FFF2-40B4-BE49-F238E27FC236}">
                <a16:creationId xmlns:a16="http://schemas.microsoft.com/office/drawing/2014/main" id="{509CBB13-CBA0-40EE-AE6B-3CA0CCC3247C}"/>
              </a:ext>
            </a:extLst>
          </p:cNvPr>
          <p:cNvSpPr txBox="1">
            <a:spLocks noChangeArrowheads="1"/>
          </p:cNvSpPr>
          <p:nvPr/>
        </p:nvSpPr>
        <p:spPr bwMode="auto">
          <a:xfrm>
            <a:off x="4976459" y="5442856"/>
            <a:ext cx="90073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err="1">
                <a:solidFill>
                  <a:srgbClr val="616161"/>
                </a:solidFill>
                <a:ea typeface="굴림" panose="020B0600000101010101" pitchFamily="50" charset="-127"/>
                <a:cs typeface="Arial" panose="020B0604020202020204" pitchFamily="34" charset="0"/>
              </a:rPr>
              <a:t>MongoDB</a:t>
            </a:r>
            <a:endParaRPr lang="en-US" altLang="ko-KR" sz="800" dirty="0">
              <a:solidFill>
                <a:srgbClr val="616161"/>
              </a:solidFill>
              <a:ea typeface="굴림" panose="020B0600000101010101" pitchFamily="50" charset="-127"/>
              <a:cs typeface="Arial" panose="020B0604020202020204" pitchFamily="34" charset="0"/>
            </a:endParaRPr>
          </a:p>
        </p:txBody>
      </p:sp>
      <p:pic>
        <p:nvPicPr>
          <p:cNvPr id="84" name="그림 28">
            <a:extLst>
              <a:ext uri="{FF2B5EF4-FFF2-40B4-BE49-F238E27FC236}">
                <a16:creationId xmlns:a16="http://schemas.microsoft.com/office/drawing/2014/main" id="{4A254298-93AA-40A7-8D46-9CFFA5610F6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27553" y="5661970"/>
            <a:ext cx="367042" cy="367042"/>
          </a:xfrm>
          <a:prstGeom prst="rect">
            <a:avLst/>
          </a:prstGeom>
        </p:spPr>
      </p:pic>
      <p:sp>
        <p:nvSpPr>
          <p:cNvPr id="85" name="Text Box 34">
            <a:extLst>
              <a:ext uri="{FF2B5EF4-FFF2-40B4-BE49-F238E27FC236}">
                <a16:creationId xmlns:a16="http://schemas.microsoft.com/office/drawing/2014/main" id="{8E0CAC9F-6EA8-4B04-AABF-E84EE34848AE}"/>
              </a:ext>
            </a:extLst>
          </p:cNvPr>
          <p:cNvSpPr txBox="1">
            <a:spLocks noChangeArrowheads="1"/>
          </p:cNvSpPr>
          <p:nvPr/>
        </p:nvSpPr>
        <p:spPr bwMode="auto">
          <a:xfrm>
            <a:off x="4427500" y="5506444"/>
            <a:ext cx="56714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EventHub</a:t>
            </a:r>
          </a:p>
        </p:txBody>
      </p:sp>
      <p:sp>
        <p:nvSpPr>
          <p:cNvPr id="6" name="Arrow: Up-Down 5">
            <a:extLst>
              <a:ext uri="{FF2B5EF4-FFF2-40B4-BE49-F238E27FC236}">
                <a16:creationId xmlns:a16="http://schemas.microsoft.com/office/drawing/2014/main" id="{7D38259B-551E-4B2A-9B83-D469D580C8C5}"/>
              </a:ext>
            </a:extLst>
          </p:cNvPr>
          <p:cNvSpPr/>
          <p:nvPr/>
        </p:nvSpPr>
        <p:spPr bwMode="auto">
          <a:xfrm>
            <a:off x="5369769" y="4185169"/>
            <a:ext cx="153479" cy="366199"/>
          </a:xfrm>
          <a:prstGeom prst="upDownArrow">
            <a:avLst/>
          </a:prstGeom>
          <a:solidFill>
            <a:srgbClr val="FF0000"/>
          </a:solidFill>
          <a:ln>
            <a:noFill/>
          </a:ln>
        </p:spPr>
        <p:txBody>
          <a:bodyPr wrap="none" lIns="91438" tIns="45719" rIns="91438" bIns="45719" rtlCol="0" anchor="ctr"/>
          <a:lstStyle/>
          <a:p>
            <a:pPr algn="ctr" fontAlgn="auto" latinLnBrk="0">
              <a:lnSpc>
                <a:spcPct val="90000"/>
              </a:lnSpc>
              <a:spcBef>
                <a:spcPts val="0"/>
              </a:spcBef>
              <a:spcAft>
                <a:spcPts val="0"/>
              </a:spcAft>
              <a:buSzPct val="80000"/>
            </a:pPr>
            <a:endParaRPr lang="en-US" sz="900" dirty="0">
              <a:latin typeface="맑은 고딕" pitchFamily="50" charset="-127"/>
              <a:ea typeface="맑은 고딕" pitchFamily="50" charset="-127"/>
            </a:endParaRPr>
          </a:p>
        </p:txBody>
      </p:sp>
      <p:sp>
        <p:nvSpPr>
          <p:cNvPr id="60" name="Text Box 34">
            <a:extLst>
              <a:ext uri="{FF2B5EF4-FFF2-40B4-BE49-F238E27FC236}">
                <a16:creationId xmlns:a16="http://schemas.microsoft.com/office/drawing/2014/main" id="{BC02B433-ED6C-4A7F-AEC0-9E7B58765BDB}"/>
              </a:ext>
            </a:extLst>
          </p:cNvPr>
          <p:cNvSpPr txBox="1">
            <a:spLocks noChangeArrowheads="1"/>
          </p:cNvSpPr>
          <p:nvPr/>
        </p:nvSpPr>
        <p:spPr bwMode="auto">
          <a:xfrm>
            <a:off x="5385378" y="4233130"/>
            <a:ext cx="567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eaLnBrk="1" hangingPunct="1"/>
            <a:r>
              <a:rPr lang="en-US" altLang="ko-KR" sz="800" dirty="0">
                <a:solidFill>
                  <a:srgbClr val="616161"/>
                </a:solidFill>
                <a:ea typeface="굴림" panose="020B0600000101010101" pitchFamily="50" charset="-127"/>
                <a:cs typeface="Arial" panose="020B0604020202020204" pitchFamily="34" charset="0"/>
              </a:rPr>
              <a:t>Data </a:t>
            </a:r>
          </a:p>
          <a:p>
            <a:pPr algn="ctr" eaLnBrk="1" hangingPunct="1"/>
            <a:r>
              <a:rPr lang="en-US" altLang="ko-KR" sz="800" dirty="0">
                <a:solidFill>
                  <a:srgbClr val="616161"/>
                </a:solidFill>
                <a:ea typeface="굴림" panose="020B0600000101010101" pitchFamily="50" charset="-127"/>
                <a:cs typeface="Arial" panose="020B0604020202020204" pitchFamily="34" charset="0"/>
              </a:rPr>
              <a:t>Backup</a:t>
            </a:r>
          </a:p>
        </p:txBody>
      </p:sp>
    </p:spTree>
    <p:extLst>
      <p:ext uri="{BB962C8B-B14F-4D97-AF65-F5344CB8AC3E}">
        <p14:creationId xmlns:p14="http://schemas.microsoft.com/office/powerpoint/2010/main" val="251758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부제목 4"/>
          <p:cNvSpPr>
            <a:spLocks noGrp="1"/>
          </p:cNvSpPr>
          <p:nvPr>
            <p:ph type="subTitle" idx="1"/>
          </p:nvPr>
        </p:nvSpPr>
        <p:spPr>
          <a:xfrm>
            <a:off x="203306" y="760534"/>
            <a:ext cx="8720505" cy="2586734"/>
          </a:xfrm>
        </p:spPr>
        <p:txBody>
          <a:bodyPr/>
          <a:lstStyle/>
          <a:p>
            <a:r>
              <a:rPr lang="en-US" altLang="ko-KR" dirty="0"/>
              <a:t>DPS and IOT Hub (MQTT over Web Socket , 443 ports)</a:t>
            </a:r>
          </a:p>
          <a:p>
            <a:pPr lvl="1"/>
            <a:r>
              <a:rPr lang="en-US" altLang="ko-KR" dirty="0"/>
              <a:t>GWs communicate with Azure Device Provisioning Service first</a:t>
            </a:r>
          </a:p>
          <a:p>
            <a:pPr lvl="1"/>
            <a:r>
              <a:rPr lang="en-US" altLang="ko-KR" dirty="0"/>
              <a:t>After receiving IoTHub URL and deviceId successfully, GWs communicate with Azure IoT Hub </a:t>
            </a:r>
          </a:p>
          <a:p>
            <a:r>
              <a:rPr lang="en-US" altLang="ko-KR" dirty="0"/>
              <a:t>Storage (HTTPS, 443)</a:t>
            </a:r>
          </a:p>
          <a:p>
            <a:pPr lvl="1"/>
            <a:r>
              <a:rPr lang="en-US" altLang="ko-KR" dirty="0"/>
              <a:t>GWs download files (Images, NFC, schedule, OTA files and so on) from Azure Storage.</a:t>
            </a:r>
          </a:p>
          <a:p>
            <a:r>
              <a:rPr lang="en-US" altLang="ko-KR" dirty="0"/>
              <a:t>NTP (UDP, 123)</a:t>
            </a:r>
          </a:p>
          <a:p>
            <a:pPr lvl="1"/>
            <a:r>
              <a:rPr lang="en-US" altLang="ko-KR" dirty="0"/>
              <a:t>Local NTP server cannot be used for cloud system.</a:t>
            </a:r>
          </a:p>
          <a:p>
            <a:pPr lvl="1"/>
            <a:r>
              <a:rPr lang="en-US" altLang="ko-KR" dirty="0"/>
              <a:t>All ESL server micro-services and GWs need</a:t>
            </a:r>
            <a:r>
              <a:rPr lang="ko-KR" altLang="en-US" dirty="0"/>
              <a:t> </a:t>
            </a:r>
            <a:r>
              <a:rPr lang="en-US" altLang="ko-KR" dirty="0"/>
              <a:t>to use a common NTP server.</a:t>
            </a:r>
          </a:p>
          <a:p>
            <a:pPr marL="85919" indent="0">
              <a:buNone/>
            </a:pPr>
            <a:r>
              <a:rPr lang="en-US" altLang="ko-KR" dirty="0"/>
              <a:t> </a:t>
            </a:r>
          </a:p>
        </p:txBody>
      </p:sp>
      <p:sp>
        <p:nvSpPr>
          <p:cNvPr id="4" name="제목 3"/>
          <p:cNvSpPr>
            <a:spLocks noGrp="1"/>
          </p:cNvSpPr>
          <p:nvPr>
            <p:ph type="ctrTitle"/>
          </p:nvPr>
        </p:nvSpPr>
        <p:spPr/>
        <p:txBody>
          <a:bodyPr/>
          <a:lstStyle/>
          <a:p>
            <a:r>
              <a:rPr lang="en-US" dirty="0"/>
              <a:t>Network Ports used by ESL Gateway</a:t>
            </a:r>
          </a:p>
        </p:txBody>
      </p:sp>
      <p:grpSp>
        <p:nvGrpSpPr>
          <p:cNvPr id="8" name="그룹 7"/>
          <p:cNvGrpSpPr/>
          <p:nvPr/>
        </p:nvGrpSpPr>
        <p:grpSpPr>
          <a:xfrm>
            <a:off x="240935" y="2754663"/>
            <a:ext cx="4263189" cy="3514875"/>
            <a:chOff x="240935" y="2754663"/>
            <a:chExt cx="4263189" cy="3514875"/>
          </a:xfrm>
        </p:grpSpPr>
        <p:pic>
          <p:nvPicPr>
            <p:cNvPr id="29" name="그림 28"/>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240935" y="2754663"/>
              <a:ext cx="4263189" cy="3514875"/>
            </a:xfrm>
            <a:prstGeom prst="rect">
              <a:avLst/>
            </a:prstGeom>
          </p:spPr>
        </p:pic>
        <p:pic>
          <p:nvPicPr>
            <p:cNvPr id="30" name="그림 29"/>
            <p:cNvPicPr>
              <a:picLocks noChangeAspect="1"/>
            </p:cNvPicPr>
            <p:nvPr/>
          </p:nvPicPr>
          <p:blipFill>
            <a:blip r:embed="rId4"/>
            <a:stretch>
              <a:fillRect/>
            </a:stretch>
          </p:blipFill>
          <p:spPr>
            <a:xfrm>
              <a:off x="941756" y="4540350"/>
              <a:ext cx="701630" cy="601397"/>
            </a:xfrm>
            <a:prstGeom prst="rect">
              <a:avLst/>
            </a:prstGeom>
          </p:spPr>
        </p:pic>
        <p:pic>
          <p:nvPicPr>
            <p:cNvPr id="31" name="그림 30"/>
            <p:cNvPicPr>
              <a:picLocks noChangeAspect="1"/>
            </p:cNvPicPr>
            <p:nvPr/>
          </p:nvPicPr>
          <p:blipFill>
            <a:blip r:embed="rId5"/>
            <a:stretch>
              <a:fillRect/>
            </a:stretch>
          </p:blipFill>
          <p:spPr>
            <a:xfrm>
              <a:off x="1824673" y="4612110"/>
              <a:ext cx="446563" cy="471372"/>
            </a:xfrm>
            <a:prstGeom prst="rect">
              <a:avLst/>
            </a:prstGeom>
          </p:spPr>
        </p:pic>
        <p:pic>
          <p:nvPicPr>
            <p:cNvPr id="32" name="그림 31"/>
            <p:cNvPicPr>
              <a:picLocks noChangeAspect="1"/>
            </p:cNvPicPr>
            <p:nvPr/>
          </p:nvPicPr>
          <p:blipFill>
            <a:blip r:embed="rId6"/>
            <a:stretch>
              <a:fillRect/>
            </a:stretch>
          </p:blipFill>
          <p:spPr>
            <a:xfrm>
              <a:off x="2575058" y="4582685"/>
              <a:ext cx="536145" cy="530221"/>
            </a:xfrm>
            <a:prstGeom prst="rect">
              <a:avLst/>
            </a:prstGeom>
          </p:spPr>
        </p:pic>
        <p:pic>
          <p:nvPicPr>
            <p:cNvPr id="34" name="그림 33"/>
            <p:cNvPicPr>
              <a:picLocks noChangeAspect="1"/>
            </p:cNvPicPr>
            <p:nvPr/>
          </p:nvPicPr>
          <p:blipFill>
            <a:blip r:embed="rId7"/>
            <a:stretch>
              <a:fillRect/>
            </a:stretch>
          </p:blipFill>
          <p:spPr>
            <a:xfrm>
              <a:off x="1693207" y="3946214"/>
              <a:ext cx="516894" cy="389173"/>
            </a:xfrm>
            <a:prstGeom prst="rect">
              <a:avLst/>
            </a:prstGeom>
          </p:spPr>
        </p:pic>
        <p:pic>
          <p:nvPicPr>
            <p:cNvPr id="35" name="그림 34"/>
            <p:cNvPicPr>
              <a:picLocks noChangeAspect="1"/>
            </p:cNvPicPr>
            <p:nvPr/>
          </p:nvPicPr>
          <p:blipFill>
            <a:blip r:embed="rId8"/>
            <a:stretch>
              <a:fillRect/>
            </a:stretch>
          </p:blipFill>
          <p:spPr>
            <a:xfrm>
              <a:off x="2963786" y="4020472"/>
              <a:ext cx="397557" cy="395330"/>
            </a:xfrm>
            <a:prstGeom prst="rect">
              <a:avLst/>
            </a:prstGeom>
          </p:spPr>
        </p:pic>
        <p:sp>
          <p:nvSpPr>
            <p:cNvPr id="23" name="TextBox 339">
              <a:extLst>
                <a:ext uri="{FF2B5EF4-FFF2-40B4-BE49-F238E27FC236}">
                  <a16:creationId xmlns:a16="http://schemas.microsoft.com/office/drawing/2014/main" id="{FBDBD675-2DB5-47EF-BE43-170F01C99DA1}"/>
                </a:ext>
              </a:extLst>
            </p:cNvPr>
            <p:cNvSpPr txBox="1"/>
            <p:nvPr/>
          </p:nvSpPr>
          <p:spPr>
            <a:xfrm>
              <a:off x="960041" y="3189963"/>
              <a:ext cx="2954783" cy="26161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100" dirty="0">
                  <a:solidFill>
                    <a:srgbClr val="0070C0"/>
                  </a:solidFill>
                  <a:latin typeface="Arial" panose="020B0604020202020204" pitchFamily="34" charset="0"/>
                  <a:cs typeface="Arial" panose="020B0604020202020204" pitchFamily="34" charset="0"/>
                </a:rPr>
                <a:t>SoluM ESL SYSTEM based on Azure Cloud </a:t>
              </a:r>
            </a:p>
          </p:txBody>
        </p:sp>
        <p:pic>
          <p:nvPicPr>
            <p:cNvPr id="33" name="Picture 6" descr="cloud timer, internet, network, server, time icon"/>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3319" y="4612110"/>
              <a:ext cx="443094" cy="44309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0" name="꺾인 연결선 39"/>
          <p:cNvCxnSpPr/>
          <p:nvPr/>
        </p:nvCxnSpPr>
        <p:spPr>
          <a:xfrm rot="10800000">
            <a:off x="2383972" y="5394961"/>
            <a:ext cx="3113019" cy="684963"/>
          </a:xfrm>
          <a:prstGeom prst="bentConnector3">
            <a:avLst>
              <a:gd name="adj1" fmla="val 99935"/>
            </a:avLst>
          </a:prstGeom>
          <a:ln w="539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그룹 8"/>
          <p:cNvGrpSpPr/>
          <p:nvPr/>
        </p:nvGrpSpPr>
        <p:grpSpPr>
          <a:xfrm>
            <a:off x="5496989" y="3035060"/>
            <a:ext cx="3003543" cy="3434150"/>
            <a:chOff x="5496989" y="3035060"/>
            <a:chExt cx="3003543" cy="3434150"/>
          </a:xfrm>
        </p:grpSpPr>
        <p:pic>
          <p:nvPicPr>
            <p:cNvPr id="22" name="그림 21"/>
            <p:cNvPicPr>
              <a:picLocks noChangeAspect="1"/>
            </p:cNvPicPr>
            <p:nvPr/>
          </p:nvPicPr>
          <p:blipFill>
            <a:blip r:embed="rId10"/>
            <a:stretch>
              <a:fillRect/>
            </a:stretch>
          </p:blipFill>
          <p:spPr>
            <a:xfrm>
              <a:off x="6177802" y="3821298"/>
              <a:ext cx="1121235" cy="961059"/>
            </a:xfrm>
            <a:prstGeom prst="rect">
              <a:avLst/>
            </a:prstGeom>
          </p:spPr>
        </p:pic>
        <p:pic>
          <p:nvPicPr>
            <p:cNvPr id="36" name="Picture 10" descr="building icon"/>
            <p:cNvPicPr>
              <a:picLocks noChangeAspect="1" noChangeArrowheads="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35319" y="3035060"/>
              <a:ext cx="430231" cy="430231"/>
            </a:xfrm>
            <a:prstGeom prst="rect">
              <a:avLst/>
            </a:prstGeom>
            <a:noFill/>
            <a:extLst>
              <a:ext uri="{909E8E84-426E-40DD-AFC4-6F175D3DCCD1}">
                <a14:hiddenFill xmlns:a14="http://schemas.microsoft.com/office/drawing/2010/main">
                  <a:solidFill>
                    <a:srgbClr val="FFFFFF"/>
                  </a:solidFill>
                </a14:hiddenFill>
              </a:ext>
            </a:extLst>
          </p:spPr>
        </p:pic>
        <p:pic>
          <p:nvPicPr>
            <p:cNvPr id="37" name="그림 36"/>
            <p:cNvPicPr>
              <a:picLocks noChangeAspect="1"/>
            </p:cNvPicPr>
            <p:nvPr/>
          </p:nvPicPr>
          <p:blipFill>
            <a:blip r:embed="rId10"/>
            <a:stretch>
              <a:fillRect/>
            </a:stretch>
          </p:blipFill>
          <p:spPr>
            <a:xfrm>
              <a:off x="5754399" y="5312578"/>
              <a:ext cx="1121235" cy="961059"/>
            </a:xfrm>
            <a:prstGeom prst="rect">
              <a:avLst/>
            </a:prstGeom>
          </p:spPr>
        </p:pic>
        <p:pic>
          <p:nvPicPr>
            <p:cNvPr id="38" name="그림 37"/>
            <p:cNvPicPr>
              <a:picLocks noChangeAspect="1"/>
            </p:cNvPicPr>
            <p:nvPr/>
          </p:nvPicPr>
          <p:blipFill>
            <a:blip r:embed="rId10"/>
            <a:stretch>
              <a:fillRect/>
            </a:stretch>
          </p:blipFill>
          <p:spPr>
            <a:xfrm>
              <a:off x="7379297" y="4913041"/>
              <a:ext cx="1121235" cy="961059"/>
            </a:xfrm>
            <a:prstGeom prst="rect">
              <a:avLst/>
            </a:prstGeom>
          </p:spPr>
        </p:pic>
        <p:sp>
          <p:nvSpPr>
            <p:cNvPr id="39" name="사각형: 둥근 모서리 43">
              <a:extLst>
                <a:ext uri="{FF2B5EF4-FFF2-40B4-BE49-F238E27FC236}">
                  <a16:creationId xmlns:a16="http://schemas.microsoft.com/office/drawing/2014/main" id="{8425938B-D87D-4A1F-8B8E-EC72559DB030}"/>
                </a:ext>
              </a:extLst>
            </p:cNvPr>
            <p:cNvSpPr/>
            <p:nvPr/>
          </p:nvSpPr>
          <p:spPr>
            <a:xfrm>
              <a:off x="5496989" y="3356503"/>
              <a:ext cx="3003543" cy="3112707"/>
            </a:xfrm>
            <a:prstGeom prst="roundRect">
              <a:avLst/>
            </a:prstGeom>
            <a:noFill/>
            <a:ln w="9525">
              <a:solidFill>
                <a:schemeClr val="bg2">
                  <a:lumMod val="60000"/>
                  <a:lumOff val="40000"/>
                </a:schemeClr>
              </a:solidFill>
              <a:headEnd type="none"/>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en-US" sz="900" dirty="0">
                <a:solidFill>
                  <a:schemeClr val="bg1"/>
                </a:solidFill>
                <a:latin typeface="Arial" panose="020B0604020202020204" pitchFamily="34" charset="0"/>
                <a:ea typeface="Malgun Gothic" panose="020B0503020000020004" pitchFamily="34" charset="-127"/>
                <a:cs typeface="Arial" panose="020B0604020202020204" pitchFamily="34" charset="0"/>
              </a:endParaRPr>
            </a:p>
          </p:txBody>
        </p:sp>
        <p:sp>
          <p:nvSpPr>
            <p:cNvPr id="41" name="TextBox 339">
              <a:extLst>
                <a:ext uri="{FF2B5EF4-FFF2-40B4-BE49-F238E27FC236}">
                  <a16:creationId xmlns:a16="http://schemas.microsoft.com/office/drawing/2014/main" id="{FBDBD675-2DB5-47EF-BE43-170F01C99DA1}"/>
                </a:ext>
              </a:extLst>
            </p:cNvPr>
            <p:cNvSpPr txBox="1"/>
            <p:nvPr/>
          </p:nvSpPr>
          <p:spPr>
            <a:xfrm>
              <a:off x="6256093" y="3114129"/>
              <a:ext cx="1215714" cy="2423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975" dirty="0">
                  <a:solidFill>
                    <a:schemeClr val="bg1">
                      <a:lumMod val="65000"/>
                    </a:schemeClr>
                  </a:solidFill>
                  <a:latin typeface="Arial" panose="020B0604020202020204" pitchFamily="34" charset="0"/>
                  <a:cs typeface="Arial" panose="020B0604020202020204" pitchFamily="34" charset="0"/>
                </a:rPr>
                <a:t>Customer’s store</a:t>
              </a:r>
            </a:p>
          </p:txBody>
        </p:sp>
      </p:grpSp>
      <p:sp>
        <p:nvSpPr>
          <p:cNvPr id="26" name="TextBox 339">
            <a:extLst>
              <a:ext uri="{FF2B5EF4-FFF2-40B4-BE49-F238E27FC236}">
                <a16:creationId xmlns:a16="http://schemas.microsoft.com/office/drawing/2014/main" id="{FBDBD675-2DB5-47EF-BE43-170F01C99DA1}"/>
              </a:ext>
            </a:extLst>
          </p:cNvPr>
          <p:cNvSpPr txBox="1"/>
          <p:nvPr/>
        </p:nvSpPr>
        <p:spPr>
          <a:xfrm>
            <a:off x="3647012" y="5368202"/>
            <a:ext cx="1915211"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000" dirty="0">
                <a:solidFill>
                  <a:schemeClr val="bg1">
                    <a:lumMod val="65000"/>
                  </a:schemeClr>
                </a:solidFill>
                <a:latin typeface="Arial" panose="020B0604020202020204" pitchFamily="34" charset="0"/>
                <a:cs typeface="Arial" panose="020B0604020202020204" pitchFamily="34" charset="0"/>
              </a:rPr>
              <a:t>NTP (UDP, 123)</a:t>
            </a:r>
          </a:p>
          <a:p>
            <a:r>
              <a:rPr lang="en-US" sz="1000" dirty="0">
                <a:solidFill>
                  <a:schemeClr val="bg1">
                    <a:lumMod val="65000"/>
                  </a:schemeClr>
                </a:solidFill>
                <a:latin typeface="Arial" panose="020B0604020202020204" pitchFamily="34" charset="0"/>
                <a:cs typeface="Arial" panose="020B0604020202020204" pitchFamily="34" charset="0"/>
              </a:rPr>
              <a:t>DPS (MQTT over WS, 443)</a:t>
            </a:r>
          </a:p>
          <a:p>
            <a:r>
              <a:rPr lang="en-US" sz="1000" dirty="0">
                <a:solidFill>
                  <a:schemeClr val="bg1">
                    <a:lumMod val="65000"/>
                  </a:schemeClr>
                </a:solidFill>
                <a:latin typeface="Arial" panose="020B0604020202020204" pitchFamily="34" charset="0"/>
                <a:cs typeface="Arial" panose="020B0604020202020204" pitchFamily="34" charset="0"/>
              </a:rPr>
              <a:t>IotHub (MQTT over WS, 443)</a:t>
            </a:r>
          </a:p>
          <a:p>
            <a:r>
              <a:rPr lang="en-US" sz="1000" dirty="0">
                <a:solidFill>
                  <a:schemeClr val="bg1">
                    <a:lumMod val="65000"/>
                  </a:schemeClr>
                </a:solidFill>
                <a:latin typeface="Arial" panose="020B0604020202020204" pitchFamily="34" charset="0"/>
                <a:cs typeface="Arial" panose="020B0604020202020204" pitchFamily="34" charset="0"/>
              </a:rPr>
              <a:t>Storage (HTTPS, 443)</a:t>
            </a:r>
          </a:p>
        </p:txBody>
      </p:sp>
    </p:spTree>
    <p:extLst>
      <p:ext uri="{BB962C8B-B14F-4D97-AF65-F5344CB8AC3E}">
        <p14:creationId xmlns:p14="http://schemas.microsoft.com/office/powerpoint/2010/main" val="323300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a:t>Communication Matrix</a:t>
            </a:r>
          </a:p>
        </p:txBody>
      </p:sp>
      <p:sp>
        <p:nvSpPr>
          <p:cNvPr id="5" name="부제목 4"/>
          <p:cNvSpPr>
            <a:spLocks noGrp="1"/>
          </p:cNvSpPr>
          <p:nvPr>
            <p:ph type="subTitle" idx="1"/>
          </p:nvPr>
        </p:nvSpPr>
        <p:spPr>
          <a:xfrm>
            <a:off x="203306" y="838904"/>
            <a:ext cx="8720505" cy="645947"/>
          </a:xfrm>
        </p:spPr>
        <p:txBody>
          <a:bodyPr/>
          <a:lstStyle/>
          <a:p>
            <a:r>
              <a:rPr lang="en-US" dirty="0"/>
              <a:t>The below table describes which services based on network are used in customers’ stores.</a:t>
            </a:r>
          </a:p>
          <a:p>
            <a:r>
              <a:rPr lang="en-US" dirty="0"/>
              <a:t> For your information,</a:t>
            </a:r>
          </a:p>
          <a:p>
            <a:pPr lvl="1"/>
            <a:r>
              <a:rPr lang="en-US" dirty="0"/>
              <a:t>Egress IP address and ingress IP address of services running on AKS are different.</a:t>
            </a:r>
          </a:p>
          <a:p>
            <a:pPr lvl="1"/>
            <a:r>
              <a:rPr lang="en-US" dirty="0"/>
              <a:t>Azure Services can be accessed by using their fixed domain names and their IP addresses can be changed due to High Availability.</a:t>
            </a:r>
          </a:p>
          <a:p>
            <a:pPr lvl="1"/>
            <a:r>
              <a:rPr lang="en-US" dirty="0"/>
              <a:t>Sometimes, ntp.ubuntu.com doesn’t work properly. So, we recommend to open the firewall for time.google.com on customers’ network.</a:t>
            </a:r>
          </a:p>
        </p:txBody>
      </p:sp>
      <p:graphicFrame>
        <p:nvGraphicFramePr>
          <p:cNvPr id="6" name="표 9">
            <a:extLst>
              <a:ext uri="{FF2B5EF4-FFF2-40B4-BE49-F238E27FC236}">
                <a16:creationId xmlns:a16="http://schemas.microsoft.com/office/drawing/2014/main" id="{6483E9BF-64F6-41DF-98FF-C7F8C84A9041}"/>
              </a:ext>
            </a:extLst>
          </p:cNvPr>
          <p:cNvGraphicFramePr>
            <a:graphicFrameLocks noGrp="1"/>
          </p:cNvGraphicFramePr>
          <p:nvPr>
            <p:extLst>
              <p:ext uri="{D42A27DB-BD31-4B8C-83A1-F6EECF244321}">
                <p14:modId xmlns:p14="http://schemas.microsoft.com/office/powerpoint/2010/main" val="3160589952"/>
              </p:ext>
            </p:extLst>
          </p:nvPr>
        </p:nvGraphicFramePr>
        <p:xfrm>
          <a:off x="359532" y="2808321"/>
          <a:ext cx="8424938" cy="3627120"/>
        </p:xfrm>
        <a:graphic>
          <a:graphicData uri="http://schemas.openxmlformats.org/drawingml/2006/table">
            <a:tbl>
              <a:tblPr firstRow="1" bandRow="1">
                <a:tableStyleId>{2D5ABB26-0587-4C30-8999-92F81FD0307C}</a:tableStyleId>
              </a:tblPr>
              <a:tblGrid>
                <a:gridCol w="1187914">
                  <a:extLst>
                    <a:ext uri="{9D8B030D-6E8A-4147-A177-3AD203B41FA5}">
                      <a16:colId xmlns:a16="http://schemas.microsoft.com/office/drawing/2014/main" val="20000"/>
                    </a:ext>
                  </a:extLst>
                </a:gridCol>
                <a:gridCol w="1412631">
                  <a:extLst>
                    <a:ext uri="{9D8B030D-6E8A-4147-A177-3AD203B41FA5}">
                      <a16:colId xmlns:a16="http://schemas.microsoft.com/office/drawing/2014/main" val="20001"/>
                    </a:ext>
                  </a:extLst>
                </a:gridCol>
                <a:gridCol w="1740877">
                  <a:extLst>
                    <a:ext uri="{9D8B030D-6E8A-4147-A177-3AD203B41FA5}">
                      <a16:colId xmlns:a16="http://schemas.microsoft.com/office/drawing/2014/main" val="20002"/>
                    </a:ext>
                  </a:extLst>
                </a:gridCol>
                <a:gridCol w="1260231">
                  <a:extLst>
                    <a:ext uri="{9D8B030D-6E8A-4147-A177-3AD203B41FA5}">
                      <a16:colId xmlns:a16="http://schemas.microsoft.com/office/drawing/2014/main" val="20003"/>
                    </a:ext>
                  </a:extLst>
                </a:gridCol>
                <a:gridCol w="2823285">
                  <a:extLst>
                    <a:ext uri="{9D8B030D-6E8A-4147-A177-3AD203B41FA5}">
                      <a16:colId xmlns:a16="http://schemas.microsoft.com/office/drawing/2014/main" val="20004"/>
                    </a:ext>
                  </a:extLst>
                </a:gridCol>
              </a:tblGrid>
              <a:tr h="359738">
                <a:tc>
                  <a:txBody>
                    <a:bodyPr/>
                    <a:lstStyle/>
                    <a:p>
                      <a:pPr algn="ctr" latinLnBrk="1"/>
                      <a:r>
                        <a:rPr lang="en-US" altLang="ko-KR" sz="1100" b="1" dirty="0">
                          <a:solidFill>
                            <a:schemeClr val="bg1"/>
                          </a:solidFill>
                          <a:latin typeface="Arial" panose="020B0604020202020204" pitchFamily="34" charset="0"/>
                          <a:cs typeface="Arial" panose="020B0604020202020204" pitchFamily="34" charset="0"/>
                        </a:rPr>
                        <a:t>Service</a:t>
                      </a:r>
                      <a:endParaRPr lang="ko-KR" altLang="en-US" sz="1100" b="1" dirty="0">
                        <a:solidFill>
                          <a:schemeClr val="bg1"/>
                        </a:solidFill>
                        <a:latin typeface="Arial" panose="020B0604020202020204" pitchFamily="34" charset="0"/>
                        <a:cs typeface="Arial" panose="020B0604020202020204" pitchFamily="34" charset="0"/>
                      </a:endParaRPr>
                    </a:p>
                  </a:txBody>
                  <a:tcPr>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20386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schemeClr val="bg1"/>
                          </a:solidFill>
                          <a:latin typeface="Arial" panose="020B0604020202020204" pitchFamily="34" charset="0"/>
                          <a:cs typeface="Arial" panose="020B0604020202020204" pitchFamily="34" charset="0"/>
                        </a:rPr>
                        <a:t>Source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schemeClr val="bg1"/>
                          </a:solidFill>
                          <a:latin typeface="Arial" panose="020B0604020202020204" pitchFamily="34" charset="0"/>
                          <a:cs typeface="Arial" panose="020B0604020202020204" pitchFamily="34" charset="0"/>
                        </a:rPr>
                        <a:t>(Devices on store)</a:t>
                      </a:r>
                      <a:endParaRPr lang="ko-KR" altLang="en-US" sz="11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20386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schemeClr val="bg1"/>
                          </a:solidFill>
                          <a:latin typeface="Arial" panose="020B0604020202020204" pitchFamily="34" charset="0"/>
                          <a:cs typeface="Arial" panose="020B0604020202020204" pitchFamily="34" charset="0"/>
                        </a:rPr>
                        <a:t>Destination</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20386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schemeClr val="bg1"/>
                          </a:solidFill>
                          <a:latin typeface="Arial" panose="020B0604020202020204" pitchFamily="34" charset="0"/>
                          <a:cs typeface="Arial" panose="020B0604020202020204" pitchFamily="34" charset="0"/>
                        </a:rPr>
                        <a:t>Protocol &amp; Port</a:t>
                      </a:r>
                      <a:endParaRPr lang="ko-KR" altLang="en-US" sz="11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20386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schemeClr val="bg1"/>
                          </a:solidFill>
                          <a:latin typeface="Arial" panose="020B0604020202020204" pitchFamily="34" charset="0"/>
                          <a:cs typeface="Arial" panose="020B0604020202020204" pitchFamily="34" charset="0"/>
                        </a:rPr>
                        <a:t>Comments</a:t>
                      </a:r>
                      <a:endParaRPr lang="ko-KR" altLang="en-US" sz="11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203864"/>
                    </a:solidFill>
                  </a:tcPr>
                </a:tc>
                <a:extLst>
                  <a:ext uri="{0D108BD9-81ED-4DB2-BD59-A6C34878D82A}">
                    <a16:rowId xmlns:a16="http://schemas.microsoft.com/office/drawing/2014/main" val="10000"/>
                  </a:ext>
                </a:extLst>
              </a:tr>
              <a:tr h="359738">
                <a:tc>
                  <a:txBody>
                    <a:bodyPr/>
                    <a:lstStyle/>
                    <a:p>
                      <a:pPr algn="ctr" latinLnBrk="1"/>
                      <a:r>
                        <a:rPr lang="en-US" altLang="ko-KR" sz="1200" dirty="0">
                          <a:latin typeface="Arial" panose="020B0604020202020204" pitchFamily="34" charset="0"/>
                          <a:cs typeface="Arial" panose="020B0604020202020204" pitchFamily="34" charset="0"/>
                        </a:rPr>
                        <a:t>SoluM ESL Service</a:t>
                      </a:r>
                    </a:p>
                  </a:txBody>
                  <a:tcP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Customers’ Machines </a:t>
                      </a:r>
                    </a:p>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(PC / PDA / Client)</a:t>
                      </a:r>
                      <a:endParaRPr lang="ko-KR" altLang="en-US" sz="1200" dirty="0">
                        <a:latin typeface="Arial" panose="020B0604020202020204" pitchFamily="34" charset="0"/>
                        <a:cs typeface="Arial" panose="020B0604020202020204" pitchFamily="34" charset="0"/>
                      </a:endParaRPr>
                    </a:p>
                  </a:txBody>
                  <a:tcP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Dashboard / API Server / PDA </a:t>
                      </a:r>
                    </a:p>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running in AKS</a:t>
                      </a:r>
                      <a:endParaRPr lang="ko-KR" altLang="en-US" sz="1200" dirty="0">
                        <a:latin typeface="Arial" panose="020B0604020202020204" pitchFamily="34" charset="0"/>
                        <a:cs typeface="Arial" panose="020B0604020202020204" pitchFamily="34" charset="0"/>
                      </a:endParaRPr>
                    </a:p>
                  </a:txBody>
                  <a:tcP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HTTPS – 443</a:t>
                      </a:r>
                      <a:endParaRPr lang="ko-KR" altLang="en-US" sz="1200" dirty="0">
                        <a:latin typeface="Arial" panose="020B0604020202020204" pitchFamily="34" charset="0"/>
                        <a:cs typeface="Arial" panose="020B0604020202020204" pitchFamily="34" charset="0"/>
                      </a:endParaRPr>
                    </a:p>
                  </a:txBody>
                  <a:tcP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The IP Addresses for Ingress and Egress are different.</a:t>
                      </a:r>
                    </a:p>
                    <a:p>
                      <a:pPr marL="0" indent="0" algn="l" latinLnBrk="1">
                        <a:buFont typeface="Arial" panose="020B0604020202020204" pitchFamily="34" charset="0"/>
                        <a:buNone/>
                      </a:pPr>
                      <a:endParaRPr lang="en-US" altLang="ko-KR" sz="1200" dirty="0">
                        <a:latin typeface="Arial" panose="020B0604020202020204" pitchFamily="34" charset="0"/>
                        <a:cs typeface="Arial" panose="020B0604020202020204" pitchFamily="34" charset="0"/>
                      </a:endParaRPr>
                    </a:p>
                  </a:txBody>
                  <a:tcP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3360">
                <a:tc>
                  <a:txBody>
                    <a:bodyPr/>
                    <a:lstStyle/>
                    <a:p>
                      <a:pPr algn="ctr" latinLnBrk="1"/>
                      <a:r>
                        <a:rPr lang="en-US" altLang="ko-KR" sz="1200" dirty="0">
                          <a:latin typeface="Arial" panose="020B0604020202020204" pitchFamily="34" charset="0"/>
                          <a:cs typeface="Arial" panose="020B0604020202020204" pitchFamily="34" charset="0"/>
                        </a:rPr>
                        <a:t>Azure Device Provisioning Service (DPS)</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Gateway</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Azure DPS</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MQTT over WS – 443</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global.azure-devices-provisioning.net </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26720">
                <a:tc>
                  <a:txBody>
                    <a:bodyPr/>
                    <a:lstStyle/>
                    <a:p>
                      <a:pPr algn="ctr" latinLnBrk="1"/>
                      <a:r>
                        <a:rPr lang="en-US" altLang="ko-KR" sz="1200" dirty="0">
                          <a:latin typeface="Arial" panose="020B0604020202020204" pitchFamily="34" charset="0"/>
                          <a:cs typeface="Arial" panose="020B0604020202020204" pitchFamily="34" charset="0"/>
                        </a:rPr>
                        <a:t>Azure </a:t>
                      </a:r>
                      <a:r>
                        <a:rPr lang="en-US" altLang="ko-KR" sz="1200" dirty="0" err="1">
                          <a:latin typeface="Arial" panose="020B0604020202020204" pitchFamily="34" charset="0"/>
                          <a:cs typeface="Arial" panose="020B0604020202020204" pitchFamily="34" charset="0"/>
                        </a:rPr>
                        <a:t>IoTHub</a:t>
                      </a:r>
                      <a:endParaRPr lang="ko-KR" altLang="en-US" sz="1200" dirty="0">
                        <a:latin typeface="Arial" panose="020B0604020202020204" pitchFamily="34" charset="0"/>
                        <a:cs typeface="Arial" panose="020B0604020202020204" pitchFamily="34" charset="0"/>
                      </a:endParaRP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Gateway</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Azure IoT Hub</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MQTT over WS – 443</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Font typeface="Arial" panose="020B0604020202020204" pitchFamily="34" charset="0"/>
                        <a:buNone/>
                      </a:pPr>
                      <a:r>
                        <a:rPr lang="en-US" sz="1200" b="0" i="0" kern="1200" dirty="0">
                          <a:solidFill>
                            <a:schemeClr val="tx1"/>
                          </a:solidFill>
                          <a:effectLst/>
                          <a:latin typeface="+mn-lt"/>
                          <a:ea typeface="+mn-ea"/>
                          <a:cs typeface="+mn-cs"/>
                        </a:rPr>
                        <a:t>xxxxxx.azure-devices.net</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90396106"/>
                  </a:ext>
                </a:extLst>
              </a:tr>
              <a:tr h="213360">
                <a:tc>
                  <a:txBody>
                    <a:bodyPr/>
                    <a:lstStyle/>
                    <a:p>
                      <a:pPr algn="ctr" latinLnBrk="1"/>
                      <a:r>
                        <a:rPr lang="en-US" altLang="ko-KR" sz="1200" dirty="0">
                          <a:latin typeface="Arial" panose="020B0604020202020204" pitchFamily="34" charset="0"/>
                          <a:cs typeface="Arial" panose="020B0604020202020204" pitchFamily="34" charset="0"/>
                        </a:rPr>
                        <a:t>Azure Storage</a:t>
                      </a:r>
                      <a:endParaRPr lang="ko-KR" altLang="en-US" sz="1200" dirty="0">
                        <a:latin typeface="Arial" panose="020B0604020202020204" pitchFamily="34" charset="0"/>
                        <a:cs typeface="Arial" panose="020B0604020202020204" pitchFamily="34" charset="0"/>
                      </a:endParaRP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Gateway</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Azure Storage</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baseline="0" dirty="0">
                          <a:latin typeface="Arial" panose="020B0604020202020204" pitchFamily="34" charset="0"/>
                          <a:cs typeface="Arial" panose="020B0604020202020204" pitchFamily="34" charset="0"/>
                        </a:rPr>
                        <a:t>HTTPS – 443</a:t>
                      </a: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685796" rtl="0" eaLnBrk="1" fontAlgn="auto" latinLnBrk="1"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xxxxxx.blob.core.windows.net</a:t>
                      </a:r>
                    </a:p>
                    <a:p>
                      <a:pPr marL="0" indent="0" algn="l" latinLnBrk="1">
                        <a:buFont typeface="Arial" panose="020B0604020202020204" pitchFamily="34" charset="0"/>
                        <a:buNone/>
                      </a:pPr>
                      <a:endParaRPr lang="en-US" altLang="ko-KR" sz="1200" baseline="0" dirty="0">
                        <a:latin typeface="Arial" panose="020B0604020202020204" pitchFamily="34" charset="0"/>
                        <a:cs typeface="Arial" panose="020B0604020202020204" pitchFamily="34" charset="0"/>
                        <a:hlinkClick r:id="rId2"/>
                      </a:endParaRPr>
                    </a:p>
                  </a:txBody>
                  <a:tcP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62105090"/>
                  </a:ext>
                </a:extLst>
              </a:tr>
              <a:tr h="359738">
                <a:tc>
                  <a:txBody>
                    <a:bodyPr/>
                    <a:lstStyle/>
                    <a:p>
                      <a:pPr algn="ctr" latinLnBrk="1"/>
                      <a:r>
                        <a:rPr lang="en-US" altLang="ko-KR" sz="1200" dirty="0">
                          <a:latin typeface="Arial" panose="020B0604020202020204" pitchFamily="34" charset="0"/>
                          <a:cs typeface="Arial" panose="020B0604020202020204" pitchFamily="34" charset="0"/>
                        </a:rPr>
                        <a:t>Network Time Protocol (NTP)</a:t>
                      </a:r>
                      <a:endParaRPr lang="ko-KR" altLang="en-US" sz="1200" dirty="0">
                        <a:latin typeface="Arial" panose="020B0604020202020204" pitchFamily="34" charset="0"/>
                        <a:cs typeface="Arial" panose="020B0604020202020204" pitchFamily="34" charset="0"/>
                      </a:endParaRPr>
                    </a:p>
                  </a:txBody>
                  <a:tcP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Gateway</a:t>
                      </a:r>
                      <a:endParaRPr lang="ko-KR" altLang="en-US" sz="1200" dirty="0">
                        <a:latin typeface="Arial" panose="020B0604020202020204" pitchFamily="34" charset="0"/>
                        <a:cs typeface="Arial" panose="020B0604020202020204" pitchFamily="34" charset="0"/>
                      </a:endParaRPr>
                    </a:p>
                  </a:txBody>
                  <a:tcP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NTP Server</a:t>
                      </a:r>
                    </a:p>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(Using one of predefined servers)</a:t>
                      </a:r>
                      <a:endParaRPr lang="ko-KR" altLang="en-US" sz="1200" dirty="0">
                        <a:latin typeface="Arial" panose="020B0604020202020204" pitchFamily="34" charset="0"/>
                        <a:cs typeface="Arial" panose="020B0604020202020204" pitchFamily="34" charset="0"/>
                      </a:endParaRPr>
                    </a:p>
                  </a:txBody>
                  <a:tcP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latinLnBrk="1">
                        <a:buFont typeface="Arial" panose="020B0604020202020204" pitchFamily="34" charset="0"/>
                        <a:buNone/>
                      </a:pPr>
                      <a:r>
                        <a:rPr lang="en-US" altLang="ko-KR" sz="1200" dirty="0">
                          <a:latin typeface="Arial" panose="020B0604020202020204" pitchFamily="34" charset="0"/>
                          <a:cs typeface="Arial" panose="020B0604020202020204" pitchFamily="34" charset="0"/>
                        </a:rPr>
                        <a:t>UDP – 123</a:t>
                      </a:r>
                      <a:endParaRPr lang="ko-KR" altLang="en-US" sz="1200" dirty="0">
                        <a:latin typeface="Arial" panose="020B0604020202020204" pitchFamily="34" charset="0"/>
                        <a:cs typeface="Arial" panose="020B0604020202020204" pitchFamily="34" charset="0"/>
                      </a:endParaRPr>
                    </a:p>
                  </a:txBody>
                  <a:tcP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latinLnBrk="1">
                        <a:buFont typeface="Arial" panose="020B0604020202020204" pitchFamily="34" charset="0"/>
                        <a:buNone/>
                      </a:pPr>
                      <a:r>
                        <a:rPr lang="en-US" altLang="ko-KR" sz="1000" dirty="0">
                          <a:latin typeface="Arial" panose="020B0604020202020204" pitchFamily="34" charset="0"/>
                          <a:cs typeface="Arial" panose="020B0604020202020204" pitchFamily="34" charset="0"/>
                        </a:rPr>
                        <a:t>time.google.com,</a:t>
                      </a:r>
                    </a:p>
                    <a:p>
                      <a:pPr marL="0" indent="0" algn="l" latinLnBrk="1">
                        <a:buFont typeface="Arial" panose="020B0604020202020204" pitchFamily="34" charset="0"/>
                        <a:buNone/>
                      </a:pPr>
                      <a:r>
                        <a:rPr lang="en-US" altLang="ko-KR" sz="1000" b="1" dirty="0">
                          <a:latin typeface="Arial" panose="020B0604020202020204" pitchFamily="34" charset="0"/>
                          <a:cs typeface="Arial" panose="020B0604020202020204" pitchFamily="34" charset="0"/>
                        </a:rPr>
                        <a:t>(216.239.35.4,216.239.35.12,</a:t>
                      </a:r>
                    </a:p>
                    <a:p>
                      <a:pPr marL="0" indent="0" algn="l" latinLnBrk="1">
                        <a:buFont typeface="Arial" panose="020B0604020202020204" pitchFamily="34" charset="0"/>
                        <a:buNone/>
                      </a:pPr>
                      <a:r>
                        <a:rPr lang="en-US" altLang="ko-KR" sz="1000" b="1" dirty="0">
                          <a:latin typeface="Arial" panose="020B0604020202020204" pitchFamily="34" charset="0"/>
                          <a:cs typeface="Arial" panose="020B0604020202020204" pitchFamily="34" charset="0"/>
                        </a:rPr>
                        <a:t>216.239.35.0, 216.239.35.8)</a:t>
                      </a:r>
                    </a:p>
                    <a:p>
                      <a:pPr marL="0" indent="0" algn="l" latinLnBrk="1">
                        <a:buFont typeface="Arial" panose="020B0604020202020204" pitchFamily="34" charset="0"/>
                        <a:buNone/>
                      </a:pPr>
                      <a:r>
                        <a:rPr lang="en-US" altLang="ko-KR" sz="1000" dirty="0">
                          <a:latin typeface="Arial" panose="020B0604020202020204" pitchFamily="34" charset="0"/>
                          <a:cs typeface="Arial" panose="020B0604020202020204" pitchFamily="34" charset="0"/>
                        </a:rPr>
                        <a:t>ntp.ubuntu.com,</a:t>
                      </a:r>
                    </a:p>
                    <a:p>
                      <a:pPr marL="0" indent="0" algn="l" latinLnBrk="1">
                        <a:buFont typeface="Arial" panose="020B0604020202020204" pitchFamily="34" charset="0"/>
                        <a:buNone/>
                      </a:pPr>
                      <a:r>
                        <a:rPr lang="en-US" altLang="ko-KR" sz="1000" b="1" dirty="0">
                          <a:latin typeface="Arial" panose="020B0604020202020204" pitchFamily="34" charset="0"/>
                          <a:cs typeface="Arial" panose="020B0604020202020204" pitchFamily="34" charset="0"/>
                        </a:rPr>
                        <a:t>(91.189.89.199, 91.189.94.4,</a:t>
                      </a:r>
                    </a:p>
                    <a:p>
                      <a:pPr marL="0" indent="0" algn="l" latinLnBrk="1">
                        <a:buFont typeface="Arial" panose="020B0604020202020204" pitchFamily="34" charset="0"/>
                        <a:buNone/>
                      </a:pPr>
                      <a:r>
                        <a:rPr lang="en-US" altLang="ko-KR" sz="1000" b="1" dirty="0">
                          <a:latin typeface="Arial" panose="020B0604020202020204" pitchFamily="34" charset="0"/>
                          <a:cs typeface="Arial" panose="020B0604020202020204" pitchFamily="34" charset="0"/>
                        </a:rPr>
                        <a:t>91.189.89.198, 91.189.91.157) </a:t>
                      </a:r>
                      <a:endParaRPr lang="ko-KR" altLang="en-US" sz="1000" b="1" dirty="0">
                        <a:latin typeface="Arial" panose="020B0604020202020204" pitchFamily="34" charset="0"/>
                        <a:cs typeface="Arial" panose="020B0604020202020204" pitchFamily="34" charset="0"/>
                      </a:endParaRPr>
                    </a:p>
                  </a:txBody>
                  <a:tcP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581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a:t>Requirement for using ESL GW</a:t>
            </a:r>
          </a:p>
        </p:txBody>
      </p:sp>
      <p:sp>
        <p:nvSpPr>
          <p:cNvPr id="5" name="부제목 4"/>
          <p:cNvSpPr>
            <a:spLocks noGrp="1"/>
          </p:cNvSpPr>
          <p:nvPr>
            <p:ph type="subTitle" idx="1"/>
          </p:nvPr>
        </p:nvSpPr>
        <p:spPr/>
        <p:txBody>
          <a:bodyPr/>
          <a:lstStyle/>
          <a:p>
            <a:r>
              <a:rPr lang="en-US" altLang="ko-KR" b="1" dirty="0"/>
              <a:t>DHCP Server</a:t>
            </a:r>
          </a:p>
          <a:p>
            <a:pPr lvl="1"/>
            <a:r>
              <a:rPr lang="en-US" altLang="ko-KR" dirty="0"/>
              <a:t>On Cloud Mode, we recommend to use DHCP mode. </a:t>
            </a:r>
          </a:p>
          <a:p>
            <a:r>
              <a:rPr lang="en-US" altLang="ko-KR" b="1" dirty="0"/>
              <a:t>Proper firewall outbound rules </a:t>
            </a:r>
            <a:r>
              <a:rPr lang="en-US" altLang="ko-KR" dirty="0"/>
              <a:t>(According to circumstances, the protocols and the ports can be changed) </a:t>
            </a:r>
          </a:p>
          <a:p>
            <a:pPr lvl="1"/>
            <a:r>
              <a:rPr lang="en-US" altLang="ko-KR" dirty="0"/>
              <a:t>ESL Gateways communicate with SoluM Cloud system and other services</a:t>
            </a:r>
          </a:p>
          <a:p>
            <a:pPr lvl="2"/>
            <a:r>
              <a:rPr lang="en-US" altLang="ko-KR" dirty="0"/>
              <a:t>NTP Server - (UDP, 123) </a:t>
            </a:r>
          </a:p>
          <a:p>
            <a:pPr lvl="3"/>
            <a:r>
              <a:rPr lang="en-US" altLang="ko-KR" dirty="0"/>
              <a:t>To avoid some issues, ESL GW uses the below predefined public NTP servers.  </a:t>
            </a:r>
          </a:p>
          <a:p>
            <a:pPr lvl="3"/>
            <a:r>
              <a:rPr lang="en-US" altLang="ko-KR" dirty="0"/>
              <a:t>(Public NTP servers) time.google.com, pool.ubuntu.com, pool.ntp.org</a:t>
            </a:r>
          </a:p>
          <a:p>
            <a:pPr lvl="3"/>
            <a:r>
              <a:rPr lang="en-US" altLang="ko-KR" dirty="0"/>
              <a:t>Local NTP servers are not used.</a:t>
            </a:r>
          </a:p>
          <a:p>
            <a:pPr lvl="2"/>
            <a:r>
              <a:rPr lang="en-US" altLang="ko-KR" dirty="0"/>
              <a:t>Device Provisioning Service (DPS) - (MQTT over WebSocket, 443)</a:t>
            </a:r>
          </a:p>
          <a:p>
            <a:pPr lvl="3"/>
            <a:r>
              <a:rPr lang="en-US" altLang="ko-KR" dirty="0"/>
              <a:t>ESL Gateways must be registered on SoluM DPS server before using them. </a:t>
            </a:r>
          </a:p>
          <a:p>
            <a:pPr lvl="2"/>
            <a:r>
              <a:rPr lang="en-US" altLang="ko-KR" dirty="0"/>
              <a:t>Azure Storage - (HTTPS with Shared Access Signature Key)</a:t>
            </a:r>
          </a:p>
          <a:p>
            <a:pPr lvl="3"/>
            <a:r>
              <a:rPr lang="en-US" altLang="ko-KR" dirty="0"/>
              <a:t>To download image files, OTA files and etc.</a:t>
            </a:r>
          </a:p>
          <a:p>
            <a:pPr lvl="2"/>
            <a:r>
              <a:rPr lang="en-US" altLang="ko-KR" dirty="0"/>
              <a:t>Azure </a:t>
            </a:r>
            <a:r>
              <a:rPr lang="en-US" altLang="ko-KR" dirty="0" err="1"/>
              <a:t>IoTHub</a:t>
            </a:r>
            <a:r>
              <a:rPr lang="en-US" altLang="ko-KR" dirty="0"/>
              <a:t>  - (MQTT over WebSocket, 443 Port)</a:t>
            </a:r>
          </a:p>
          <a:p>
            <a:pPr lvl="3"/>
            <a:r>
              <a:rPr lang="en-US" altLang="ko-KR" dirty="0"/>
              <a:t>To send the status of GW and Labels to ESL Server </a:t>
            </a:r>
          </a:p>
          <a:p>
            <a:pPr lvl="1"/>
            <a:r>
              <a:rPr lang="en-US" altLang="ko-KR" dirty="0"/>
              <a:t>Dashboard , PDA, Android App for users </a:t>
            </a:r>
          </a:p>
          <a:p>
            <a:r>
              <a:rPr lang="en-US" altLang="ko-KR" b="1" dirty="0"/>
              <a:t>Ethernet Bandwidth </a:t>
            </a:r>
          </a:p>
          <a:p>
            <a:pPr lvl="1"/>
            <a:r>
              <a:rPr lang="en-US" altLang="ko-KR" dirty="0"/>
              <a:t>Min. 1Mbps and above (For better performance, we recommend to assign high Ethernet bandwidth to ESL GWs )</a:t>
            </a:r>
          </a:p>
          <a:p>
            <a:r>
              <a:rPr lang="en-US" altLang="ko-KR" b="1" dirty="0"/>
              <a:t>RF Channel Configuration for better performance between Label and GW</a:t>
            </a:r>
          </a:p>
          <a:p>
            <a:pPr lvl="1"/>
            <a:r>
              <a:rPr lang="en-US" altLang="ko-KR" dirty="0"/>
              <a:t>To avoid RF conflict among WIFI, BLE and other devices, RF Channels (Data Ch., Alive Ch. and Scan Ch.) of ESL GW should be properly assigned after checking RF Environment by using “Channel Analyzer” such as </a:t>
            </a:r>
            <a:r>
              <a:rPr lang="en-US" altLang="ko-KR" dirty="0" err="1"/>
              <a:t>wi</a:t>
            </a:r>
            <a:r>
              <a:rPr lang="en-US" altLang="ko-KR" dirty="0"/>
              <a:t>-spy.</a:t>
            </a:r>
          </a:p>
          <a:p>
            <a:pPr lvl="1"/>
            <a:endParaRPr lang="en-US" altLang="ko-KR" dirty="0"/>
          </a:p>
          <a:p>
            <a:pPr marL="85919" indent="0">
              <a:buNone/>
            </a:pPr>
            <a:endParaRPr lang="en-US" altLang="ko-KR" dirty="0"/>
          </a:p>
          <a:p>
            <a:endParaRPr lang="en-US" altLang="ko-KR" dirty="0"/>
          </a:p>
          <a:p>
            <a:endParaRPr lang="en-US" altLang="ko-KR" dirty="0"/>
          </a:p>
          <a:p>
            <a:pPr marL="85919" indent="0">
              <a:buNone/>
            </a:pPr>
            <a:endParaRPr lang="en-US" altLang="ko-KR" dirty="0"/>
          </a:p>
        </p:txBody>
      </p:sp>
    </p:spTree>
    <p:extLst>
      <p:ext uri="{BB962C8B-B14F-4D97-AF65-F5344CB8AC3E}">
        <p14:creationId xmlns:p14="http://schemas.microsoft.com/office/powerpoint/2010/main" val="281385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a:t>Azure Kubernetes Service</a:t>
            </a:r>
          </a:p>
        </p:txBody>
      </p:sp>
      <p:sp>
        <p:nvSpPr>
          <p:cNvPr id="5" name="부제목 4"/>
          <p:cNvSpPr>
            <a:spLocks noGrp="1"/>
          </p:cNvSpPr>
          <p:nvPr>
            <p:ph type="subTitle" idx="1"/>
          </p:nvPr>
        </p:nvSpPr>
        <p:spPr>
          <a:xfrm>
            <a:off x="203306" y="838904"/>
            <a:ext cx="8720505" cy="645947"/>
          </a:xfrm>
        </p:spPr>
        <p:txBody>
          <a:bodyPr/>
          <a:lstStyle/>
          <a:p>
            <a:r>
              <a:rPr lang="en-US" dirty="0"/>
              <a:t>AKS is managed on a VM used only for monitoring and uses system node pool &amp; user node pool.</a:t>
            </a:r>
          </a:p>
          <a:p>
            <a:r>
              <a:rPr lang="en-US" dirty="0"/>
              <a:t>The performance of AKS depends on the specification of VM for user node pool.</a:t>
            </a:r>
          </a:p>
        </p:txBody>
      </p:sp>
      <p:pic>
        <p:nvPicPr>
          <p:cNvPr id="2" name="Picture 1">
            <a:extLst>
              <a:ext uri="{FF2B5EF4-FFF2-40B4-BE49-F238E27FC236}">
                <a16:creationId xmlns:a16="http://schemas.microsoft.com/office/drawing/2014/main" id="{05A00677-4974-4448-A0AE-8AABDC4CC04D}"/>
              </a:ext>
            </a:extLst>
          </p:cNvPr>
          <p:cNvPicPr>
            <a:picLocks noChangeAspect="1"/>
          </p:cNvPicPr>
          <p:nvPr/>
        </p:nvPicPr>
        <p:blipFill>
          <a:blip r:embed="rId2"/>
          <a:stretch>
            <a:fillRect/>
          </a:stretch>
        </p:blipFill>
        <p:spPr>
          <a:xfrm>
            <a:off x="98580" y="1527856"/>
            <a:ext cx="5525423" cy="3802288"/>
          </a:xfrm>
          <a:prstGeom prst="rect">
            <a:avLst/>
          </a:prstGeom>
        </p:spPr>
      </p:pic>
      <p:pic>
        <p:nvPicPr>
          <p:cNvPr id="3" name="Picture 2">
            <a:extLst>
              <a:ext uri="{FF2B5EF4-FFF2-40B4-BE49-F238E27FC236}">
                <a16:creationId xmlns:a16="http://schemas.microsoft.com/office/drawing/2014/main" id="{7EDB5824-E354-4B15-9767-5974A349E711}"/>
              </a:ext>
            </a:extLst>
          </p:cNvPr>
          <p:cNvPicPr>
            <a:picLocks noChangeAspect="1"/>
          </p:cNvPicPr>
          <p:nvPr/>
        </p:nvPicPr>
        <p:blipFill>
          <a:blip r:embed="rId3"/>
          <a:stretch>
            <a:fillRect/>
          </a:stretch>
        </p:blipFill>
        <p:spPr>
          <a:xfrm>
            <a:off x="1799459" y="4430542"/>
            <a:ext cx="7245961" cy="2005427"/>
          </a:xfrm>
          <a:prstGeom prst="rect">
            <a:avLst/>
          </a:prstGeom>
        </p:spPr>
      </p:pic>
    </p:spTree>
    <p:extLst>
      <p:ext uri="{BB962C8B-B14F-4D97-AF65-F5344CB8AC3E}">
        <p14:creationId xmlns:p14="http://schemas.microsoft.com/office/powerpoint/2010/main" val="405900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D4A3-77B6-4F1E-81C6-24071A2DB695}"/>
              </a:ext>
            </a:extLst>
          </p:cNvPr>
          <p:cNvSpPr>
            <a:spLocks noGrp="1"/>
          </p:cNvSpPr>
          <p:nvPr>
            <p:ph type="ctrTitle"/>
          </p:nvPr>
        </p:nvSpPr>
        <p:spPr/>
        <p:txBody>
          <a:bodyPr/>
          <a:lstStyle/>
          <a:p>
            <a:r>
              <a:rPr lang="en-US" dirty="0"/>
              <a:t>Ingress rules</a:t>
            </a:r>
          </a:p>
        </p:txBody>
      </p:sp>
      <p:sp>
        <p:nvSpPr>
          <p:cNvPr id="3" name="Subtitle 2">
            <a:extLst>
              <a:ext uri="{FF2B5EF4-FFF2-40B4-BE49-F238E27FC236}">
                <a16:creationId xmlns:a16="http://schemas.microsoft.com/office/drawing/2014/main" id="{194FB61E-D38E-45FF-BB4E-05648B4CD5CC}"/>
              </a:ext>
            </a:extLst>
          </p:cNvPr>
          <p:cNvSpPr>
            <a:spLocks noGrp="1"/>
          </p:cNvSpPr>
          <p:nvPr>
            <p:ph type="subTitle" idx="1"/>
          </p:nvPr>
        </p:nvSpPr>
        <p:spPr/>
        <p:txBody>
          <a:bodyPr/>
          <a:lstStyle/>
          <a:p>
            <a:r>
              <a:rPr lang="en-US" dirty="0"/>
              <a:t>The below represents some rules used on AKS.</a:t>
            </a:r>
          </a:p>
        </p:txBody>
      </p:sp>
      <p:pic>
        <p:nvPicPr>
          <p:cNvPr id="4" name="Picture 3">
            <a:extLst>
              <a:ext uri="{FF2B5EF4-FFF2-40B4-BE49-F238E27FC236}">
                <a16:creationId xmlns:a16="http://schemas.microsoft.com/office/drawing/2014/main" id="{30397D82-41A1-4488-92AA-11AAC52053E2}"/>
              </a:ext>
            </a:extLst>
          </p:cNvPr>
          <p:cNvPicPr>
            <a:picLocks noChangeAspect="1"/>
          </p:cNvPicPr>
          <p:nvPr/>
        </p:nvPicPr>
        <p:blipFill>
          <a:blip r:embed="rId2"/>
          <a:stretch>
            <a:fillRect/>
          </a:stretch>
        </p:blipFill>
        <p:spPr>
          <a:xfrm>
            <a:off x="70729" y="1796561"/>
            <a:ext cx="4532181" cy="4050324"/>
          </a:xfrm>
          <a:prstGeom prst="rect">
            <a:avLst/>
          </a:prstGeom>
        </p:spPr>
      </p:pic>
      <p:pic>
        <p:nvPicPr>
          <p:cNvPr id="5" name="Picture 4">
            <a:extLst>
              <a:ext uri="{FF2B5EF4-FFF2-40B4-BE49-F238E27FC236}">
                <a16:creationId xmlns:a16="http://schemas.microsoft.com/office/drawing/2014/main" id="{08290BD2-61F1-4E07-B49A-BA64DC0C87D9}"/>
              </a:ext>
            </a:extLst>
          </p:cNvPr>
          <p:cNvPicPr>
            <a:picLocks noChangeAspect="1"/>
          </p:cNvPicPr>
          <p:nvPr/>
        </p:nvPicPr>
        <p:blipFill>
          <a:blip r:embed="rId3"/>
          <a:stretch>
            <a:fillRect/>
          </a:stretch>
        </p:blipFill>
        <p:spPr>
          <a:xfrm>
            <a:off x="4664771" y="1553307"/>
            <a:ext cx="4391617" cy="4536831"/>
          </a:xfrm>
          <a:prstGeom prst="rect">
            <a:avLst/>
          </a:prstGeom>
        </p:spPr>
      </p:pic>
    </p:spTree>
    <p:extLst>
      <p:ext uri="{BB962C8B-B14F-4D97-AF65-F5344CB8AC3E}">
        <p14:creationId xmlns:p14="http://schemas.microsoft.com/office/powerpoint/2010/main" val="14341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dirty="0" err="1"/>
              <a:t>Github</a:t>
            </a:r>
            <a:r>
              <a:rPr lang="en-US" dirty="0"/>
              <a:t> &amp; Azure DevOps</a:t>
            </a:r>
          </a:p>
        </p:txBody>
      </p:sp>
      <p:sp>
        <p:nvSpPr>
          <p:cNvPr id="5" name="부제목 4"/>
          <p:cNvSpPr>
            <a:spLocks noGrp="1"/>
          </p:cNvSpPr>
          <p:nvPr>
            <p:ph type="subTitle" idx="1"/>
          </p:nvPr>
        </p:nvSpPr>
        <p:spPr>
          <a:xfrm>
            <a:off x="203306" y="838904"/>
            <a:ext cx="8720505" cy="645947"/>
          </a:xfrm>
        </p:spPr>
        <p:txBody>
          <a:bodyPr/>
          <a:lstStyle/>
          <a:p>
            <a:r>
              <a:rPr lang="en-US" dirty="0"/>
              <a:t>All source codes are managed on </a:t>
            </a:r>
            <a:r>
              <a:rPr lang="en-US" dirty="0" err="1"/>
              <a:t>Github</a:t>
            </a:r>
            <a:r>
              <a:rPr lang="en-US" dirty="0"/>
              <a:t> and built on DevOps.</a:t>
            </a:r>
          </a:p>
          <a:p>
            <a:r>
              <a:rPr lang="en-US" dirty="0"/>
              <a:t>The docker files which are made after building the source codes on DevOps are stored on Azure Container Registry.</a:t>
            </a:r>
          </a:p>
        </p:txBody>
      </p:sp>
      <p:pic>
        <p:nvPicPr>
          <p:cNvPr id="2" name="Picture 1">
            <a:extLst>
              <a:ext uri="{FF2B5EF4-FFF2-40B4-BE49-F238E27FC236}">
                <a16:creationId xmlns:a16="http://schemas.microsoft.com/office/drawing/2014/main" id="{00C25B5D-7A56-4F6A-B1B2-7DEAB4E883C5}"/>
              </a:ext>
            </a:extLst>
          </p:cNvPr>
          <p:cNvPicPr>
            <a:picLocks noChangeAspect="1"/>
          </p:cNvPicPr>
          <p:nvPr/>
        </p:nvPicPr>
        <p:blipFill>
          <a:blip r:embed="rId2"/>
          <a:stretch>
            <a:fillRect/>
          </a:stretch>
        </p:blipFill>
        <p:spPr>
          <a:xfrm>
            <a:off x="69313" y="1729781"/>
            <a:ext cx="4643364" cy="3699892"/>
          </a:xfrm>
          <a:prstGeom prst="rect">
            <a:avLst/>
          </a:prstGeom>
        </p:spPr>
      </p:pic>
      <p:pic>
        <p:nvPicPr>
          <p:cNvPr id="3" name="Picture 2">
            <a:extLst>
              <a:ext uri="{FF2B5EF4-FFF2-40B4-BE49-F238E27FC236}">
                <a16:creationId xmlns:a16="http://schemas.microsoft.com/office/drawing/2014/main" id="{6E43427E-FC41-4A9B-809C-08DE80E64623}"/>
              </a:ext>
            </a:extLst>
          </p:cNvPr>
          <p:cNvPicPr>
            <a:picLocks noChangeAspect="1"/>
          </p:cNvPicPr>
          <p:nvPr/>
        </p:nvPicPr>
        <p:blipFill>
          <a:blip r:embed="rId3"/>
          <a:stretch>
            <a:fillRect/>
          </a:stretch>
        </p:blipFill>
        <p:spPr>
          <a:xfrm>
            <a:off x="3419826" y="2528832"/>
            <a:ext cx="5503985" cy="4000672"/>
          </a:xfrm>
          <a:prstGeom prst="rect">
            <a:avLst/>
          </a:prstGeom>
        </p:spPr>
      </p:pic>
    </p:spTree>
    <p:extLst>
      <p:ext uri="{BB962C8B-B14F-4D97-AF65-F5344CB8AC3E}">
        <p14:creationId xmlns:p14="http://schemas.microsoft.com/office/powerpoint/2010/main" val="2721157936"/>
      </p:ext>
    </p:extLst>
  </p:cSld>
  <p:clrMapOvr>
    <a:masterClrMapping/>
  </p:clrMapOvr>
</p:sld>
</file>

<file path=ppt/theme/theme1.xml><?xml version="1.0" encoding="utf-8"?>
<a:theme xmlns:a="http://schemas.openxmlformats.org/drawingml/2006/main" name="SoluM 2020">
  <a:themeElements>
    <a:clrScheme name="Bespin Global New">
      <a:dk1>
        <a:sysClr val="windowText" lastClr="000000"/>
      </a:dk1>
      <a:lt1>
        <a:sysClr val="window" lastClr="FFFFFF"/>
      </a:lt1>
      <a:dk2>
        <a:srgbClr val="5E626B"/>
      </a:dk2>
      <a:lt2>
        <a:srgbClr val="7488A5"/>
      </a:lt2>
      <a:accent1>
        <a:srgbClr val="E54B0D"/>
      </a:accent1>
      <a:accent2>
        <a:srgbClr val="0070C0"/>
      </a:accent2>
      <a:accent3>
        <a:srgbClr val="664E9C"/>
      </a:accent3>
      <a:accent4>
        <a:srgbClr val="E54B0D"/>
      </a:accent4>
      <a:accent5>
        <a:srgbClr val="ADB9CA"/>
      </a:accent5>
      <a:accent6>
        <a:srgbClr val="7F7F7F"/>
      </a:accent6>
      <a:hlink>
        <a:srgbClr val="0070C0"/>
      </a:hlink>
      <a:folHlink>
        <a:srgbClr val="7488A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C000"/>
        </a:solidFill>
        <a:ln>
          <a:noFill/>
        </a:ln>
      </a:spPr>
      <a:bodyPr wrap="none" lIns="91438" tIns="45719" rIns="91438" bIns="45719" anchor="ctr"/>
      <a:lstStyle>
        <a:defPPr algn="ctr" fontAlgn="auto" latinLnBrk="0">
          <a:lnSpc>
            <a:spcPct val="90000"/>
          </a:lnSpc>
          <a:spcBef>
            <a:spcPts val="0"/>
          </a:spcBef>
          <a:spcAft>
            <a:spcPts val="0"/>
          </a:spcAft>
          <a:buSzPct val="80000"/>
          <a:defRPr sz="900" dirty="0" smtClean="0">
            <a:latin typeface="맑은 고딕" pitchFamily="50" charset="-127"/>
            <a:ea typeface="맑은 고딕" pitchFamily="50" charset="-127"/>
          </a:defRPr>
        </a:defPPr>
      </a:lstStyle>
    </a:spDef>
  </a:objectDefaults>
  <a:extraClrSchemeLst/>
  <a:extLst>
    <a:ext uri="{05A4C25C-085E-4340-85A3-A5531E510DB2}">
      <thm15:themeFamily xmlns:thm15="http://schemas.microsoft.com/office/thememl/2012/main" name="Bespin Global 2017" id="{FE0CE7A0-BC25-4E43-9C07-3C0A8A92DB5B}" vid="{634D5282-CA6C-47ED-A1E1-D31ED676825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3531</TotalTime>
  <Words>1354</Words>
  <Application>Microsoft Office PowerPoint</Application>
  <PresentationFormat>On-screen Show (4:3)</PresentationFormat>
  <Paragraphs>230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KoPub돋움체 Bold</vt:lpstr>
      <vt:lpstr>KoPub돋움체 Medium</vt:lpstr>
      <vt:lpstr>Noto Sans Mono CJK KR Regular</vt:lpstr>
      <vt:lpstr>굴림</vt:lpstr>
      <vt:lpstr>나눔스퀘어 Bold</vt:lpstr>
      <vt:lpstr>맑은 고딕</vt:lpstr>
      <vt:lpstr>맑은 고딕</vt:lpstr>
      <vt:lpstr>Arial</vt:lpstr>
      <vt:lpstr>Calibri</vt:lpstr>
      <vt:lpstr>Wingdings</vt:lpstr>
      <vt:lpstr>SoluM 2020</vt:lpstr>
      <vt:lpstr>SoluM ESL Cloud System</vt:lpstr>
      <vt:lpstr>SoluM ESL Cloud System</vt:lpstr>
      <vt:lpstr>High Availability (HA) &amp; Disaster Recovery (DR)</vt:lpstr>
      <vt:lpstr>Network Ports used by ESL Gateway</vt:lpstr>
      <vt:lpstr>Communication Matrix</vt:lpstr>
      <vt:lpstr>Requirement for using ESL GW</vt:lpstr>
      <vt:lpstr>Azure Kubernetes Service</vt:lpstr>
      <vt:lpstr>Ingress rules</vt:lpstr>
      <vt:lpstr>Github &amp; Azure DevOps</vt:lpstr>
      <vt:lpstr>Azure Container Registry</vt:lpstr>
      <vt:lpstr>Azure Storage</vt:lpstr>
      <vt:lpstr>IoTHub</vt:lpstr>
      <vt:lpstr>Test Results (Released to SAI)</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시스템 구축 방안 &gt; 1.2 SW 시스템 구성도 [3/3]</dc:title>
  <dc:creator>user</dc:creator>
  <cp:lastModifiedBy>admin</cp:lastModifiedBy>
  <cp:revision>384</cp:revision>
  <cp:lastPrinted>2020-03-02T10:02:42Z</cp:lastPrinted>
  <dcterms:created xsi:type="dcterms:W3CDTF">2020-02-04T01:20:35Z</dcterms:created>
  <dcterms:modified xsi:type="dcterms:W3CDTF">2021-01-21T08:55:10Z</dcterms:modified>
</cp:coreProperties>
</file>