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705" r:id="rId2"/>
    <p:sldId id="707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16" r:id="rId12"/>
    <p:sldId id="723" r:id="rId13"/>
    <p:sldId id="718" r:id="rId14"/>
    <p:sldId id="720" r:id="rId15"/>
    <p:sldId id="721" r:id="rId16"/>
    <p:sldId id="722" r:id="rId17"/>
    <p:sldId id="724" r:id="rId18"/>
    <p:sldId id="719" r:id="rId19"/>
    <p:sldId id="706" r:id="rId20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ngju Kim(김용주)" initials="YK" lastIdx="2" clrIdx="0">
    <p:extLst>
      <p:ext uri="{19B8F6BF-5375-455C-9EA6-DF929625EA0E}">
        <p15:presenceInfo xmlns:p15="http://schemas.microsoft.com/office/powerpoint/2012/main" userId="S::yongju.kim@bespinglobal.com::ef06b19f-b455-4514-bd3f-e225f9c0388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142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6429" autoAdjust="0"/>
  </p:normalViewPr>
  <p:slideViewPr>
    <p:cSldViewPr snapToGrid="0">
      <p:cViewPr varScale="1">
        <p:scale>
          <a:sx n="114" d="100"/>
          <a:sy n="114" d="100"/>
        </p:scale>
        <p:origin x="114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4795E-C280-4803-B45C-CC2C8034DF5B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DA7639-EEF1-47F4-86E7-50D3BC3E7D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416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955351" y="1273493"/>
            <a:ext cx="5040000" cy="540000"/>
          </a:xfrm>
        </p:spPr>
        <p:txBody>
          <a:bodyPr lIns="0" anchor="ctr"/>
          <a:lstStyle>
            <a:lvl1pPr algn="l">
              <a:defRPr lang="en-US" sz="2700" kern="1000" spc="-45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Project Title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62505" y="5105950"/>
            <a:ext cx="5040000" cy="360000"/>
          </a:xfrm>
        </p:spPr>
        <p:txBody>
          <a:bodyPr lIns="0" anchor="ctr"/>
          <a:lstStyle>
            <a:lvl1pPr marL="0" indent="0" algn="r">
              <a:buNone/>
              <a:defRPr lang="ko-KR" altLang="en-US" sz="1350" kern="1000" spc="-45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Cloud Team </a:t>
            </a:r>
          </a:p>
          <a:p>
            <a:r>
              <a:rPr lang="en-US" altLang="ko-KR" dirty="0"/>
              <a:t>2020.03.04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572000" y="5020733"/>
            <a:ext cx="4572001" cy="8311"/>
          </a:xfrm>
          <a:prstGeom prst="line">
            <a:avLst/>
          </a:prstGeom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53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31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1993437" y="1563195"/>
            <a:ext cx="4275119" cy="672006"/>
          </a:xfrm>
        </p:spPr>
        <p:txBody>
          <a:bodyPr lIns="0" anchor="t"/>
          <a:lstStyle>
            <a:lvl1pPr algn="l">
              <a:lnSpc>
                <a:spcPts val="3250"/>
              </a:lnSpc>
              <a:defRPr sz="292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93437" y="2188466"/>
            <a:ext cx="5040000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63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9" name="직사각형 8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5884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1985435" y="1901748"/>
            <a:ext cx="5173132" cy="1871524"/>
          </a:xfrm>
        </p:spPr>
        <p:txBody>
          <a:bodyPr lIns="0" anchor="t"/>
          <a:lstStyle>
            <a:lvl1pPr algn="ctr">
              <a:lnSpc>
                <a:spcPts val="4063"/>
              </a:lnSpc>
              <a:defRPr sz="3575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98604" y="3785413"/>
            <a:ext cx="6146795" cy="1150264"/>
          </a:xfrm>
        </p:spPr>
        <p:txBody>
          <a:bodyPr lIns="0" anchor="t"/>
          <a:lstStyle>
            <a:lvl1pPr marL="0" indent="0" algn="ctr">
              <a:buNone/>
              <a:defRPr sz="1625" spc="-49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371464" indent="0" algn="ctr">
              <a:buNone/>
              <a:defRPr sz="1625"/>
            </a:lvl2pPr>
            <a:lvl3pPr marL="742928" indent="0" algn="ctr">
              <a:buNone/>
              <a:defRPr sz="1463"/>
            </a:lvl3pPr>
            <a:lvl4pPr marL="1114391" indent="0" algn="ctr">
              <a:buNone/>
              <a:defRPr sz="1300"/>
            </a:lvl4pPr>
            <a:lvl5pPr marL="1485854" indent="0" algn="ctr">
              <a:buNone/>
              <a:defRPr sz="1300"/>
            </a:lvl5pPr>
            <a:lvl6pPr marL="1857318" indent="0" algn="ctr">
              <a:buNone/>
              <a:defRPr sz="1300"/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 err="1"/>
              <a:t>SubTitle</a:t>
            </a:r>
            <a:endParaRPr lang="en-US" altLang="ko-KR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0" y="6471821"/>
            <a:ext cx="9144000" cy="386844"/>
          </a:xfrm>
          <a:prstGeom prst="rect">
            <a:avLst/>
          </a:prstGeom>
          <a:solidFill>
            <a:srgbClr val="E9EB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63" b="0" i="0" u="none" strike="noStrike" kern="1200" cap="none" spc="-49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6030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/>
          <p:cNvSpPr>
            <a:spLocks noGrp="1"/>
          </p:cNvSpPr>
          <p:nvPr>
            <p:ph type="ctrTitle" hasCustomPrompt="1"/>
          </p:nvPr>
        </p:nvSpPr>
        <p:spPr>
          <a:xfrm>
            <a:off x="284088" y="176922"/>
            <a:ext cx="7938000" cy="508878"/>
          </a:xfrm>
        </p:spPr>
        <p:txBody>
          <a:bodyPr lIns="0" anchor="ctr"/>
          <a:lstStyle>
            <a:lvl1pPr algn="l">
              <a:defRPr sz="1600" b="1" spc="-49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en-US" dirty="0"/>
          </a:p>
        </p:txBody>
      </p:sp>
      <p:grpSp>
        <p:nvGrpSpPr>
          <p:cNvPr id="10" name="그룹 6"/>
          <p:cNvGrpSpPr>
            <a:grpSpLocks/>
          </p:cNvGrpSpPr>
          <p:nvPr userDrawn="1"/>
        </p:nvGrpSpPr>
        <p:grpSpPr bwMode="auto">
          <a:xfrm>
            <a:off x="203307" y="23815"/>
            <a:ext cx="8754208" cy="6524625"/>
            <a:chOff x="151834" y="0"/>
            <a:chExt cx="8806429" cy="6524625"/>
          </a:xfrm>
        </p:grpSpPr>
        <p:cxnSp>
          <p:nvCxnSpPr>
            <p:cNvPr id="11" name="직선 연결선 19"/>
            <p:cNvCxnSpPr/>
            <p:nvPr userDrawn="1"/>
          </p:nvCxnSpPr>
          <p:spPr>
            <a:xfrm>
              <a:off x="219644" y="0"/>
              <a:ext cx="870471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20"/>
            <p:cNvCxnSpPr/>
            <p:nvPr userDrawn="1"/>
          </p:nvCxnSpPr>
          <p:spPr>
            <a:xfrm>
              <a:off x="151834" y="661987"/>
              <a:ext cx="8772525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23"/>
            <p:cNvCxnSpPr/>
            <p:nvPr userDrawn="1"/>
          </p:nvCxnSpPr>
          <p:spPr>
            <a:xfrm>
              <a:off x="185739" y="6524625"/>
              <a:ext cx="8772524" cy="0"/>
            </a:xfrm>
            <a:prstGeom prst="line">
              <a:avLst/>
            </a:prstGeom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모서리가 둥근 직사각형 142">
            <a:extLst>
              <a:ext uri="{FF2B5EF4-FFF2-40B4-BE49-F238E27FC236}">
                <a16:creationId xmlns:a16="http://schemas.microsoft.com/office/drawing/2014/main" id="{DC868583-2CFD-4C29-9D67-D0D371760B01}"/>
              </a:ext>
            </a:extLst>
          </p:cNvPr>
          <p:cNvSpPr/>
          <p:nvPr/>
        </p:nvSpPr>
        <p:spPr>
          <a:xfrm>
            <a:off x="8347677" y="6611454"/>
            <a:ext cx="598154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65F982-0E59-41D6-8430-AE77BA779DDB}"/>
              </a:ext>
            </a:extLst>
          </p:cNvPr>
          <p:cNvSpPr txBox="1"/>
          <p:nvPr userDrawn="1"/>
        </p:nvSpPr>
        <p:spPr>
          <a:xfrm>
            <a:off x="8439720" y="6581020"/>
            <a:ext cx="41406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D3EC40-7661-41FD-88FB-26405AF7B144}" type="slidenum">
              <a:rPr kumimoji="0" lang="ko-KR" altLang="en-US" sz="75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pPr marL="0" marR="0" lvl="0" indent="0" algn="ctr" defTabSz="6858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95" y="6584122"/>
            <a:ext cx="882040" cy="236865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3287746" y="6593732"/>
            <a:ext cx="27190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 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  </a:t>
            </a:r>
            <a:r>
              <a:rPr lang="en-US" altLang="ko-KR" sz="8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SoluM</a:t>
            </a:r>
            <a:r>
              <a:rPr lang="en-US" altLang="ko-KR" sz="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PROPRIETARY AND CONFIDENTIAL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306" y="838906"/>
            <a:ext cx="8720505" cy="2586734"/>
          </a:xfrm>
        </p:spPr>
        <p:txBody>
          <a:bodyPr lIns="0" anchor="t"/>
          <a:lstStyle>
            <a:lvl1pPr marL="232165" marR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spc="-49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  <a:lvl2pPr marL="65721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2867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53895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771604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143068" indent="-285750" algn="l">
              <a:buFont typeface="Arial" panose="020B0604020202020204" pitchFamily="34" charset="0"/>
              <a:buChar char="•"/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782" indent="0" algn="ctr">
              <a:buNone/>
              <a:defRPr sz="1300"/>
            </a:lvl7pPr>
            <a:lvl8pPr marL="2600245" indent="0" algn="ctr">
              <a:buNone/>
              <a:defRPr sz="1300"/>
            </a:lvl8pPr>
            <a:lvl9pPr marL="2971709" indent="0" algn="ctr">
              <a:buNone/>
              <a:defRPr sz="1300"/>
            </a:lvl9pPr>
          </a:lstStyle>
          <a:p>
            <a:r>
              <a:rPr lang="en-US" altLang="ko-KR" dirty="0"/>
              <a:t>Title</a:t>
            </a:r>
          </a:p>
          <a:p>
            <a:pPr lvl="1"/>
            <a:r>
              <a:rPr lang="en-US" altLang="ko-KR" dirty="0"/>
              <a:t>Title</a:t>
            </a:r>
          </a:p>
          <a:p>
            <a:pPr lvl="2"/>
            <a:r>
              <a:rPr lang="en-US" altLang="ko-KR" dirty="0"/>
              <a:t>Title</a:t>
            </a:r>
          </a:p>
          <a:p>
            <a:pPr lvl="3"/>
            <a:r>
              <a:rPr lang="en-US" altLang="ko-KR" dirty="0"/>
              <a:t>Title</a:t>
            </a:r>
          </a:p>
          <a:p>
            <a:pPr lvl="4"/>
            <a:r>
              <a:rPr lang="en-US" altLang="ko-KR" dirty="0"/>
              <a:t>Title</a:t>
            </a:r>
          </a:p>
          <a:p>
            <a:pPr lvl="5"/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pPr marL="232165" marR="0" lvl="0" indent="-146246" algn="l" defTabSz="685796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Title</a:t>
            </a:r>
            <a:endParaRPr lang="ko-KR" altLang="en-US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86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  <a:solidFill>
            <a:srgbClr val="1B6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0" y="3771059"/>
            <a:ext cx="9144000" cy="540000"/>
          </a:xfrm>
          <a:prstGeom prst="rect">
            <a:avLst/>
          </a:prstGeom>
        </p:spPr>
        <p:txBody>
          <a:bodyPr lIns="0" anchor="ctr">
            <a:noAutofit/>
          </a:bodyPr>
          <a:lstStyle>
            <a:lvl1pPr marL="0" algn="ctr" defTabSz="6858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bg1"/>
                </a:solidFill>
                <a:latin typeface="+mn-lt"/>
                <a:ea typeface="나눔스퀘어 Bold" panose="020B0600000101010101" pitchFamily="50" charset="-127"/>
                <a:cs typeface="+mj-cs"/>
              </a:defRPr>
            </a:lvl1pPr>
          </a:lstStyle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SoluM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9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55351" y="1273493"/>
            <a:ext cx="6368238" cy="540000"/>
          </a:xfrm>
        </p:spPr>
        <p:txBody>
          <a:bodyPr/>
          <a:lstStyle/>
          <a:p>
            <a:r>
              <a:rPr lang="en-US" dirty="0"/>
              <a:t>ESL Cloud System (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Azure DevOps CI/CD</a:t>
            </a:r>
            <a:r>
              <a:rPr lang="en-US" dirty="0"/>
              <a:t>)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Cloud Team</a:t>
            </a:r>
          </a:p>
          <a:p>
            <a:r>
              <a:rPr lang="en-US" dirty="0"/>
              <a:t>2020.03.12</a:t>
            </a:r>
          </a:p>
        </p:txBody>
      </p:sp>
    </p:spTree>
    <p:extLst>
      <p:ext uri="{BB962C8B-B14F-4D97-AF65-F5344CB8AC3E}">
        <p14:creationId xmlns:p14="http://schemas.microsoft.com/office/powerpoint/2010/main" val="313962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1510013"/>
          </a:xfrm>
        </p:spPr>
        <p:txBody>
          <a:bodyPr/>
          <a:lstStyle/>
          <a:p>
            <a:r>
              <a:rPr lang="en-US" dirty="0"/>
              <a:t>Select previously created AKS Cluster</a:t>
            </a:r>
          </a:p>
          <a:p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‘Existing’</a:t>
            </a:r>
            <a:r>
              <a:rPr lang="en-US" dirty="0"/>
              <a:t> namespace with </a:t>
            </a:r>
            <a:r>
              <a:rPr lang="en-US" dirty="0">
                <a:highlight>
                  <a:srgbClr val="FFFF00"/>
                </a:highlight>
              </a:rPr>
              <a:t>‘default’</a:t>
            </a:r>
            <a:r>
              <a:rPr lang="en-US" dirty="0"/>
              <a:t> option</a:t>
            </a:r>
          </a:p>
          <a:p>
            <a:r>
              <a:rPr lang="en-US" dirty="0"/>
              <a:t>Select previously created Container registry</a:t>
            </a:r>
          </a:p>
          <a:p>
            <a:r>
              <a:rPr lang="en-US" dirty="0"/>
              <a:t>Enter any </a:t>
            </a:r>
            <a:r>
              <a:rPr lang="en-US" dirty="0">
                <a:highlight>
                  <a:srgbClr val="FFFF00"/>
                </a:highlight>
              </a:rPr>
              <a:t>‘Image Name’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‘Service Port’</a:t>
            </a:r>
          </a:p>
          <a:p>
            <a:r>
              <a:rPr lang="en-US" dirty="0"/>
              <a:t>Check </a:t>
            </a:r>
            <a:r>
              <a:rPr lang="en-US" dirty="0">
                <a:highlight>
                  <a:srgbClr val="FFFF00"/>
                </a:highlight>
              </a:rPr>
              <a:t>‘Enable Review App flow for Pull Requests’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94103-DAC9-41CB-9290-BCD51A1D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335" y="1283515"/>
            <a:ext cx="3389153" cy="508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3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847283"/>
          </a:xfrm>
        </p:spPr>
        <p:txBody>
          <a:bodyPr/>
          <a:lstStyle/>
          <a:p>
            <a:r>
              <a:rPr lang="en-US" dirty="0"/>
              <a:t>Once Pipeline is configured, it creates 3 YAML files.  </a:t>
            </a:r>
            <a:r>
              <a:rPr lang="en-US" dirty="0">
                <a:highlight>
                  <a:srgbClr val="FFFF00"/>
                </a:highlight>
              </a:rPr>
              <a:t>‘azure-</a:t>
            </a:r>
            <a:r>
              <a:rPr lang="en-US" dirty="0" err="1">
                <a:highlight>
                  <a:srgbClr val="FFFF00"/>
                </a:highlight>
              </a:rPr>
              <a:t>pipelines.yml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 in the base directory of the project  and     </a:t>
            </a: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dirty="0" err="1">
                <a:highlight>
                  <a:srgbClr val="FFFF00"/>
                </a:highlight>
              </a:rPr>
              <a:t>deployment.yml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&amp; </a:t>
            </a: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dirty="0" err="1">
                <a:highlight>
                  <a:srgbClr val="FFFF00"/>
                </a:highlight>
              </a:rPr>
              <a:t>service.yml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2 files under </a:t>
            </a:r>
            <a:r>
              <a:rPr lang="en-US" dirty="0">
                <a:highlight>
                  <a:srgbClr val="00FFFF"/>
                </a:highlight>
              </a:rPr>
              <a:t>‘manifests’</a:t>
            </a:r>
            <a:r>
              <a:rPr lang="en-US" dirty="0"/>
              <a:t> folder in the specific repository.</a:t>
            </a:r>
          </a:p>
          <a:p>
            <a:r>
              <a:rPr lang="en-US" dirty="0"/>
              <a:t>User can further modify these files  according to various project specific changes.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C6E49-629A-4B8A-B2EC-F0B8E906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4" y="1686187"/>
            <a:ext cx="8498048" cy="429475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9438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US" dirty="0"/>
              <a:t>Once Pipeline is configured, it creates 3 YAML files.  </a:t>
            </a:r>
            <a:r>
              <a:rPr lang="en-US" dirty="0">
                <a:highlight>
                  <a:srgbClr val="FFFF00"/>
                </a:highlight>
              </a:rPr>
              <a:t>‘azure-</a:t>
            </a:r>
            <a:r>
              <a:rPr lang="en-US" dirty="0" err="1">
                <a:highlight>
                  <a:srgbClr val="FFFF00"/>
                </a:highlight>
              </a:rPr>
              <a:t>pipelines.yml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 in the base directory of the project  and     </a:t>
            </a: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dirty="0" err="1">
                <a:highlight>
                  <a:srgbClr val="FFFF00"/>
                </a:highlight>
              </a:rPr>
              <a:t>deployment.yml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&amp; </a:t>
            </a: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dirty="0" err="1">
                <a:highlight>
                  <a:srgbClr val="FFFF00"/>
                </a:highlight>
              </a:rPr>
              <a:t>service.yml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2 files under </a:t>
            </a:r>
            <a:r>
              <a:rPr lang="en-US" dirty="0">
                <a:highlight>
                  <a:srgbClr val="00FFFF"/>
                </a:highlight>
              </a:rPr>
              <a:t>‘manifests’</a:t>
            </a:r>
            <a:r>
              <a:rPr lang="en-US" dirty="0"/>
              <a:t> folder in the specific repository.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925A9-90D9-4BA9-AE05-ADDF0616D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5" y="2097246"/>
            <a:ext cx="7844844" cy="4219663"/>
          </a:xfrm>
          <a:prstGeom prst="rect">
            <a:avLst/>
          </a:prstGeom>
          <a:ln w="22225"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CF1E82-87D6-4B61-83B9-ECADF7B8A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081" y="1347783"/>
            <a:ext cx="3657730" cy="1954023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53BBEAD3-2627-423D-84D5-C10B41F57326}"/>
              </a:ext>
            </a:extLst>
          </p:cNvPr>
          <p:cNvCxnSpPr>
            <a:endCxn id="6" idx="1"/>
          </p:cNvCxnSpPr>
          <p:nvPr/>
        </p:nvCxnSpPr>
        <p:spPr>
          <a:xfrm flipV="1">
            <a:off x="3665989" y="2324795"/>
            <a:ext cx="1600092" cy="123213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US" dirty="0"/>
              <a:t>Pipeline has below hierarchy mentioned in ‘</a:t>
            </a:r>
            <a:r>
              <a:rPr lang="en-US" dirty="0">
                <a:highlight>
                  <a:srgbClr val="FFFF00"/>
                </a:highlight>
              </a:rPr>
              <a:t>azure-</a:t>
            </a:r>
            <a:r>
              <a:rPr lang="en-US" dirty="0" err="1">
                <a:highlight>
                  <a:srgbClr val="FFFF00"/>
                </a:highlight>
              </a:rPr>
              <a:t>pipelines.yml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34181-657B-4652-830B-3ED8B061A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726" y="1347783"/>
            <a:ext cx="6896100" cy="469582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55392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822116"/>
          </a:xfrm>
        </p:spPr>
        <p:txBody>
          <a:bodyPr/>
          <a:lstStyle/>
          <a:p>
            <a:r>
              <a:rPr lang="en-US" dirty="0"/>
              <a:t>User can add many parameters related to deployment in AKS in </a:t>
            </a: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dirty="0" err="1">
                <a:highlight>
                  <a:srgbClr val="FFFF00"/>
                </a:highlight>
              </a:rPr>
              <a:t>deployment.yml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file.</a:t>
            </a:r>
          </a:p>
          <a:p>
            <a:r>
              <a:rPr lang="en-US" dirty="0">
                <a:highlight>
                  <a:srgbClr val="00FFFF"/>
                </a:highlight>
              </a:rPr>
              <a:t>‘replicas’</a:t>
            </a:r>
            <a:r>
              <a:rPr lang="en-US" dirty="0"/>
              <a:t> : how many pods(group of docker container image)</a:t>
            </a:r>
          </a:p>
          <a:p>
            <a:r>
              <a:rPr lang="en-US" dirty="0">
                <a:highlight>
                  <a:srgbClr val="00FFFF"/>
                </a:highlight>
              </a:rPr>
              <a:t>Containers:</a:t>
            </a:r>
            <a:r>
              <a:rPr lang="en-US" dirty="0"/>
              <a:t> docker container name, image, port, etc.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F8CF03-ADDD-46A8-9374-7F7A2012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0" y="2034331"/>
            <a:ext cx="73247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5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822116"/>
          </a:xfrm>
        </p:spPr>
        <p:txBody>
          <a:bodyPr/>
          <a:lstStyle/>
          <a:p>
            <a:r>
              <a:rPr lang="en-US" dirty="0"/>
              <a:t>Networking related configurations goes in </a:t>
            </a:r>
            <a:r>
              <a:rPr lang="en-US" dirty="0">
                <a:highlight>
                  <a:srgbClr val="FFFF00"/>
                </a:highlight>
              </a:rPr>
              <a:t>‘</a:t>
            </a:r>
            <a:r>
              <a:rPr lang="en-US" dirty="0" err="1">
                <a:highlight>
                  <a:srgbClr val="FFFF00"/>
                </a:highlight>
              </a:rPr>
              <a:t>service.yml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file, which allows to access pods from outside of cluster.</a:t>
            </a:r>
          </a:p>
          <a:p>
            <a:r>
              <a:rPr lang="en-US" dirty="0"/>
              <a:t>Different types of services (</a:t>
            </a:r>
            <a:r>
              <a:rPr lang="en-IN" dirty="0">
                <a:highlight>
                  <a:srgbClr val="00FFFF"/>
                </a:highlight>
              </a:rPr>
              <a:t>ClusterIP</a:t>
            </a:r>
            <a:r>
              <a:rPr lang="en-IN" dirty="0"/>
              <a:t>, </a:t>
            </a:r>
            <a:r>
              <a:rPr lang="en-IN" dirty="0">
                <a:highlight>
                  <a:srgbClr val="00FFFF"/>
                </a:highlight>
              </a:rPr>
              <a:t>NodePort</a:t>
            </a:r>
            <a:r>
              <a:rPr lang="en-IN" dirty="0"/>
              <a:t>, and </a:t>
            </a:r>
            <a:r>
              <a:rPr lang="en-IN" dirty="0">
                <a:highlight>
                  <a:srgbClr val="00FFFF"/>
                </a:highlight>
              </a:rPr>
              <a:t>LoadBalancer</a:t>
            </a:r>
            <a:r>
              <a:rPr lang="en-US" dirty="0"/>
              <a:t>) can be defined in this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30F8B-A302-4237-9E4A-2CB7813BE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4" y="1979802"/>
            <a:ext cx="4842152" cy="3020037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C4C41-0DF9-4BD6-8224-D4A6F4537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952" y="1979802"/>
            <a:ext cx="3705859" cy="302003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07745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8"/>
          </a:xfrm>
        </p:spPr>
        <p:txBody>
          <a:bodyPr/>
          <a:lstStyle/>
          <a:p>
            <a:r>
              <a:rPr lang="en-US" dirty="0"/>
              <a:t>Different types of services (</a:t>
            </a:r>
            <a:r>
              <a:rPr lang="en-IN" dirty="0">
                <a:highlight>
                  <a:srgbClr val="00FFFF"/>
                </a:highlight>
              </a:rPr>
              <a:t>ClusterIP</a:t>
            </a:r>
            <a:r>
              <a:rPr lang="en-IN" dirty="0"/>
              <a:t>, </a:t>
            </a:r>
            <a:r>
              <a:rPr lang="en-IN" dirty="0">
                <a:highlight>
                  <a:srgbClr val="00FFFF"/>
                </a:highlight>
              </a:rPr>
              <a:t>NodePort</a:t>
            </a:r>
            <a:r>
              <a:rPr lang="en-IN" dirty="0"/>
              <a:t>, and </a:t>
            </a:r>
            <a:r>
              <a:rPr lang="en-IN" dirty="0">
                <a:highlight>
                  <a:srgbClr val="00FFFF"/>
                </a:highlight>
              </a:rPr>
              <a:t>LoadBalancer</a:t>
            </a:r>
            <a:r>
              <a:rPr lang="en-US" dirty="0"/>
              <a:t>) can be defined in this file.</a:t>
            </a:r>
          </a:p>
          <a:p>
            <a:pPr marL="85919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2B0EE3-3690-4C6F-B6F2-9ABF525CA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88" y="1213559"/>
            <a:ext cx="5604984" cy="1529642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7A7E8-6937-4D95-81AF-DCCF1DAEB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88" y="2850319"/>
            <a:ext cx="5604984" cy="1671348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55176-D87D-4A82-B621-D9E342349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88" y="4628785"/>
            <a:ext cx="5604984" cy="167134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7705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3"/>
            <a:ext cx="8720505" cy="964729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Load Balancer</a:t>
            </a:r>
            <a:r>
              <a:rPr lang="en-US" dirty="0"/>
              <a:t> service created by Azure runs in </a:t>
            </a:r>
            <a:r>
              <a:rPr lang="en-US" dirty="0">
                <a:highlight>
                  <a:srgbClr val="FFFF00"/>
                </a:highlight>
              </a:rPr>
              <a:t>Layer – 4</a:t>
            </a:r>
            <a:r>
              <a:rPr lang="en-US" dirty="0"/>
              <a:t>, so this service does not know much about the actual       application. Hence it can not do additional routing. </a:t>
            </a:r>
          </a:p>
          <a:p>
            <a:r>
              <a:rPr lang="en-US" dirty="0">
                <a:highlight>
                  <a:srgbClr val="FFFF00"/>
                </a:highlight>
              </a:rPr>
              <a:t>Ingress Controller</a:t>
            </a:r>
            <a:r>
              <a:rPr lang="en-US" dirty="0"/>
              <a:t> works at </a:t>
            </a:r>
            <a:r>
              <a:rPr lang="en-US" dirty="0">
                <a:highlight>
                  <a:srgbClr val="FFFF00"/>
                </a:highlight>
              </a:rPr>
              <a:t>Layer – 7</a:t>
            </a:r>
            <a:r>
              <a:rPr lang="en-US" dirty="0"/>
              <a:t>, so we can map specific URL’s or add more routing rules.</a:t>
            </a:r>
          </a:p>
          <a:p>
            <a:pPr marL="85919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60BDC-2FF4-41BE-AD1F-6144E4A7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1956735"/>
            <a:ext cx="7365534" cy="447133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29785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508879"/>
          </a:xfrm>
        </p:spPr>
        <p:txBody>
          <a:bodyPr/>
          <a:lstStyle/>
          <a:p>
            <a:r>
              <a:rPr lang="en-US" dirty="0"/>
              <a:t>Pipeline has certain steps, in general </a:t>
            </a:r>
            <a:r>
              <a:rPr lang="en-US" dirty="0">
                <a:highlight>
                  <a:srgbClr val="FFFF00"/>
                </a:highlight>
              </a:rPr>
              <a:t>‘Build’</a:t>
            </a:r>
            <a:r>
              <a:rPr lang="en-US" dirty="0"/>
              <a:t> &amp; </a:t>
            </a:r>
            <a:r>
              <a:rPr lang="en-US" dirty="0">
                <a:highlight>
                  <a:srgbClr val="FFFF00"/>
                </a:highlight>
              </a:rPr>
              <a:t>‘Deploy’</a:t>
            </a:r>
          </a:p>
          <a:p>
            <a:r>
              <a:rPr lang="en-US" dirty="0"/>
              <a:t>User can see status and logs in each stage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88A4A6-88A0-40BA-B7F5-22A5E4826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94" y="1635853"/>
            <a:ext cx="8175222" cy="47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5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66" y="5144460"/>
            <a:ext cx="2929467" cy="16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9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3"/>
            <a:ext cx="8720505" cy="3958383"/>
          </a:xfrm>
        </p:spPr>
        <p:txBody>
          <a:bodyPr/>
          <a:lstStyle/>
          <a:p>
            <a:r>
              <a:rPr lang="en-US" dirty="0"/>
              <a:t>Project Source code Repository with '</a:t>
            </a:r>
            <a:r>
              <a:rPr lang="en-US" dirty="0" err="1"/>
              <a:t>Dockerfile</a:t>
            </a:r>
            <a:r>
              <a:rPr lang="en-US" dirty="0"/>
              <a:t>' (Bitbucket repo)</a:t>
            </a:r>
          </a:p>
          <a:p>
            <a:r>
              <a:rPr lang="en-US" dirty="0"/>
              <a:t>Azure Container Registries (Private repo for Dockerized container image)</a:t>
            </a:r>
          </a:p>
          <a:p>
            <a:r>
              <a:rPr lang="en-US" dirty="0"/>
              <a:t>Create AKS cluster (Kubernetes Service)</a:t>
            </a:r>
          </a:p>
          <a:p>
            <a:r>
              <a:rPr lang="en-US" dirty="0"/>
              <a:t>Create Devops Organization</a:t>
            </a:r>
          </a:p>
          <a:p>
            <a:r>
              <a:rPr lang="en-US" dirty="0"/>
              <a:t>Create project</a:t>
            </a:r>
          </a:p>
          <a:p>
            <a:r>
              <a:rPr lang="en-US" dirty="0"/>
              <a:t>Create pipeline for a specific project and map (source repo, Azure Container Registry, Image name, Service port) </a:t>
            </a:r>
          </a:p>
          <a:p>
            <a:r>
              <a:rPr lang="en-US" dirty="0"/>
              <a:t>It automatically creates </a:t>
            </a:r>
            <a:r>
              <a:rPr lang="en-US" dirty="0">
                <a:highlight>
                  <a:srgbClr val="FFFF00"/>
                </a:highlight>
              </a:rPr>
              <a:t>‘azure-</a:t>
            </a:r>
            <a:r>
              <a:rPr lang="en-US" dirty="0" err="1">
                <a:highlight>
                  <a:srgbClr val="FFFF00"/>
                </a:highlight>
              </a:rPr>
              <a:t>pipelines.yml</a:t>
            </a:r>
            <a:r>
              <a:rPr lang="en-US" dirty="0">
                <a:highlight>
                  <a:srgbClr val="FFFF00"/>
                </a:highlight>
              </a:rPr>
              <a:t>’</a:t>
            </a:r>
            <a:r>
              <a:rPr lang="en-US" dirty="0"/>
              <a:t> file with all Pipeline step’s configurations mentioned in it.</a:t>
            </a:r>
          </a:p>
          <a:p>
            <a:r>
              <a:rPr lang="en-US" dirty="0"/>
              <a:t>In addition to above step we must create </a:t>
            </a:r>
            <a:r>
              <a:rPr lang="en-US" dirty="0">
                <a:highlight>
                  <a:srgbClr val="FFFF00"/>
                </a:highlight>
              </a:rPr>
              <a:t>‘deployment.yml’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‘service.yml’</a:t>
            </a:r>
            <a:r>
              <a:rPr lang="en-US" dirty="0"/>
              <a:t> and </a:t>
            </a:r>
            <a:r>
              <a:rPr lang="en-US" dirty="0">
                <a:highlight>
                  <a:srgbClr val="FFFF00"/>
                </a:highlight>
              </a:rPr>
              <a:t>‘Dockerfile’</a:t>
            </a:r>
            <a:r>
              <a:rPr lang="en-US" dirty="0"/>
              <a:t> files.</a:t>
            </a:r>
          </a:p>
          <a:p>
            <a:pPr marL="85919" indent="0">
              <a:buNone/>
            </a:pPr>
            <a:r>
              <a:rPr lang="en-US" sz="1100" dirty="0"/>
              <a:t>	</a:t>
            </a:r>
            <a:r>
              <a:rPr lang="en-US" sz="1100" b="1" dirty="0">
                <a:solidFill>
                  <a:srgbClr val="0070C0"/>
                </a:solidFill>
              </a:rPr>
              <a:t>azure-pipelines.yml</a:t>
            </a:r>
            <a:r>
              <a:rPr lang="en-US" sz="1100" dirty="0"/>
              <a:t>		-	Describes build stage, jobs, steps, tasks, etc. </a:t>
            </a:r>
          </a:p>
          <a:p>
            <a:pPr marL="85919" indent="0">
              <a:buNone/>
            </a:pPr>
            <a:r>
              <a:rPr lang="en-US" sz="1100" dirty="0"/>
              <a:t>	</a:t>
            </a:r>
            <a:r>
              <a:rPr lang="en-US" sz="1100" b="1" dirty="0">
                <a:solidFill>
                  <a:srgbClr val="0070C0"/>
                </a:solidFill>
              </a:rPr>
              <a:t>deployment.yml</a:t>
            </a:r>
            <a:r>
              <a:rPr lang="en-US" sz="1100" dirty="0"/>
              <a:t>		-	Describes how many kubertnetes pods, actions if some pods fails, blah blah</a:t>
            </a:r>
          </a:p>
          <a:p>
            <a:pPr marL="85919" indent="0">
              <a:buNone/>
            </a:pPr>
            <a:r>
              <a:rPr lang="en-US" sz="1100" dirty="0"/>
              <a:t>	</a:t>
            </a:r>
            <a:r>
              <a:rPr lang="en-US" sz="1100" b="1" dirty="0">
                <a:solidFill>
                  <a:srgbClr val="0070C0"/>
                </a:solidFill>
              </a:rPr>
              <a:t>service.yml</a:t>
            </a:r>
            <a:r>
              <a:rPr lang="en-US" sz="1100" dirty="0"/>
              <a:t>		-	Provides network access to pods from outside.</a:t>
            </a:r>
          </a:p>
          <a:p>
            <a:pPr marL="85919" indent="0">
              <a:buNone/>
            </a:pPr>
            <a:r>
              <a:rPr lang="en-US" sz="1100" dirty="0"/>
              <a:t>	</a:t>
            </a:r>
            <a:r>
              <a:rPr lang="en-US" sz="1100" b="1" dirty="0">
                <a:solidFill>
                  <a:srgbClr val="0070C0"/>
                </a:solidFill>
              </a:rPr>
              <a:t>Dockerfile</a:t>
            </a:r>
            <a:r>
              <a:rPr lang="en-US" sz="1100" dirty="0">
                <a:solidFill>
                  <a:srgbClr val="0070C0"/>
                </a:solidFill>
              </a:rPr>
              <a:t>	</a:t>
            </a:r>
            <a:r>
              <a:rPr lang="en-US" sz="1100" dirty="0"/>
              <a:t>		-	Pipeline uses this Docker spec file during container image creation.</a:t>
            </a:r>
          </a:p>
          <a:p>
            <a:r>
              <a:rPr lang="en-US" dirty="0"/>
              <a:t>If there is any new commits to source repo, pipeline will build project, push container image to ACR and finally </a:t>
            </a:r>
          </a:p>
          <a:p>
            <a:pPr marL="85919" indent="0">
              <a:buNone/>
            </a:pPr>
            <a:r>
              <a:rPr lang="en-US" dirty="0"/>
              <a:t>    deploys container image from ACR to AKS.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11E08E-F1CC-4B93-B61B-9EC258EA7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67" y="4797287"/>
            <a:ext cx="8205572" cy="165505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05900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5"/>
            <a:ext cx="8720505" cy="738226"/>
          </a:xfrm>
        </p:spPr>
        <p:txBody>
          <a:bodyPr/>
          <a:lstStyle/>
          <a:p>
            <a:r>
              <a:rPr lang="en-US" dirty="0"/>
              <a:t>Project Source code repository (github or Bitbucket or Azure repo)</a:t>
            </a:r>
          </a:p>
          <a:p>
            <a:r>
              <a:rPr lang="en-US" dirty="0"/>
              <a:t>We are using </a:t>
            </a:r>
            <a:r>
              <a:rPr lang="en-US" dirty="0">
                <a:highlight>
                  <a:srgbClr val="FFFF00"/>
                </a:highlight>
              </a:rPr>
              <a:t>Bitbucket</a:t>
            </a:r>
            <a:r>
              <a:rPr lang="en-US" dirty="0"/>
              <a:t> repo.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4D263C-A9FC-48B4-9B98-1A6E43713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75" y="1730236"/>
            <a:ext cx="7986321" cy="442728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15114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5"/>
            <a:ext cx="8720505" cy="738226"/>
          </a:xfrm>
        </p:spPr>
        <p:txBody>
          <a:bodyPr/>
          <a:lstStyle/>
          <a:p>
            <a:r>
              <a:rPr lang="en-US" dirty="0"/>
              <a:t>ACR - Azure Container Registries (Private repository for dockerized container image for user’s application)</a:t>
            </a:r>
          </a:p>
          <a:p>
            <a:r>
              <a:rPr lang="en-US" dirty="0"/>
              <a:t>We need to create a new </a:t>
            </a:r>
            <a:r>
              <a:rPr lang="en-US" dirty="0">
                <a:highlight>
                  <a:srgbClr val="FFFF00"/>
                </a:highlight>
              </a:rPr>
              <a:t>container registries</a:t>
            </a:r>
            <a:r>
              <a:rPr lang="en-US" dirty="0"/>
              <a:t> in Azure portal Dashboard.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05BE2-23EF-4BD7-891C-3F3656FC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1577131"/>
            <a:ext cx="6535024" cy="454744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8501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5"/>
            <a:ext cx="8720505" cy="738226"/>
          </a:xfrm>
        </p:spPr>
        <p:txBody>
          <a:bodyPr/>
          <a:lstStyle/>
          <a:p>
            <a:r>
              <a:rPr lang="en-US" dirty="0"/>
              <a:t>AKS - Azure Kubernetes Service (Creates a AKS cluster and nodes, where dockerized container images will be deployed)</a:t>
            </a:r>
          </a:p>
          <a:p>
            <a:r>
              <a:rPr lang="en-US" dirty="0"/>
              <a:t>We need to create a new </a:t>
            </a:r>
            <a:r>
              <a:rPr lang="en-US" dirty="0">
                <a:highlight>
                  <a:srgbClr val="FFFF00"/>
                </a:highlight>
              </a:rPr>
              <a:t>Kubernetes services</a:t>
            </a:r>
            <a:r>
              <a:rPr lang="en-US" dirty="0"/>
              <a:t>  in Azure portal Dashboard.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B43320-44B1-4542-B59C-3735D86DB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" y="1730236"/>
            <a:ext cx="7340367" cy="453844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20454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1040229"/>
          </a:xfrm>
        </p:spPr>
        <p:txBody>
          <a:bodyPr/>
          <a:lstStyle/>
          <a:p>
            <a:r>
              <a:rPr lang="en-US" dirty="0"/>
              <a:t>Go to DevOps in Azure portal.</a:t>
            </a:r>
          </a:p>
          <a:p>
            <a:r>
              <a:rPr lang="en-US" dirty="0"/>
              <a:t>Click on</a:t>
            </a:r>
            <a:r>
              <a:rPr lang="en-IN" dirty="0"/>
              <a:t> </a:t>
            </a:r>
            <a:r>
              <a:rPr lang="en-IN" dirty="0">
                <a:highlight>
                  <a:srgbClr val="FFFF00"/>
                </a:highlight>
              </a:rPr>
              <a:t>‘My Azure DevOps Organisation</a:t>
            </a:r>
            <a:r>
              <a:rPr lang="en-IN" dirty="0"/>
              <a:t>’</a:t>
            </a:r>
          </a:p>
          <a:p>
            <a:r>
              <a:rPr lang="en-IN" dirty="0"/>
              <a:t>Click on </a:t>
            </a:r>
            <a:r>
              <a:rPr lang="en-IN" dirty="0">
                <a:highlight>
                  <a:srgbClr val="FFFF00"/>
                </a:highlight>
              </a:rPr>
              <a:t>‘Create new organisation’</a:t>
            </a:r>
            <a:r>
              <a:rPr lang="en-IN" dirty="0"/>
              <a:t> and </a:t>
            </a:r>
            <a:r>
              <a:rPr lang="en-IN" dirty="0">
                <a:highlight>
                  <a:srgbClr val="FFFF00"/>
                </a:highlight>
              </a:rPr>
              <a:t>‘New project’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89080-A971-42D3-BD3E-1B5D8A25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" y="1750153"/>
            <a:ext cx="4496499" cy="2514600"/>
          </a:xfrm>
          <a:prstGeom prst="rect">
            <a:avLst/>
          </a:prstGeom>
          <a:ln w="31750">
            <a:solidFill>
              <a:srgbClr val="0070C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E9A28F-6D00-4D1E-8A4E-C3E4CC523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97" y="2174845"/>
            <a:ext cx="4045591" cy="3118608"/>
          </a:xfrm>
          <a:prstGeom prst="rect">
            <a:avLst/>
          </a:prstGeom>
          <a:ln w="31750">
            <a:solidFill>
              <a:srgbClr val="00B050"/>
            </a:solidFill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BE0FB31-B130-4912-B13D-93F36680E883}"/>
              </a:ext>
            </a:extLst>
          </p:cNvPr>
          <p:cNvCxnSpPr>
            <a:cxnSpLocks/>
          </p:cNvCxnSpPr>
          <p:nvPr/>
        </p:nvCxnSpPr>
        <p:spPr>
          <a:xfrm>
            <a:off x="4571999" y="1879133"/>
            <a:ext cx="3475141" cy="571739"/>
          </a:xfrm>
          <a:prstGeom prst="bentConnector3">
            <a:avLst>
              <a:gd name="adj1" fmla="val 99969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4E598099-D889-4B3B-9484-F6DFC8F6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1" y="4393734"/>
            <a:ext cx="4085439" cy="2130803"/>
          </a:xfrm>
          <a:prstGeom prst="rect">
            <a:avLst/>
          </a:prstGeom>
          <a:ln w="31750">
            <a:solidFill>
              <a:srgbClr val="FFC000"/>
            </a:solidFill>
          </a:ln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58377C0-43EC-4130-B4EE-70A51E029D9B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>
            <a:off x="4795886" y="3760890"/>
            <a:ext cx="725644" cy="3790770"/>
          </a:xfrm>
          <a:prstGeom prst="bentConnector2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46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1040229"/>
          </a:xfrm>
        </p:spPr>
        <p:txBody>
          <a:bodyPr/>
          <a:lstStyle/>
          <a:p>
            <a:r>
              <a:rPr lang="en-US" dirty="0"/>
              <a:t>In DevOps dashboard, create a </a:t>
            </a:r>
            <a:r>
              <a:rPr lang="en-US" dirty="0">
                <a:highlight>
                  <a:srgbClr val="FFFF00"/>
                </a:highlight>
              </a:rPr>
              <a:t>Pipeline</a:t>
            </a:r>
            <a:r>
              <a:rPr lang="en-US" dirty="0"/>
              <a:t> for the newly created project.</a:t>
            </a:r>
          </a:p>
          <a:p>
            <a:r>
              <a:rPr lang="en-US" dirty="0"/>
              <a:t>Choose the </a:t>
            </a:r>
            <a:r>
              <a:rPr lang="en-US" dirty="0">
                <a:highlight>
                  <a:srgbClr val="FFFF00"/>
                </a:highlight>
              </a:rPr>
              <a:t>project source code repo</a:t>
            </a:r>
            <a:r>
              <a:rPr lang="en-US" dirty="0"/>
              <a:t> as shown below.</a:t>
            </a:r>
          </a:p>
          <a:p>
            <a:r>
              <a:rPr lang="en-US" dirty="0"/>
              <a:t>Select the specific project from Bitbucket repo.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28F77F-F256-41A6-8F48-6FA0508F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7" y="1879134"/>
            <a:ext cx="7508147" cy="426160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7153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1040229"/>
          </a:xfrm>
        </p:spPr>
        <p:txBody>
          <a:bodyPr/>
          <a:lstStyle/>
          <a:p>
            <a:r>
              <a:rPr lang="en-US" dirty="0"/>
              <a:t>Configure Pipeline with option </a:t>
            </a:r>
            <a:r>
              <a:rPr lang="en-US" dirty="0">
                <a:highlight>
                  <a:srgbClr val="FFFF00"/>
                </a:highlight>
              </a:rPr>
              <a:t>‘Deploy to Azure Kubernetes Service’</a:t>
            </a:r>
            <a:r>
              <a:rPr lang="en-US" dirty="0"/>
              <a:t> as shown below.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FE423-DD95-4D25-A9BA-AA179C29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879133"/>
            <a:ext cx="7458690" cy="436227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78595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DevOps CI/CD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03306" y="838904"/>
            <a:ext cx="8720505" cy="1040229"/>
          </a:xfrm>
        </p:spPr>
        <p:txBody>
          <a:bodyPr/>
          <a:lstStyle/>
          <a:p>
            <a:r>
              <a:rPr lang="en-US" dirty="0"/>
              <a:t>Configure Pipeline with option </a:t>
            </a:r>
            <a:r>
              <a:rPr lang="en-US" dirty="0">
                <a:highlight>
                  <a:srgbClr val="FFFF00"/>
                </a:highlight>
              </a:rPr>
              <a:t>‘Deploy to Azure Kubernetes Service’</a:t>
            </a:r>
            <a:r>
              <a:rPr lang="en-US" dirty="0"/>
              <a:t> as shown below.</a:t>
            </a:r>
          </a:p>
          <a:p>
            <a:r>
              <a:rPr lang="en-US" dirty="0"/>
              <a:t>Select </a:t>
            </a:r>
            <a:r>
              <a:rPr lang="en-US" dirty="0">
                <a:highlight>
                  <a:srgbClr val="FFFF00"/>
                </a:highlight>
              </a:rPr>
              <a:t>Microsoft Azure</a:t>
            </a:r>
            <a:r>
              <a:rPr lang="en-US" dirty="0"/>
              <a:t> radio button.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01AD62-025F-48F4-8DB5-0613C4A5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7" y="2032238"/>
            <a:ext cx="4788144" cy="3395440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195837-A391-451B-BF9A-677FA0A39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509" y="1431200"/>
            <a:ext cx="3638851" cy="4822788"/>
          </a:xfrm>
          <a:prstGeom prst="rect">
            <a:avLst/>
          </a:prstGeom>
          <a:ln>
            <a:solidFill>
              <a:srgbClr val="0070C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18A59-B155-4533-AADC-310031564A54}"/>
              </a:ext>
            </a:extLst>
          </p:cNvPr>
          <p:cNvCxnSpPr>
            <a:stCxn id="3" idx="3"/>
          </p:cNvCxnSpPr>
          <p:nvPr/>
        </p:nvCxnSpPr>
        <p:spPr>
          <a:xfrm>
            <a:off x="4991451" y="3729958"/>
            <a:ext cx="411058" cy="31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77632"/>
      </p:ext>
    </p:extLst>
  </p:cSld>
  <p:clrMapOvr>
    <a:masterClrMapping/>
  </p:clrMapOvr>
</p:sld>
</file>

<file path=ppt/theme/theme1.xml><?xml version="1.0" encoding="utf-8"?>
<a:theme xmlns:a="http://schemas.openxmlformats.org/drawingml/2006/main" name="SoluM 2020">
  <a:themeElements>
    <a:clrScheme name="Bespin Global New">
      <a:dk1>
        <a:sysClr val="windowText" lastClr="000000"/>
      </a:dk1>
      <a:lt1>
        <a:sysClr val="window" lastClr="FFFFFF"/>
      </a:lt1>
      <a:dk2>
        <a:srgbClr val="5E626B"/>
      </a:dk2>
      <a:lt2>
        <a:srgbClr val="7488A5"/>
      </a:lt2>
      <a:accent1>
        <a:srgbClr val="E54B0D"/>
      </a:accent1>
      <a:accent2>
        <a:srgbClr val="0070C0"/>
      </a:accent2>
      <a:accent3>
        <a:srgbClr val="664E9C"/>
      </a:accent3>
      <a:accent4>
        <a:srgbClr val="E54B0D"/>
      </a:accent4>
      <a:accent5>
        <a:srgbClr val="ADB9CA"/>
      </a:accent5>
      <a:accent6>
        <a:srgbClr val="7F7F7F"/>
      </a:accent6>
      <a:hlink>
        <a:srgbClr val="0070C0"/>
      </a:hlink>
      <a:folHlink>
        <a:srgbClr val="7488A5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C000"/>
        </a:solidFill>
        <a:ln>
          <a:noFill/>
        </a:ln>
      </a:spPr>
      <a:bodyPr wrap="none" lIns="91438" tIns="45719" rIns="91438" bIns="45719" anchor="ctr"/>
      <a:lstStyle>
        <a:defPPr algn="ctr" fontAlgn="auto" latinLnBrk="0">
          <a:lnSpc>
            <a:spcPct val="90000"/>
          </a:lnSpc>
          <a:spcBef>
            <a:spcPts val="0"/>
          </a:spcBef>
          <a:spcAft>
            <a:spcPts val="0"/>
          </a:spcAft>
          <a:buSzPct val="80000"/>
          <a:defRPr sz="900" dirty="0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Bespin Global 2017" id="{FE0CE7A0-BC25-4E43-9C07-3C0A8A92DB5B}" vid="{634D5282-CA6C-47ED-A1E1-D31ED676825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4657</TotalTime>
  <Words>821</Words>
  <Application>Microsoft Office PowerPoint</Application>
  <PresentationFormat>On-screen Show (4:3)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나눔스퀘어 Bold</vt:lpstr>
      <vt:lpstr>SoluM 2020</vt:lpstr>
      <vt:lpstr>ESL Cloud System (Azure DevOps CI/CD)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Azure DevOps CI/CD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시스템 구축 방안 &gt; 1.2 SW 시스템 구성도 [3/3]</dc:title>
  <dc:creator>user</dc:creator>
  <cp:lastModifiedBy>SolumIndia</cp:lastModifiedBy>
  <cp:revision>441</cp:revision>
  <cp:lastPrinted>2020-03-02T10:02:42Z</cp:lastPrinted>
  <dcterms:created xsi:type="dcterms:W3CDTF">2020-02-04T01:20:35Z</dcterms:created>
  <dcterms:modified xsi:type="dcterms:W3CDTF">2020-03-12T05:33:52Z</dcterms:modified>
</cp:coreProperties>
</file>