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705" r:id="rId2"/>
    <p:sldId id="713" r:id="rId3"/>
    <p:sldId id="731" r:id="rId4"/>
    <p:sldId id="732" r:id="rId5"/>
    <p:sldId id="733" r:id="rId6"/>
    <p:sldId id="734" r:id="rId7"/>
    <p:sldId id="735" r:id="rId8"/>
    <p:sldId id="736" r:id="rId9"/>
    <p:sldId id="737" r:id="rId10"/>
    <p:sldId id="738" r:id="rId11"/>
    <p:sldId id="706" r:id="rId12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ngju Kim(김용주)" initials="YK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A14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35" autoAdjust="0"/>
    <p:restoredTop sz="96429" autoAdjust="0"/>
  </p:normalViewPr>
  <p:slideViewPr>
    <p:cSldViewPr snapToGrid="0">
      <p:cViewPr varScale="1">
        <p:scale>
          <a:sx n="68" d="100"/>
          <a:sy n="68" d="100"/>
        </p:scale>
        <p:origin x="80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97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B4795E-C280-4803-B45C-CC2C8034DF5B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A7639-EEF1-47F4-86E7-50D3BC3E7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416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 userDrawn="1"/>
        </p:nvSpPr>
        <p:spPr>
          <a:xfrm>
            <a:off x="0" y="4"/>
            <a:ext cx="12192000" cy="6857999"/>
          </a:xfrm>
          <a:prstGeom prst="rect">
            <a:avLst/>
          </a:prstGeom>
          <a:solidFill>
            <a:srgbClr val="1B6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1273801" y="1273493"/>
            <a:ext cx="6720000" cy="540000"/>
          </a:xfrm>
        </p:spPr>
        <p:txBody>
          <a:bodyPr lIns="0" anchor="ctr"/>
          <a:lstStyle>
            <a:lvl1pPr algn="l">
              <a:defRPr lang="en-US" sz="2700" kern="1000" spc="-45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Project Title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16673" y="5105950"/>
            <a:ext cx="6720000" cy="360000"/>
          </a:xfrm>
        </p:spPr>
        <p:txBody>
          <a:bodyPr lIns="0" anchor="ctr"/>
          <a:lstStyle>
            <a:lvl1pPr marL="0" indent="0" algn="r">
              <a:buNone/>
              <a:defRPr lang="ko-KR" altLang="en-US" sz="1350" kern="1000" spc="-45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71464" indent="0" algn="ctr">
              <a:buNone/>
              <a:defRPr sz="1625"/>
            </a:lvl2pPr>
            <a:lvl3pPr marL="742928" indent="0" algn="ctr">
              <a:buNone/>
              <a:defRPr sz="1463"/>
            </a:lvl3pPr>
            <a:lvl4pPr marL="1114391" indent="0" algn="ctr">
              <a:buNone/>
              <a:defRPr sz="1300"/>
            </a:lvl4pPr>
            <a:lvl5pPr marL="1485854" indent="0" algn="ctr">
              <a:buNone/>
              <a:defRPr sz="1300"/>
            </a:lvl5pPr>
            <a:lvl6pPr marL="1857318" indent="0" algn="ctr">
              <a:buNone/>
              <a:defRPr sz="1300"/>
            </a:lvl6pPr>
            <a:lvl7pPr marL="2228782" indent="0" algn="ctr">
              <a:buNone/>
              <a:defRPr sz="1300"/>
            </a:lvl7pPr>
            <a:lvl8pPr marL="2600245" indent="0" algn="ctr">
              <a:buNone/>
              <a:defRPr sz="1300"/>
            </a:lvl8pPr>
            <a:lvl9pPr marL="2971709" indent="0" algn="ctr">
              <a:buNone/>
              <a:defRPr sz="1300"/>
            </a:lvl9pPr>
          </a:lstStyle>
          <a:p>
            <a:r>
              <a:rPr lang="en-US" altLang="ko-KR" dirty="0"/>
              <a:t>Cloud Team </a:t>
            </a:r>
          </a:p>
          <a:p>
            <a:r>
              <a:rPr lang="en-US" altLang="ko-KR" dirty="0"/>
              <a:t>2020.03.04</a:t>
            </a:r>
            <a:endParaRPr lang="ko-KR" altLang="en-US" dirty="0"/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6096002" y="5020736"/>
            <a:ext cx="6096001" cy="8311"/>
          </a:xfrm>
          <a:prstGeom prst="line">
            <a:avLst/>
          </a:prstGeom>
          <a:ln w="31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653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316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2657918" y="1563195"/>
            <a:ext cx="5700159" cy="672006"/>
          </a:xfrm>
        </p:spPr>
        <p:txBody>
          <a:bodyPr lIns="0" anchor="t"/>
          <a:lstStyle>
            <a:lvl1pPr algn="l">
              <a:lnSpc>
                <a:spcPts val="3250"/>
              </a:lnSpc>
              <a:defRPr sz="2925" b="1" spc="-49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AGENDA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7916" y="2188466"/>
            <a:ext cx="6720000" cy="2586734"/>
          </a:xfrm>
        </p:spPr>
        <p:txBody>
          <a:bodyPr lIns="0" anchor="t"/>
          <a:lstStyle>
            <a:lvl1pPr marL="232165" marR="0" indent="-146246" algn="l" defTabSz="685796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63" spc="-49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371464" indent="0" algn="ctr">
              <a:buNone/>
              <a:defRPr sz="1625"/>
            </a:lvl2pPr>
            <a:lvl3pPr marL="742928" indent="0" algn="ctr">
              <a:buNone/>
              <a:defRPr sz="1463"/>
            </a:lvl3pPr>
            <a:lvl4pPr marL="1114391" indent="0" algn="ctr">
              <a:buNone/>
              <a:defRPr sz="1300"/>
            </a:lvl4pPr>
            <a:lvl5pPr marL="1485854" indent="0" algn="ctr">
              <a:buNone/>
              <a:defRPr sz="1300"/>
            </a:lvl5pPr>
            <a:lvl6pPr marL="1857318" indent="0" algn="ctr">
              <a:buNone/>
              <a:defRPr sz="1300"/>
            </a:lvl6pPr>
            <a:lvl7pPr marL="2228782" indent="0" algn="ctr">
              <a:buNone/>
              <a:defRPr sz="1300"/>
            </a:lvl7pPr>
            <a:lvl8pPr marL="2600245" indent="0" algn="ctr">
              <a:buNone/>
              <a:defRPr sz="1300"/>
            </a:lvl8pPr>
            <a:lvl9pPr marL="2971709" indent="0" algn="ctr">
              <a:buNone/>
              <a:defRPr sz="1300"/>
            </a:lvl9pPr>
          </a:lstStyle>
          <a:p>
            <a:r>
              <a:rPr lang="en-US" altLang="ko-KR" dirty="0"/>
              <a:t>Title</a:t>
            </a:r>
          </a:p>
          <a:p>
            <a:pPr marL="232165" marR="0" lvl="0" indent="-146246" algn="l" defTabSz="685796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Title</a:t>
            </a:r>
            <a:endParaRPr lang="ko-KR" altLang="en-US"/>
          </a:p>
          <a:p>
            <a:pPr marL="232165" marR="0" lvl="0" indent="-146246" algn="l" defTabSz="685796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Title</a:t>
            </a:r>
            <a:endParaRPr lang="ko-KR" altLang="en-US"/>
          </a:p>
          <a:p>
            <a:pPr marL="232165" marR="0" lvl="0" indent="-146246" algn="l" defTabSz="685796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Title</a:t>
            </a:r>
            <a:endParaRPr lang="ko-KR" altLang="en-US"/>
          </a:p>
          <a:p>
            <a:pPr marL="232165" marR="0" lvl="0" indent="-146246" algn="l" defTabSz="685796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Title</a:t>
            </a:r>
            <a:endParaRPr lang="ko-KR" altLang="en-US"/>
          </a:p>
          <a:p>
            <a:pPr marL="232165" marR="0" lvl="0" indent="-146246" algn="l" defTabSz="685796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Title</a:t>
            </a:r>
            <a:endParaRPr lang="ko-KR" altLang="en-US"/>
          </a:p>
          <a:p>
            <a:endParaRPr lang="ko-KR" altLang="en-US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6471821"/>
            <a:ext cx="12192000" cy="386844"/>
          </a:xfrm>
          <a:prstGeom prst="rect">
            <a:avLst/>
          </a:prstGeom>
          <a:solidFill>
            <a:srgbClr val="E9EB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63" b="0" i="0" u="none" strike="noStrike" kern="1200" cap="none" spc="-49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60" y="6584125"/>
            <a:ext cx="1176053" cy="236865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>
          <a:xfrm>
            <a:off x="4383661" y="6593732"/>
            <a:ext cx="27190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  SoluM 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58844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647248" y="1901748"/>
            <a:ext cx="6897509" cy="1871524"/>
          </a:xfrm>
        </p:spPr>
        <p:txBody>
          <a:bodyPr lIns="0" anchor="t"/>
          <a:lstStyle>
            <a:lvl1pPr algn="ctr">
              <a:lnSpc>
                <a:spcPts val="4063"/>
              </a:lnSpc>
              <a:defRPr sz="3575" b="1" spc="-49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98141" y="3785413"/>
            <a:ext cx="8195727" cy="1150264"/>
          </a:xfrm>
        </p:spPr>
        <p:txBody>
          <a:bodyPr lIns="0" anchor="t"/>
          <a:lstStyle>
            <a:lvl1pPr marL="0" indent="0" algn="ctr">
              <a:buNone/>
              <a:defRPr sz="1625" spc="-49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371464" indent="0" algn="ctr">
              <a:buNone/>
              <a:defRPr sz="1625"/>
            </a:lvl2pPr>
            <a:lvl3pPr marL="742928" indent="0" algn="ctr">
              <a:buNone/>
              <a:defRPr sz="1463"/>
            </a:lvl3pPr>
            <a:lvl4pPr marL="1114391" indent="0" algn="ctr">
              <a:buNone/>
              <a:defRPr sz="1300"/>
            </a:lvl4pPr>
            <a:lvl5pPr marL="1485854" indent="0" algn="ctr">
              <a:buNone/>
              <a:defRPr sz="1300"/>
            </a:lvl5pPr>
            <a:lvl6pPr marL="1857318" indent="0" algn="ctr">
              <a:buNone/>
              <a:defRPr sz="1300"/>
            </a:lvl6pPr>
            <a:lvl7pPr marL="2228782" indent="0" algn="ctr">
              <a:buNone/>
              <a:defRPr sz="1300"/>
            </a:lvl7pPr>
            <a:lvl8pPr marL="2600245" indent="0" algn="ctr">
              <a:buNone/>
              <a:defRPr sz="1300"/>
            </a:lvl8pPr>
            <a:lvl9pPr marL="2971709" indent="0" algn="ctr">
              <a:buNone/>
              <a:defRPr sz="1300"/>
            </a:lvl9pPr>
          </a:lstStyle>
          <a:p>
            <a:r>
              <a:rPr lang="en-US" altLang="ko-KR" dirty="0" err="1"/>
              <a:t>SubTitle</a:t>
            </a:r>
            <a:endParaRPr lang="en-US" altLang="ko-KR" dirty="0"/>
          </a:p>
        </p:txBody>
      </p:sp>
      <p:sp>
        <p:nvSpPr>
          <p:cNvPr id="14" name="직사각형 13"/>
          <p:cNvSpPr/>
          <p:nvPr userDrawn="1"/>
        </p:nvSpPr>
        <p:spPr>
          <a:xfrm>
            <a:off x="0" y="6471821"/>
            <a:ext cx="12192000" cy="386844"/>
          </a:xfrm>
          <a:prstGeom prst="rect">
            <a:avLst/>
          </a:prstGeom>
          <a:solidFill>
            <a:srgbClr val="E9EB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63" b="0" i="0" u="none" strike="noStrike" kern="1200" cap="none" spc="-49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60" y="6584125"/>
            <a:ext cx="1176053" cy="236865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4383661" y="6593732"/>
            <a:ext cx="27190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  SoluM 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60304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378784" y="176922"/>
            <a:ext cx="10584000" cy="508878"/>
          </a:xfrm>
        </p:spPr>
        <p:txBody>
          <a:bodyPr lIns="0" anchor="ctr"/>
          <a:lstStyle>
            <a:lvl1pPr algn="l">
              <a:defRPr sz="1600" b="1" spc="-49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en-US" dirty="0"/>
          </a:p>
        </p:txBody>
      </p:sp>
      <p:grpSp>
        <p:nvGrpSpPr>
          <p:cNvPr id="10" name="그룹 6"/>
          <p:cNvGrpSpPr>
            <a:grpSpLocks/>
          </p:cNvGrpSpPr>
          <p:nvPr userDrawn="1"/>
        </p:nvGrpSpPr>
        <p:grpSpPr bwMode="auto">
          <a:xfrm>
            <a:off x="271076" y="23818"/>
            <a:ext cx="11672277" cy="6524625"/>
            <a:chOff x="151834" y="0"/>
            <a:chExt cx="8806429" cy="6524625"/>
          </a:xfrm>
        </p:grpSpPr>
        <p:cxnSp>
          <p:nvCxnSpPr>
            <p:cNvPr id="11" name="직선 연결선 19"/>
            <p:cNvCxnSpPr/>
            <p:nvPr userDrawn="1"/>
          </p:nvCxnSpPr>
          <p:spPr>
            <a:xfrm>
              <a:off x="219644" y="0"/>
              <a:ext cx="8704715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20"/>
            <p:cNvCxnSpPr/>
            <p:nvPr userDrawn="1"/>
          </p:nvCxnSpPr>
          <p:spPr>
            <a:xfrm>
              <a:off x="151834" y="661987"/>
              <a:ext cx="8772525" cy="0"/>
            </a:xfrm>
            <a:prstGeom prst="line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23"/>
            <p:cNvCxnSpPr/>
            <p:nvPr userDrawn="1"/>
          </p:nvCxnSpPr>
          <p:spPr>
            <a:xfrm>
              <a:off x="185739" y="6524625"/>
              <a:ext cx="8772524" cy="0"/>
            </a:xfrm>
            <a:prstGeom prst="line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모서리가 둥근 직사각형 142">
            <a:extLst>
              <a:ext uri="{FF2B5EF4-FFF2-40B4-BE49-F238E27FC236}">
                <a16:creationId xmlns:a16="http://schemas.microsoft.com/office/drawing/2014/main" id="{DC868583-2CFD-4C29-9D67-D0D371760B01}"/>
              </a:ext>
            </a:extLst>
          </p:cNvPr>
          <p:cNvSpPr/>
          <p:nvPr/>
        </p:nvSpPr>
        <p:spPr>
          <a:xfrm>
            <a:off x="11130237" y="6611454"/>
            <a:ext cx="797539" cy="180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65F982-0E59-41D6-8430-AE77BA779DDB}"/>
              </a:ext>
            </a:extLst>
          </p:cNvPr>
          <p:cNvSpPr txBox="1"/>
          <p:nvPr userDrawn="1"/>
        </p:nvSpPr>
        <p:spPr>
          <a:xfrm>
            <a:off x="11252961" y="6581023"/>
            <a:ext cx="552091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D3EC40-7661-41FD-88FB-26405AF7B144}" type="slidenum">
              <a:rPr kumimoji="0" lang="ko-KR" altLang="en-US" sz="7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7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60" y="6584125"/>
            <a:ext cx="1176053" cy="236865"/>
          </a:xfrm>
          <a:prstGeom prst="rect">
            <a:avLst/>
          </a:prstGeom>
        </p:spPr>
      </p:pic>
      <p:sp>
        <p:nvSpPr>
          <p:cNvPr id="3" name="직사각형 2"/>
          <p:cNvSpPr/>
          <p:nvPr userDrawn="1"/>
        </p:nvSpPr>
        <p:spPr>
          <a:xfrm>
            <a:off x="4383661" y="6593732"/>
            <a:ext cx="27190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  SoluM  PROPRIETARY AND CONFIDENTIAL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1075" y="838906"/>
            <a:ext cx="11627340" cy="2586734"/>
          </a:xfrm>
        </p:spPr>
        <p:txBody>
          <a:bodyPr lIns="0" anchor="t"/>
          <a:lstStyle>
            <a:lvl1pPr marL="232165" marR="0" indent="-146246" algn="l" defTabSz="685796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spc="-49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657214" indent="-285750" algn="l"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28678" indent="-285750" algn="l"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53895" indent="-285750" algn="l"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771604" indent="-285750" algn="l"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43068" indent="-285750" algn="l"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782" indent="0" algn="ctr">
              <a:buNone/>
              <a:defRPr sz="1300"/>
            </a:lvl7pPr>
            <a:lvl8pPr marL="2600245" indent="0" algn="ctr">
              <a:buNone/>
              <a:defRPr sz="1300"/>
            </a:lvl8pPr>
            <a:lvl9pPr marL="2971709" indent="0" algn="ctr">
              <a:buNone/>
              <a:defRPr sz="1300"/>
            </a:lvl9pPr>
          </a:lstStyle>
          <a:p>
            <a:r>
              <a:rPr lang="en-US" altLang="ko-KR" dirty="0"/>
              <a:t>Title</a:t>
            </a:r>
          </a:p>
          <a:p>
            <a:pPr lvl="1"/>
            <a:r>
              <a:rPr lang="en-US" altLang="ko-KR" dirty="0"/>
              <a:t>Title</a:t>
            </a:r>
          </a:p>
          <a:p>
            <a:pPr lvl="2"/>
            <a:r>
              <a:rPr lang="en-US" altLang="ko-KR" dirty="0"/>
              <a:t>Title</a:t>
            </a:r>
          </a:p>
          <a:p>
            <a:pPr lvl="3"/>
            <a:r>
              <a:rPr lang="en-US" altLang="ko-KR" dirty="0"/>
              <a:t>Title</a:t>
            </a:r>
          </a:p>
          <a:p>
            <a:pPr lvl="4"/>
            <a:r>
              <a:rPr lang="en-US" altLang="ko-KR" dirty="0"/>
              <a:t>Title</a:t>
            </a:r>
          </a:p>
          <a:p>
            <a:pPr lvl="5"/>
            <a:r>
              <a:rPr lang="en-US" altLang="ko-KR" dirty="0"/>
              <a:t>Title</a:t>
            </a:r>
          </a:p>
          <a:p>
            <a:pPr marL="232165" marR="0" lvl="0" indent="-146246" algn="l" defTabSz="685796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Title</a:t>
            </a:r>
          </a:p>
          <a:p>
            <a:pPr marL="232165" marR="0" lvl="0" indent="-146246" algn="l" defTabSz="685796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Title</a:t>
            </a:r>
            <a:endParaRPr lang="ko-KR" altLang="en-US"/>
          </a:p>
          <a:p>
            <a:pPr marL="232165" marR="0" lvl="0" indent="-146246" algn="l" defTabSz="685796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Title</a:t>
            </a:r>
            <a:endParaRPr lang="ko-KR" altLang="en-US"/>
          </a:p>
          <a:p>
            <a:pPr marL="232165" marR="0" lvl="0" indent="-146246" algn="l" defTabSz="685796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Title</a:t>
            </a:r>
            <a:endParaRPr lang="ko-KR" altLang="en-US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9869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4"/>
            <a:ext cx="12192000" cy="6857999"/>
          </a:xfrm>
          <a:prstGeom prst="rect">
            <a:avLst/>
          </a:prstGeom>
          <a:solidFill>
            <a:srgbClr val="1B6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0" y="3771059"/>
            <a:ext cx="12192000" cy="54000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3000" b="0" kern="1200" spc="-45" baseline="0" dirty="0">
                <a:solidFill>
                  <a:schemeClr val="bg1"/>
                </a:solidFill>
                <a:latin typeface="+mn-lt"/>
                <a:ea typeface="나눔스퀘어 Bold" panose="020B0600000101010101" pitchFamily="50" charset="-127"/>
                <a:cs typeface="+mj-cs"/>
              </a:defRPr>
            </a:lvl1pPr>
          </a:lstStyle>
          <a:p>
            <a:r>
              <a:rPr lang="en-US" altLang="ko-KR" dirty="0"/>
              <a:t>THANK YOU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 err="1"/>
              <a:t>SoluM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322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295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 algn="l" defTabSz="685796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9" indent="-171449" algn="l" defTabSz="685796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47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45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43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41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9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37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35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33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8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6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4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92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90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88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86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84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73801" y="1273493"/>
            <a:ext cx="10020546" cy="540000"/>
          </a:xfrm>
        </p:spPr>
        <p:txBody>
          <a:bodyPr/>
          <a:lstStyle/>
          <a:p>
            <a:r>
              <a:rPr lang="en-US" dirty="0"/>
              <a:t>How to run Pipeline in Azure Devops?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Cloud Team</a:t>
            </a:r>
          </a:p>
          <a:p>
            <a:r>
              <a:rPr lang="en-US" dirty="0"/>
              <a:t>2021.05.27</a:t>
            </a:r>
          </a:p>
        </p:txBody>
      </p:sp>
    </p:spTree>
    <p:extLst>
      <p:ext uri="{BB962C8B-B14F-4D97-AF65-F5344CB8AC3E}">
        <p14:creationId xmlns:p14="http://schemas.microsoft.com/office/powerpoint/2010/main" val="3139622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F4A0-E27D-49C6-9C6C-BC8F748EFF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4. Check in Azure container Repo (ACR), If the respected pipeline version is present or not.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229E2C-0D68-4409-9E6D-1911AFC00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075" y="838905"/>
            <a:ext cx="11627340" cy="508878"/>
          </a:xfrm>
        </p:spPr>
        <p:txBody>
          <a:bodyPr/>
          <a:lstStyle/>
          <a:p>
            <a:r>
              <a:rPr lang="en-IN" dirty="0"/>
              <a:t>User can go to ACR in Azure portal and check if the Docker image with same pipeline version is present or not.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FDBE94-4D49-4A06-A089-EC4B2F335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1462788"/>
            <a:ext cx="10277475" cy="494753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32958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br>
              <a:rPr lang="en-US" dirty="0"/>
            </a:br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266" y="4408968"/>
            <a:ext cx="2929467" cy="164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95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857F-D698-7948-8097-2208976F6A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run Pipeline in Azure Devops?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975102-77FD-554B-AE1A-F36DD148D146}"/>
              </a:ext>
            </a:extLst>
          </p:cNvPr>
          <p:cNvSpPr txBox="1"/>
          <p:nvPr/>
        </p:nvSpPr>
        <p:spPr>
          <a:xfrm>
            <a:off x="6746750" y="5291048"/>
            <a:ext cx="5229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Cust 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E8C01A-A5DB-5543-84D6-F8024B2F06D0}"/>
              </a:ext>
            </a:extLst>
          </p:cNvPr>
          <p:cNvSpPr txBox="1"/>
          <p:nvPr/>
        </p:nvSpPr>
        <p:spPr>
          <a:xfrm>
            <a:off x="7732644" y="5291048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Cust 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EC7578-45B2-4D4B-8BCF-4BF48041071A}"/>
              </a:ext>
            </a:extLst>
          </p:cNvPr>
          <p:cNvSpPr txBox="1"/>
          <p:nvPr/>
        </p:nvSpPr>
        <p:spPr>
          <a:xfrm>
            <a:off x="7166094" y="5303233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| Cust B  | </a:t>
            </a:r>
          </a:p>
        </p:txBody>
      </p:sp>
      <p:sp>
        <p:nvSpPr>
          <p:cNvPr id="19" name="부제목 4">
            <a:extLst>
              <a:ext uri="{FF2B5EF4-FFF2-40B4-BE49-F238E27FC236}">
                <a16:creationId xmlns:a16="http://schemas.microsoft.com/office/drawing/2014/main" id="{78660202-93ED-4CA6-9B53-639D407E8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306" y="838904"/>
            <a:ext cx="8720505" cy="34887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072857-8B1F-4CEC-B61F-5C2C4F2F4B5B}"/>
              </a:ext>
            </a:extLst>
          </p:cNvPr>
          <p:cNvSpPr txBox="1"/>
          <p:nvPr/>
        </p:nvSpPr>
        <p:spPr>
          <a:xfrm>
            <a:off x="1594841" y="2518509"/>
            <a:ext cx="10018981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Go to specific Devops Project.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Run a specific pipeline for any Micro Service.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Check if 2 steps are done (Pipeline followed by Release).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Check in Azure container Repo (ACR), If the respected pipeline version is present or not.</a:t>
            </a:r>
          </a:p>
        </p:txBody>
      </p:sp>
    </p:spTree>
    <p:extLst>
      <p:ext uri="{BB962C8B-B14F-4D97-AF65-F5344CB8AC3E}">
        <p14:creationId xmlns:p14="http://schemas.microsoft.com/office/powerpoint/2010/main" val="3640597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F4A0-E27D-49C6-9C6C-BC8F748EFF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1. Go to specific Devops project.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229E2C-0D68-4409-9E6D-1911AFC00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075" y="838906"/>
            <a:ext cx="11627340" cy="508878"/>
          </a:xfrm>
        </p:spPr>
        <p:txBody>
          <a:bodyPr/>
          <a:lstStyle/>
          <a:p>
            <a:r>
              <a:rPr lang="en-IN" dirty="0"/>
              <a:t>Please login to azure portal and then switch to </a:t>
            </a:r>
            <a:r>
              <a:rPr lang="en-IN" dirty="0" err="1"/>
              <a:t>Devops</a:t>
            </a:r>
            <a:r>
              <a:rPr lang="en-IN" dirty="0"/>
              <a:t>.</a:t>
            </a:r>
            <a:endParaRPr lang="en-IN" dirty="0">
              <a:highlight>
                <a:srgbClr val="FFFF0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BFB223-84B1-4B90-9B35-82DAD908C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86" y="1500889"/>
            <a:ext cx="11283885" cy="483392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5311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F4A0-E27D-49C6-9C6C-BC8F748EFF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1. Go to specific Devops project.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229E2C-0D68-4409-9E6D-1911AFC00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075" y="838906"/>
            <a:ext cx="11627340" cy="508878"/>
          </a:xfrm>
        </p:spPr>
        <p:txBody>
          <a:bodyPr/>
          <a:lstStyle/>
          <a:p>
            <a:r>
              <a:rPr lang="en-IN" dirty="0"/>
              <a:t>Choose </a:t>
            </a:r>
            <a:r>
              <a:rPr lang="en-IN" dirty="0">
                <a:highlight>
                  <a:srgbClr val="FFFF00"/>
                </a:highlight>
              </a:rPr>
              <a:t>“My Azure DevOps Organizations”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C6DD16-FA99-4B32-9367-7A69CC5AD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69" y="1432873"/>
            <a:ext cx="10887959" cy="499620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41907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F4A0-E27D-49C6-9C6C-BC8F748EFF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1. Go to specific Devops project.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229E2C-0D68-4409-9E6D-1911AFC00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075" y="838906"/>
            <a:ext cx="11627340" cy="508878"/>
          </a:xfrm>
        </p:spPr>
        <p:txBody>
          <a:bodyPr/>
          <a:lstStyle/>
          <a:p>
            <a:r>
              <a:rPr lang="en-IN" dirty="0"/>
              <a:t>Select the Organization and choose specific </a:t>
            </a:r>
            <a:r>
              <a:rPr lang="en-IN" dirty="0" err="1"/>
              <a:t>Devops</a:t>
            </a:r>
            <a:r>
              <a:rPr lang="en-IN" dirty="0"/>
              <a:t> project.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CA0A3B-20A2-496E-9720-14608F58C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84" y="1498616"/>
            <a:ext cx="11112490" cy="492104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77776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F4A0-E27D-49C6-9C6C-BC8F748EFF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2. Run the specific pipeline for a Micro Service.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229E2C-0D68-4409-9E6D-1911AFC00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075" y="838906"/>
            <a:ext cx="11627340" cy="508878"/>
          </a:xfrm>
        </p:spPr>
        <p:txBody>
          <a:bodyPr/>
          <a:lstStyle/>
          <a:p>
            <a:r>
              <a:rPr lang="en-IN" dirty="0"/>
              <a:t>Choose a Pipeline to run.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8DE195-0361-40A2-9B2B-45D471331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84" y="1347784"/>
            <a:ext cx="10914527" cy="498702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20440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F4A0-E27D-49C6-9C6C-BC8F748EFF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2. Run the specific pipeline for a Micro Service.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229E2C-0D68-4409-9E6D-1911AFC00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075" y="838906"/>
            <a:ext cx="11627340" cy="508878"/>
          </a:xfrm>
        </p:spPr>
        <p:txBody>
          <a:bodyPr/>
          <a:lstStyle/>
          <a:p>
            <a:r>
              <a:rPr lang="en-IN" dirty="0"/>
              <a:t>Choose a Pipeline to run. (In this example we chose to use </a:t>
            </a:r>
            <a:r>
              <a:rPr lang="en-IN" dirty="0" err="1"/>
              <a:t>Api</a:t>
            </a:r>
            <a:r>
              <a:rPr lang="en-IN" dirty="0"/>
              <a:t> Service’s pipeline)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583B05-3AEF-4DD0-B0BA-35E76E1A1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58" y="1419225"/>
            <a:ext cx="10989167" cy="501922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34772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F4A0-E27D-49C6-9C6C-BC8F748EFF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2. Run the specific pipeline for a Micro Service.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229E2C-0D68-4409-9E6D-1911AFC00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075" y="838905"/>
            <a:ext cx="11627340" cy="1132769"/>
          </a:xfrm>
        </p:spPr>
        <p:txBody>
          <a:bodyPr/>
          <a:lstStyle/>
          <a:p>
            <a:r>
              <a:rPr lang="en-IN" dirty="0"/>
              <a:t>If we choose to run a new pipeline for a Micro Service, please follow below snapshot.</a:t>
            </a:r>
          </a:p>
          <a:p>
            <a:r>
              <a:rPr lang="en-IN" dirty="0"/>
              <a:t>As shown in the snapshot, </a:t>
            </a:r>
            <a:r>
              <a:rPr lang="en-IN" dirty="0">
                <a:highlight>
                  <a:srgbClr val="00FF00"/>
                </a:highlight>
              </a:rPr>
              <a:t>Default branch is mapped with the pipeline already.</a:t>
            </a:r>
          </a:p>
          <a:p>
            <a:r>
              <a:rPr lang="en-IN" dirty="0">
                <a:highlight>
                  <a:srgbClr val="FFFF00"/>
                </a:highlight>
              </a:rPr>
              <a:t>If still user opts to run pipeline for different GitHub’s branch, he can select from dropdown.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99CBAB-35DD-44C0-890B-B21771966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539" y="1347784"/>
            <a:ext cx="4370461" cy="499586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41276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F4A0-E27D-49C6-9C6C-BC8F748EFF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3. Check if 2 steps are done (Pipeline followed by Release)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229E2C-0D68-4409-9E6D-1911AFC00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075" y="838905"/>
            <a:ext cx="11627340" cy="1170870"/>
          </a:xfrm>
        </p:spPr>
        <p:txBody>
          <a:bodyPr/>
          <a:lstStyle/>
          <a:p>
            <a:r>
              <a:rPr lang="en-IN" dirty="0"/>
              <a:t>If the pipeline is successful, it automatically triggers the Release to run for that pipeline within few seconds.</a:t>
            </a:r>
          </a:p>
          <a:p>
            <a:r>
              <a:rPr lang="en-IN" dirty="0"/>
              <a:t>In Release process docker image creation happens and finally if Release is succeeded, specific Docker image will be pushed to ACR (Azure Container Registry)</a:t>
            </a:r>
          </a:p>
          <a:p>
            <a:r>
              <a:rPr lang="en-IN" dirty="0"/>
              <a:t>User can go to ACR in Azure portal and check if the Docker image with same pipeline version is present or not.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573D9E-32B4-43CC-AFD2-E423D56D2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75" y="2009775"/>
            <a:ext cx="11627340" cy="461865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22409884"/>
      </p:ext>
    </p:extLst>
  </p:cSld>
  <p:clrMapOvr>
    <a:masterClrMapping/>
  </p:clrMapOvr>
</p:sld>
</file>

<file path=ppt/theme/theme1.xml><?xml version="1.0" encoding="utf-8"?>
<a:theme xmlns:a="http://schemas.openxmlformats.org/drawingml/2006/main" name="SoluM 2020">
  <a:themeElements>
    <a:clrScheme name="Bespin Global New">
      <a:dk1>
        <a:sysClr val="windowText" lastClr="000000"/>
      </a:dk1>
      <a:lt1>
        <a:sysClr val="window" lastClr="FFFFFF"/>
      </a:lt1>
      <a:dk2>
        <a:srgbClr val="5E626B"/>
      </a:dk2>
      <a:lt2>
        <a:srgbClr val="7488A5"/>
      </a:lt2>
      <a:accent1>
        <a:srgbClr val="E54B0D"/>
      </a:accent1>
      <a:accent2>
        <a:srgbClr val="0070C0"/>
      </a:accent2>
      <a:accent3>
        <a:srgbClr val="664E9C"/>
      </a:accent3>
      <a:accent4>
        <a:srgbClr val="E54B0D"/>
      </a:accent4>
      <a:accent5>
        <a:srgbClr val="ADB9CA"/>
      </a:accent5>
      <a:accent6>
        <a:srgbClr val="7F7F7F"/>
      </a:accent6>
      <a:hlink>
        <a:srgbClr val="0070C0"/>
      </a:hlink>
      <a:folHlink>
        <a:srgbClr val="7488A5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C000"/>
        </a:solidFill>
        <a:ln>
          <a:noFill/>
        </a:ln>
      </a:spPr>
      <a:bodyPr wrap="none" lIns="91438" tIns="45719" rIns="91438" bIns="45719" anchor="ctr"/>
      <a:lstStyle>
        <a:defPPr algn="ctr" fontAlgn="auto" latinLnBrk="0">
          <a:lnSpc>
            <a:spcPct val="90000"/>
          </a:lnSpc>
          <a:spcBef>
            <a:spcPts val="0"/>
          </a:spcBef>
          <a:spcAft>
            <a:spcPts val="0"/>
          </a:spcAft>
          <a:buSzPct val="80000"/>
          <a:defRPr sz="900" dirty="0" smtClean="0">
            <a:latin typeface="맑은 고딕" pitchFamily="50" charset="-127"/>
            <a:ea typeface="맑은 고딕" pitchFamily="50" charset="-127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Bespin Global 2017" id="{FE0CE7A0-BC25-4E43-9C07-3C0A8A92DB5B}" vid="{634D5282-CA6C-47ED-A1E1-D31ED676825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8045</TotalTime>
  <Words>362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Malgun Gothic</vt:lpstr>
      <vt:lpstr>Arial</vt:lpstr>
      <vt:lpstr>Calibri</vt:lpstr>
      <vt:lpstr>나눔스퀘어 Bold</vt:lpstr>
      <vt:lpstr>SoluM 2020</vt:lpstr>
      <vt:lpstr>How to run Pipeline in Azure Devops?</vt:lpstr>
      <vt:lpstr>How to run Pipeline in Azure Devops?</vt:lpstr>
      <vt:lpstr>1. Go to specific Devops project.</vt:lpstr>
      <vt:lpstr>1. Go to specific Devops project.</vt:lpstr>
      <vt:lpstr>1. Go to specific Devops project.</vt:lpstr>
      <vt:lpstr>2. Run the specific pipeline for a Micro Service.</vt:lpstr>
      <vt:lpstr>2. Run the specific pipeline for a Micro Service.</vt:lpstr>
      <vt:lpstr>2. Run the specific pipeline for a Micro Service.</vt:lpstr>
      <vt:lpstr>3. Check if 2 steps are done (Pipeline followed by Release)</vt:lpstr>
      <vt:lpstr>4. Check in Azure container Repo (ACR), If the respected pipeline version is present or not.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ESL Cloud – API Service - Multi-Tenant Architecture </dc:title>
  <dc:creator>user</dc:creator>
  <cp:lastModifiedBy>SolumIndia</cp:lastModifiedBy>
  <cp:revision>768</cp:revision>
  <cp:lastPrinted>2020-03-02T10:02:42Z</cp:lastPrinted>
  <dcterms:created xsi:type="dcterms:W3CDTF">2020-02-04T01:20:35Z</dcterms:created>
  <dcterms:modified xsi:type="dcterms:W3CDTF">2021-05-27T06:10:22Z</dcterms:modified>
</cp:coreProperties>
</file>