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705" r:id="rId2"/>
    <p:sldId id="912" r:id="rId3"/>
    <p:sldId id="913" r:id="rId4"/>
    <p:sldId id="914" r:id="rId5"/>
    <p:sldId id="915" r:id="rId6"/>
    <p:sldId id="916" r:id="rId7"/>
    <p:sldId id="917" r:id="rId8"/>
    <p:sldId id="918" r:id="rId9"/>
    <p:sldId id="919" r:id="rId10"/>
    <p:sldId id="920" r:id="rId11"/>
    <p:sldId id="921" r:id="rId12"/>
    <p:sldId id="922" r:id="rId13"/>
    <p:sldId id="923" r:id="rId14"/>
    <p:sldId id="706" r:id="rId15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ngju Kim(김용주)" initials="YK" lastIdx="2" clrIdx="0">
    <p:extLst>
      <p:ext uri="{19B8F6BF-5375-455C-9EA6-DF929625EA0E}">
        <p15:presenceInfo xmlns:p15="http://schemas.microsoft.com/office/powerpoint/2012/main" userId="S::yongju.kim@bespinglobal.com::ef06b19f-b455-4514-bd3f-e225f9c0388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0A142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5" autoAdjust="0"/>
    <p:restoredTop sz="96429" autoAdjust="0"/>
  </p:normalViewPr>
  <p:slideViewPr>
    <p:cSldViewPr snapToGrid="0">
      <p:cViewPr varScale="1">
        <p:scale>
          <a:sx n="114" d="100"/>
          <a:sy n="114" d="100"/>
        </p:scale>
        <p:origin x="48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7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B1B4795E-C280-4803-B45C-CC2C8034DF5B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3507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A9DA7639-EEF1-47F4-86E7-50D3BC3E7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416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0" y="3"/>
            <a:ext cx="9144000" cy="6857999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955351" y="1273493"/>
            <a:ext cx="5040000" cy="540000"/>
          </a:xfrm>
        </p:spPr>
        <p:txBody>
          <a:bodyPr lIns="0" anchor="ctr"/>
          <a:lstStyle>
            <a:lvl1pPr algn="l">
              <a:defRPr lang="en-US" sz="2700" kern="1000" spc="-45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Project Title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62505" y="5105950"/>
            <a:ext cx="5040000" cy="360000"/>
          </a:xfrm>
        </p:spPr>
        <p:txBody>
          <a:bodyPr lIns="0" anchor="ctr"/>
          <a:lstStyle>
            <a:lvl1pPr marL="0" indent="0" algn="r">
              <a:buNone/>
              <a:defRPr lang="ko-KR" altLang="en-US" sz="1350" kern="1000" spc="-45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71464" indent="0" algn="ctr">
              <a:buNone/>
              <a:defRPr sz="1625"/>
            </a:lvl2pPr>
            <a:lvl3pPr marL="742928" indent="0" algn="ctr">
              <a:buNone/>
              <a:defRPr sz="1463"/>
            </a:lvl3pPr>
            <a:lvl4pPr marL="1114391" indent="0" algn="ctr">
              <a:buNone/>
              <a:defRPr sz="1300"/>
            </a:lvl4pPr>
            <a:lvl5pPr marL="1485854" indent="0" algn="ctr">
              <a:buNone/>
              <a:defRPr sz="1300"/>
            </a:lvl5pPr>
            <a:lvl6pPr marL="1857318" indent="0" algn="ctr">
              <a:buNone/>
              <a:defRPr sz="1300"/>
            </a:lvl6pPr>
            <a:lvl7pPr marL="2228782" indent="0" algn="ctr">
              <a:buNone/>
              <a:defRPr sz="1300"/>
            </a:lvl7pPr>
            <a:lvl8pPr marL="2600245" indent="0" algn="ctr">
              <a:buNone/>
              <a:defRPr sz="1300"/>
            </a:lvl8pPr>
            <a:lvl9pPr marL="2971709" indent="0" algn="ctr">
              <a:buNone/>
              <a:defRPr sz="1300"/>
            </a:lvl9pPr>
          </a:lstStyle>
          <a:p>
            <a:r>
              <a:rPr lang="en-US" altLang="ko-KR" dirty="0"/>
              <a:t>Cloud Team </a:t>
            </a:r>
          </a:p>
          <a:p>
            <a:r>
              <a:rPr lang="en-US" altLang="ko-KR" dirty="0"/>
              <a:t>2020.03.04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4572000" y="5020733"/>
            <a:ext cx="4572001" cy="8311"/>
          </a:xfrm>
          <a:prstGeom prst="line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6532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1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993437" y="1563195"/>
            <a:ext cx="4275119" cy="672006"/>
          </a:xfrm>
        </p:spPr>
        <p:txBody>
          <a:bodyPr lIns="0" anchor="t"/>
          <a:lstStyle>
            <a:lvl1pPr algn="l">
              <a:lnSpc>
                <a:spcPts val="3250"/>
              </a:lnSpc>
              <a:defRPr sz="2925" b="1" spc="-49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AGENDA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93437" y="2188466"/>
            <a:ext cx="5040000" cy="2586734"/>
          </a:xfrm>
        </p:spPr>
        <p:txBody>
          <a:bodyPr lIns="0" anchor="t"/>
          <a:lstStyle>
            <a:lvl1pPr marL="232165" marR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63" spc="-49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371464" indent="0" algn="ctr">
              <a:buNone/>
              <a:defRPr sz="1625"/>
            </a:lvl2pPr>
            <a:lvl3pPr marL="742928" indent="0" algn="ctr">
              <a:buNone/>
              <a:defRPr sz="1463"/>
            </a:lvl3pPr>
            <a:lvl4pPr marL="1114391" indent="0" algn="ctr">
              <a:buNone/>
              <a:defRPr sz="1300"/>
            </a:lvl4pPr>
            <a:lvl5pPr marL="1485854" indent="0" algn="ctr">
              <a:buNone/>
              <a:defRPr sz="1300"/>
            </a:lvl5pPr>
            <a:lvl6pPr marL="1857318" indent="0" algn="ctr">
              <a:buNone/>
              <a:defRPr sz="1300"/>
            </a:lvl6pPr>
            <a:lvl7pPr marL="2228782" indent="0" algn="ctr">
              <a:buNone/>
              <a:defRPr sz="1300"/>
            </a:lvl7pPr>
            <a:lvl8pPr marL="2600245" indent="0" algn="ctr">
              <a:buNone/>
              <a:defRPr sz="1300"/>
            </a:lvl8pPr>
            <a:lvl9pPr marL="2971709" indent="0" algn="ctr">
              <a:buNone/>
              <a:defRPr sz="1300"/>
            </a:lvl9pPr>
          </a:lstStyle>
          <a:p>
            <a:r>
              <a:rPr lang="en-US" altLang="ko-KR" dirty="0"/>
              <a:t>Title</a:t>
            </a:r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471821"/>
            <a:ext cx="9144000" cy="386844"/>
          </a:xfrm>
          <a:prstGeom prst="rect">
            <a:avLst/>
          </a:pr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63" b="0" i="0" u="none" strike="noStrike" kern="1200" cap="none" spc="-49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95" y="6584122"/>
            <a:ext cx="882040" cy="236865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287746" y="6593732"/>
            <a:ext cx="27190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  </a:t>
            </a:r>
            <a:r>
              <a:rPr lang="en-US" altLang="ko-KR" sz="8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SoluM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5884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985435" y="1901748"/>
            <a:ext cx="5173132" cy="1871524"/>
          </a:xfrm>
        </p:spPr>
        <p:txBody>
          <a:bodyPr lIns="0" anchor="t"/>
          <a:lstStyle>
            <a:lvl1pPr algn="ctr">
              <a:lnSpc>
                <a:spcPts val="4063"/>
              </a:lnSpc>
              <a:defRPr sz="3575" b="1" spc="-49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98604" y="3785413"/>
            <a:ext cx="6146795" cy="1150264"/>
          </a:xfrm>
        </p:spPr>
        <p:txBody>
          <a:bodyPr lIns="0" anchor="t"/>
          <a:lstStyle>
            <a:lvl1pPr marL="0" indent="0" algn="ctr">
              <a:buNone/>
              <a:defRPr sz="1625" spc="-49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371464" indent="0" algn="ctr">
              <a:buNone/>
              <a:defRPr sz="1625"/>
            </a:lvl2pPr>
            <a:lvl3pPr marL="742928" indent="0" algn="ctr">
              <a:buNone/>
              <a:defRPr sz="1463"/>
            </a:lvl3pPr>
            <a:lvl4pPr marL="1114391" indent="0" algn="ctr">
              <a:buNone/>
              <a:defRPr sz="1300"/>
            </a:lvl4pPr>
            <a:lvl5pPr marL="1485854" indent="0" algn="ctr">
              <a:buNone/>
              <a:defRPr sz="1300"/>
            </a:lvl5pPr>
            <a:lvl6pPr marL="1857318" indent="0" algn="ctr">
              <a:buNone/>
              <a:defRPr sz="1300"/>
            </a:lvl6pPr>
            <a:lvl7pPr marL="2228782" indent="0" algn="ctr">
              <a:buNone/>
              <a:defRPr sz="1300"/>
            </a:lvl7pPr>
            <a:lvl8pPr marL="2600245" indent="0" algn="ctr">
              <a:buNone/>
              <a:defRPr sz="1300"/>
            </a:lvl8pPr>
            <a:lvl9pPr marL="2971709" indent="0" algn="ctr">
              <a:buNone/>
              <a:defRPr sz="1300"/>
            </a:lvl9pPr>
          </a:lstStyle>
          <a:p>
            <a:r>
              <a:rPr lang="en-US" altLang="ko-KR" dirty="0" err="1"/>
              <a:t>SubTitle</a:t>
            </a:r>
            <a:endParaRPr lang="en-US" altLang="ko-KR" dirty="0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6471821"/>
            <a:ext cx="9144000" cy="386844"/>
          </a:xfrm>
          <a:prstGeom prst="rect">
            <a:avLst/>
          </a:pr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63" b="0" i="0" u="none" strike="noStrike" kern="1200" cap="none" spc="-49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95" y="6584122"/>
            <a:ext cx="882040" cy="236865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3287746" y="6593732"/>
            <a:ext cx="27190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  </a:t>
            </a:r>
            <a:r>
              <a:rPr lang="en-US" altLang="ko-KR" sz="8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SoluM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6030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284088" y="176922"/>
            <a:ext cx="7938000" cy="508878"/>
          </a:xfrm>
        </p:spPr>
        <p:txBody>
          <a:bodyPr lIns="0" anchor="ctr"/>
          <a:lstStyle>
            <a:lvl1pPr algn="l">
              <a:defRPr sz="1600" b="1" spc="-49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en-US" dirty="0"/>
          </a:p>
        </p:txBody>
      </p:sp>
      <p:grpSp>
        <p:nvGrpSpPr>
          <p:cNvPr id="10" name="그룹 6"/>
          <p:cNvGrpSpPr>
            <a:grpSpLocks/>
          </p:cNvGrpSpPr>
          <p:nvPr userDrawn="1"/>
        </p:nvGrpSpPr>
        <p:grpSpPr bwMode="auto">
          <a:xfrm>
            <a:off x="203307" y="23815"/>
            <a:ext cx="8754208" cy="6524625"/>
            <a:chOff x="151834" y="0"/>
            <a:chExt cx="8806429" cy="6524625"/>
          </a:xfrm>
        </p:grpSpPr>
        <p:cxnSp>
          <p:nvCxnSpPr>
            <p:cNvPr id="11" name="직선 연결선 19"/>
            <p:cNvCxnSpPr/>
            <p:nvPr userDrawn="1"/>
          </p:nvCxnSpPr>
          <p:spPr>
            <a:xfrm>
              <a:off x="219644" y="0"/>
              <a:ext cx="8704715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20"/>
            <p:cNvCxnSpPr/>
            <p:nvPr userDrawn="1"/>
          </p:nvCxnSpPr>
          <p:spPr>
            <a:xfrm>
              <a:off x="151834" y="661987"/>
              <a:ext cx="8772525" cy="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23"/>
            <p:cNvCxnSpPr/>
            <p:nvPr userDrawn="1"/>
          </p:nvCxnSpPr>
          <p:spPr>
            <a:xfrm>
              <a:off x="185739" y="6524625"/>
              <a:ext cx="8772524" cy="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모서리가 둥근 직사각형 142">
            <a:extLst>
              <a:ext uri="{FF2B5EF4-FFF2-40B4-BE49-F238E27FC236}">
                <a16:creationId xmlns:a16="http://schemas.microsoft.com/office/drawing/2014/main" id="{DC868583-2CFD-4C29-9D67-D0D371760B01}"/>
              </a:ext>
            </a:extLst>
          </p:cNvPr>
          <p:cNvSpPr/>
          <p:nvPr/>
        </p:nvSpPr>
        <p:spPr>
          <a:xfrm>
            <a:off x="8347677" y="6611454"/>
            <a:ext cx="598154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5F982-0E59-41D6-8430-AE77BA779DDB}"/>
              </a:ext>
            </a:extLst>
          </p:cNvPr>
          <p:cNvSpPr txBox="1"/>
          <p:nvPr userDrawn="1"/>
        </p:nvSpPr>
        <p:spPr>
          <a:xfrm>
            <a:off x="8439720" y="6581020"/>
            <a:ext cx="41406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D3EC40-7661-41FD-88FB-26405AF7B144}" type="slidenum">
              <a:rPr kumimoji="0" lang="ko-KR" altLang="en-US" sz="7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7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95" y="6584122"/>
            <a:ext cx="882040" cy="236865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3287746" y="6593732"/>
            <a:ext cx="27190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  </a:t>
            </a:r>
            <a:r>
              <a:rPr lang="en-US" altLang="ko-KR" sz="8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SoluM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PROPRIETARY AND CONFIDENTIAL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3306" y="838906"/>
            <a:ext cx="8720505" cy="2586734"/>
          </a:xfrm>
        </p:spPr>
        <p:txBody>
          <a:bodyPr lIns="0" anchor="t"/>
          <a:lstStyle>
            <a:lvl1pPr marL="232165" marR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spc="-49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657214" indent="-285750" algn="l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8678" indent="-285750" algn="l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53895" indent="-285750" algn="l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71604" indent="-285750" algn="l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43068" indent="-285750" algn="l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782" indent="0" algn="ctr">
              <a:buNone/>
              <a:defRPr sz="1300"/>
            </a:lvl7pPr>
            <a:lvl8pPr marL="2600245" indent="0" algn="ctr">
              <a:buNone/>
              <a:defRPr sz="1300"/>
            </a:lvl8pPr>
            <a:lvl9pPr marL="2971709" indent="0" algn="ctr">
              <a:buNone/>
              <a:defRPr sz="1300"/>
            </a:lvl9pPr>
          </a:lstStyle>
          <a:p>
            <a:r>
              <a:rPr lang="en-US" altLang="ko-KR" dirty="0"/>
              <a:t>Title</a:t>
            </a:r>
          </a:p>
          <a:p>
            <a:pPr lvl="1"/>
            <a:r>
              <a:rPr lang="en-US" altLang="ko-KR" dirty="0"/>
              <a:t>Title</a:t>
            </a:r>
          </a:p>
          <a:p>
            <a:pPr lvl="2"/>
            <a:r>
              <a:rPr lang="en-US" altLang="ko-KR" dirty="0"/>
              <a:t>Title</a:t>
            </a:r>
          </a:p>
          <a:p>
            <a:pPr lvl="3"/>
            <a:r>
              <a:rPr lang="en-US" altLang="ko-KR" dirty="0"/>
              <a:t>Title</a:t>
            </a:r>
          </a:p>
          <a:p>
            <a:pPr lvl="4"/>
            <a:r>
              <a:rPr lang="en-US" altLang="ko-KR" dirty="0"/>
              <a:t>Title</a:t>
            </a:r>
          </a:p>
          <a:p>
            <a:pPr lvl="5"/>
            <a:r>
              <a:rPr lang="en-US" altLang="ko-KR" dirty="0"/>
              <a:t>Title</a:t>
            </a:r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986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23"/>
          <p:cNvCxnSpPr/>
          <p:nvPr userDrawn="1"/>
        </p:nvCxnSpPr>
        <p:spPr bwMode="auto">
          <a:xfrm>
            <a:off x="237011" y="6548440"/>
            <a:ext cx="8720504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42">
            <a:extLst>
              <a:ext uri="{FF2B5EF4-FFF2-40B4-BE49-F238E27FC236}">
                <a16:creationId xmlns:a16="http://schemas.microsoft.com/office/drawing/2014/main" id="{DC868583-2CFD-4C29-9D67-D0D371760B01}"/>
              </a:ext>
            </a:extLst>
          </p:cNvPr>
          <p:cNvSpPr/>
          <p:nvPr/>
        </p:nvSpPr>
        <p:spPr>
          <a:xfrm>
            <a:off x="8347677" y="6611454"/>
            <a:ext cx="598154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5F982-0E59-41D6-8430-AE77BA779DDB}"/>
              </a:ext>
            </a:extLst>
          </p:cNvPr>
          <p:cNvSpPr txBox="1"/>
          <p:nvPr userDrawn="1"/>
        </p:nvSpPr>
        <p:spPr>
          <a:xfrm>
            <a:off x="8439720" y="6581020"/>
            <a:ext cx="41406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D3EC40-7661-41FD-88FB-26405AF7B144}" type="slidenum">
              <a:rPr kumimoji="0" lang="ko-KR" altLang="en-US" sz="7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7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95" y="6584122"/>
            <a:ext cx="882040" cy="236865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3287746" y="6593732"/>
            <a:ext cx="27190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  </a:t>
            </a:r>
            <a:r>
              <a:rPr lang="en-US" altLang="ko-KR" sz="8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SoluM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PROPRIETARY AND CONFIDENTIAL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3000F18-3FC1-4AD4-AF0A-BD2371C961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85435" y="1901748"/>
            <a:ext cx="5173132" cy="1871524"/>
          </a:xfrm>
        </p:spPr>
        <p:txBody>
          <a:bodyPr lIns="0" anchor="t"/>
          <a:lstStyle>
            <a:lvl1pPr algn="ctr">
              <a:lnSpc>
                <a:spcPts val="4063"/>
              </a:lnSpc>
              <a:defRPr sz="3575" b="1" spc="-49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A20AF32B-04D5-45A7-B698-E595798D5B3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8604" y="3785413"/>
            <a:ext cx="6146795" cy="1150264"/>
          </a:xfrm>
        </p:spPr>
        <p:txBody>
          <a:bodyPr lIns="0" anchor="t"/>
          <a:lstStyle>
            <a:lvl1pPr marL="0" indent="0" algn="ctr">
              <a:buNone/>
              <a:defRPr sz="1625" spc="-49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371464" indent="0" algn="ctr">
              <a:buNone/>
              <a:defRPr sz="1625"/>
            </a:lvl2pPr>
            <a:lvl3pPr marL="742928" indent="0" algn="ctr">
              <a:buNone/>
              <a:defRPr sz="1463"/>
            </a:lvl3pPr>
            <a:lvl4pPr marL="1114391" indent="0" algn="ctr">
              <a:buNone/>
              <a:defRPr sz="1300"/>
            </a:lvl4pPr>
            <a:lvl5pPr marL="1485854" indent="0" algn="ctr">
              <a:buNone/>
              <a:defRPr sz="1300"/>
            </a:lvl5pPr>
            <a:lvl6pPr marL="1857318" indent="0" algn="ctr">
              <a:buNone/>
              <a:defRPr sz="1300"/>
            </a:lvl6pPr>
            <a:lvl7pPr marL="2228782" indent="0" algn="ctr">
              <a:buNone/>
              <a:defRPr sz="1300"/>
            </a:lvl7pPr>
            <a:lvl8pPr marL="2600245" indent="0" algn="ctr">
              <a:buNone/>
              <a:defRPr sz="1300"/>
            </a:lvl8pPr>
            <a:lvl9pPr marL="2971709" indent="0" algn="ctr">
              <a:buNone/>
              <a:defRPr sz="1300"/>
            </a:lvl9pPr>
          </a:lstStyle>
          <a:p>
            <a:r>
              <a:rPr lang="en-US" altLang="ko-KR" dirty="0" err="1"/>
              <a:t>SubTitle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31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3"/>
            <a:ext cx="9144000" cy="6857999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0" y="3771059"/>
            <a:ext cx="9144000" cy="54000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3000" b="0" kern="1200" spc="-45" baseline="0" dirty="0">
                <a:solidFill>
                  <a:schemeClr val="bg1"/>
                </a:solidFill>
                <a:latin typeface="+mn-lt"/>
                <a:ea typeface="나눔스퀘어 Bold" panose="020B0600000101010101" pitchFamily="50" charset="-127"/>
                <a:cs typeface="+mj-cs"/>
              </a:defRPr>
            </a:lvl1pPr>
          </a:lstStyle>
          <a:p>
            <a:r>
              <a:rPr lang="en-US" altLang="ko-KR" dirty="0"/>
              <a:t>THANK YOU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SoluM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32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9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5" r:id="rId6"/>
  </p:sldLayoutIdLst>
  <p:hf hdr="0" dt="0"/>
  <p:txStyles>
    <p:titleStyle>
      <a:lvl1pPr algn="l" defTabSz="685796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9" indent="-171449" algn="l" defTabSz="685796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47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5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43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41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9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37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35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33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8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6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4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2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90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8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86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84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31995" y="1212050"/>
            <a:ext cx="6867668" cy="540000"/>
          </a:xfrm>
        </p:spPr>
        <p:txBody>
          <a:bodyPr/>
          <a:lstStyle/>
          <a:p>
            <a:r>
              <a:rPr lang="en-US" dirty="0"/>
              <a:t>Rancher to Manage Kubernetes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ICT Precedent Development Group</a:t>
            </a:r>
          </a:p>
          <a:p>
            <a:r>
              <a:rPr lang="en-US" dirty="0"/>
              <a:t>2022.05.23</a:t>
            </a:r>
          </a:p>
        </p:txBody>
      </p:sp>
    </p:spTree>
    <p:extLst>
      <p:ext uri="{BB962C8B-B14F-4D97-AF65-F5344CB8AC3E}">
        <p14:creationId xmlns:p14="http://schemas.microsoft.com/office/powerpoint/2010/main" val="3139622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B6BE-2716-4D39-B73B-788D038D8B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Check pod’s live logs from Rancher’s dashboard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1E11CA-5FE7-42CA-824D-FC6EDCB81E9B}"/>
              </a:ext>
            </a:extLst>
          </p:cNvPr>
          <p:cNvSpPr/>
          <p:nvPr/>
        </p:nvSpPr>
        <p:spPr>
          <a:xfrm>
            <a:off x="3556932" y="3244334"/>
            <a:ext cx="2399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Checking pod’s live logs</a:t>
            </a:r>
          </a:p>
        </p:txBody>
      </p:sp>
    </p:spTree>
    <p:extLst>
      <p:ext uri="{BB962C8B-B14F-4D97-AF65-F5344CB8AC3E}">
        <p14:creationId xmlns:p14="http://schemas.microsoft.com/office/powerpoint/2010/main" val="444448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F931-826C-4CA0-BB28-30455D279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Check pod’s live logs from Rancher’s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F54CF-1ABC-44D0-B040-B22044F41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306" y="838906"/>
            <a:ext cx="8720505" cy="318775"/>
          </a:xfrm>
        </p:spPr>
        <p:txBody>
          <a:bodyPr/>
          <a:lstStyle/>
          <a:p>
            <a:r>
              <a:rPr lang="en-IN" dirty="0"/>
              <a:t>Pod’s live logs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CF7FA3-E682-4907-B3CF-35D90C067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88" y="1231972"/>
            <a:ext cx="8639723" cy="462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37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F931-826C-4CA0-BB28-30455D279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Check pod’s live logs from Rancher’s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F54CF-1ABC-44D0-B040-B22044F41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306" y="838906"/>
            <a:ext cx="8720505" cy="318775"/>
          </a:xfrm>
        </p:spPr>
        <p:txBody>
          <a:bodyPr/>
          <a:lstStyle/>
          <a:p>
            <a:r>
              <a:rPr lang="en-IN" dirty="0"/>
              <a:t>Pod’s live logs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663254-C597-4047-B3A5-8D61BE87E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0" y="1451295"/>
            <a:ext cx="7726261" cy="489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3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F931-826C-4CA0-BB28-30455D279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Check pod’s live logs from Rancher’s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F54CF-1ABC-44D0-B040-B22044F41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306" y="838906"/>
            <a:ext cx="8720505" cy="318775"/>
          </a:xfrm>
        </p:spPr>
        <p:txBody>
          <a:bodyPr/>
          <a:lstStyle/>
          <a:p>
            <a:r>
              <a:rPr lang="en-IN" dirty="0"/>
              <a:t>Pod’s live logs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C8226C-BD1D-41B2-808F-C84F0CB6B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2" y="1157681"/>
            <a:ext cx="9085278" cy="21271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3B1F7E-8CD5-41B8-9CDB-DC6A09A45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2" y="3429000"/>
            <a:ext cx="9001388" cy="299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91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266" y="5144460"/>
            <a:ext cx="2929467" cy="164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9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 dockerized Rancher on Linux Machine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6" y="838904"/>
            <a:ext cx="8720505" cy="645947"/>
          </a:xfrm>
        </p:spPr>
        <p:txBody>
          <a:bodyPr/>
          <a:lstStyle/>
          <a:p>
            <a:r>
              <a:rPr lang="en-IN" dirty="0"/>
              <a:t>Use below commands to install </a:t>
            </a:r>
            <a:r>
              <a:rPr lang="en-IN" dirty="0" err="1"/>
              <a:t>dockerized</a:t>
            </a:r>
            <a:r>
              <a:rPr lang="en-IN" dirty="0"/>
              <a:t> Rancher</a:t>
            </a:r>
          </a:p>
          <a:p>
            <a:pPr marL="85919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44B8FD-3245-4181-8CA6-2EF629D838BF}"/>
              </a:ext>
            </a:extLst>
          </p:cNvPr>
          <p:cNvSpPr/>
          <p:nvPr/>
        </p:nvSpPr>
        <p:spPr>
          <a:xfrm>
            <a:off x="0" y="1637955"/>
            <a:ext cx="86885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>
                <a:solidFill>
                  <a:schemeClr val="accent2">
                    <a:lumMod val="75000"/>
                  </a:schemeClr>
                </a:solidFill>
              </a:rPr>
              <a:t># docker run -d --restart=unless-stopped -p 80:80 -p 443:443 -e CATTLE_BOOTSTRAP_PASSWORD=</a:t>
            </a:r>
            <a:r>
              <a:rPr lang="en-IN" sz="11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SoluM201509!</a:t>
            </a:r>
            <a:r>
              <a:rPr lang="en-IN" sz="1100" dirty="0">
                <a:solidFill>
                  <a:schemeClr val="accent2">
                    <a:lumMod val="75000"/>
                  </a:schemeClr>
                </a:solidFill>
              </a:rPr>
              <a:t> --privileged rancher/rancher:latest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FAC52D-A559-44BD-80E4-D10FC5A10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0" y="2985289"/>
            <a:ext cx="8720505" cy="88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8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 dockerized Rancher on Linux Machine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6" y="838904"/>
            <a:ext cx="8720505" cy="830505"/>
          </a:xfrm>
        </p:spPr>
        <p:txBody>
          <a:bodyPr/>
          <a:lstStyle/>
          <a:p>
            <a:r>
              <a:rPr lang="en-IN" dirty="0"/>
              <a:t>Use below URL and authentication to login to Rancher’s dashboard.</a:t>
            </a:r>
            <a:endParaRPr lang="en-US" dirty="0"/>
          </a:p>
          <a:p>
            <a:r>
              <a:rPr lang="en-IN" dirty="0">
                <a:highlight>
                  <a:srgbClr val="00FF00"/>
                </a:highlight>
              </a:rPr>
              <a:t>https://52.231.53.34/ </a:t>
            </a:r>
          </a:p>
          <a:p>
            <a:r>
              <a:rPr lang="en-IN" dirty="0">
                <a:highlight>
                  <a:srgbClr val="FFFF00"/>
                </a:highlight>
              </a:rPr>
              <a:t>admin</a:t>
            </a:r>
            <a:r>
              <a:rPr lang="en-IN" dirty="0"/>
              <a:t>/</a:t>
            </a:r>
            <a:r>
              <a:rPr lang="en-IN" dirty="0">
                <a:highlight>
                  <a:srgbClr val="FFFF00"/>
                </a:highlight>
              </a:rPr>
              <a:t>SoluM201509!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262E26-D383-49D4-86B6-E761829D0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47" y="1879133"/>
            <a:ext cx="6612421" cy="455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2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Register existing Azure Kubernetes on Rancher’s Dashboard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6" y="838904"/>
            <a:ext cx="8720505" cy="508879"/>
          </a:xfrm>
        </p:spPr>
        <p:txBody>
          <a:bodyPr/>
          <a:lstStyle/>
          <a:p>
            <a:r>
              <a:rPr lang="en-IN" dirty="0"/>
              <a:t>We must provide Azure’s authentication to Rancher in order to access Azure’s Kubernetes for a specific subscription</a:t>
            </a:r>
          </a:p>
          <a:p>
            <a:r>
              <a:rPr lang="en-IN" dirty="0"/>
              <a:t>Use below command on </a:t>
            </a:r>
            <a:r>
              <a:rPr lang="en-IN" dirty="0">
                <a:highlight>
                  <a:srgbClr val="FFFF00"/>
                </a:highlight>
              </a:rPr>
              <a:t>Azure Cloud Shell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DFEDB5-1D71-42BD-B797-91C3DAC4D7D9}"/>
              </a:ext>
            </a:extLst>
          </p:cNvPr>
          <p:cNvSpPr/>
          <p:nvPr/>
        </p:nvSpPr>
        <p:spPr>
          <a:xfrm>
            <a:off x="125835" y="2476854"/>
            <a:ext cx="86885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>
                <a:solidFill>
                  <a:schemeClr val="accent2">
                    <a:lumMod val="75000"/>
                  </a:schemeClr>
                </a:solidFill>
              </a:rPr>
              <a:t># docker run -d --restart=unless-stopped -p 80:80 -p 443:443 -e CATTLE_BOOTSTRAP_PASSWORD=</a:t>
            </a:r>
            <a:r>
              <a:rPr lang="en-IN" sz="11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SoluM201509!</a:t>
            </a:r>
            <a:r>
              <a:rPr lang="en-IN" sz="1100" dirty="0">
                <a:solidFill>
                  <a:schemeClr val="accent2">
                    <a:lumMod val="75000"/>
                  </a:schemeClr>
                </a:solidFill>
              </a:rPr>
              <a:t> --privileged rancher/rancher:latest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33B43D-6D6E-406E-B5DA-43CBB860B41C}"/>
              </a:ext>
            </a:extLst>
          </p:cNvPr>
          <p:cNvSpPr/>
          <p:nvPr/>
        </p:nvSpPr>
        <p:spPr>
          <a:xfrm>
            <a:off x="125835" y="165070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/>
              <a:t> Subscription: solumesl01</a:t>
            </a:r>
          </a:p>
          <a:p>
            <a:r>
              <a:rPr lang="en-IN" sz="1400" dirty="0"/>
              <a:t> SubscriptionId: 888464c6-6e6c-41f1-b6f2-e247a4403e8f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12E6DF-B538-412D-A818-A17138F8A884}"/>
              </a:ext>
            </a:extLst>
          </p:cNvPr>
          <p:cNvSpPr/>
          <p:nvPr/>
        </p:nvSpPr>
        <p:spPr>
          <a:xfrm>
            <a:off x="203306" y="2933667"/>
            <a:ext cx="756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Output: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30A9F5-BD8B-4EB1-8CB3-54A5F9845178}"/>
              </a:ext>
            </a:extLst>
          </p:cNvPr>
          <p:cNvSpPr/>
          <p:nvPr/>
        </p:nvSpPr>
        <p:spPr>
          <a:xfrm>
            <a:off x="203306" y="4826833"/>
            <a:ext cx="57326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>
                <a:solidFill>
                  <a:schemeClr val="accent2">
                    <a:lumMod val="75000"/>
                  </a:schemeClr>
                </a:solidFill>
              </a:rPr>
              <a:t># </a:t>
            </a:r>
            <a:r>
              <a:rPr lang="en-IN" sz="1100" dirty="0" err="1">
                <a:solidFill>
                  <a:schemeClr val="accent2">
                    <a:lumMod val="75000"/>
                  </a:schemeClr>
                </a:solidFill>
              </a:rPr>
              <a:t>az</a:t>
            </a:r>
            <a:r>
              <a:rPr lang="en-IN" sz="1100" dirty="0">
                <a:solidFill>
                  <a:schemeClr val="accent2">
                    <a:lumMod val="75000"/>
                  </a:schemeClr>
                </a:solidFill>
              </a:rPr>
              <a:t> ad </a:t>
            </a:r>
            <a:r>
              <a:rPr lang="en-IN" sz="1100" dirty="0" err="1">
                <a:solidFill>
                  <a:schemeClr val="accent2">
                    <a:lumMod val="75000"/>
                  </a:schemeClr>
                </a:solidFill>
              </a:rPr>
              <a:t>sp</a:t>
            </a:r>
            <a:r>
              <a:rPr lang="en-IN" sz="1100" dirty="0">
                <a:solidFill>
                  <a:schemeClr val="accent2">
                    <a:lumMod val="75000"/>
                  </a:schemeClr>
                </a:solidFill>
              </a:rPr>
              <a:t> credential list --id ac2cd154-bc18-4d7e-a959-83f095299935 --query "[].</a:t>
            </a:r>
            <a:r>
              <a:rPr lang="en-IN" sz="1100" dirty="0" err="1">
                <a:solidFill>
                  <a:schemeClr val="accent2">
                    <a:lumMod val="75000"/>
                  </a:schemeClr>
                </a:solidFill>
              </a:rPr>
              <a:t>endDate</a:t>
            </a:r>
            <a:r>
              <a:rPr lang="en-IN" sz="1100" dirty="0">
                <a:solidFill>
                  <a:schemeClr val="accent2">
                    <a:lumMod val="75000"/>
                  </a:schemeClr>
                </a:solidFill>
              </a:rPr>
              <a:t>" -o tsv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FC03B-4E26-415C-B4D1-66713F6105F0}"/>
              </a:ext>
            </a:extLst>
          </p:cNvPr>
          <p:cNvSpPr/>
          <p:nvPr/>
        </p:nvSpPr>
        <p:spPr>
          <a:xfrm>
            <a:off x="203306" y="5242331"/>
            <a:ext cx="756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Output: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FF34D2A-31BB-4CF8-A486-D2EFBAA0E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639253"/>
              </p:ext>
            </p:extLst>
          </p:nvPr>
        </p:nvGraphicFramePr>
        <p:xfrm>
          <a:off x="640500" y="5688607"/>
          <a:ext cx="724515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151">
                  <a:extLst>
                    <a:ext uri="{9D8B030D-6E8A-4147-A177-3AD203B41FA5}">
                      <a16:colId xmlns:a16="http://schemas.microsoft.com/office/drawing/2014/main" val="1968383367"/>
                    </a:ext>
                  </a:extLst>
                </a:gridCol>
              </a:tblGrid>
              <a:tr h="330489">
                <a:tc>
                  <a:txBody>
                    <a:bodyPr/>
                    <a:lstStyle/>
                    <a:p>
                      <a:pPr marL="0" marR="0" lvl="0" indent="0" algn="l" defTabSz="6857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>
                          <a:solidFill>
                            <a:schemeClr val="accent1"/>
                          </a:solidFill>
                        </a:rPr>
                        <a:t>2023-05-20T21:10:52.283396+00:00   -&gt;  1 year expiry2023-05-20T21:10:52.283396+00:00   -&gt;  1 year expiry</a:t>
                      </a:r>
                    </a:p>
                    <a:p>
                      <a:endParaRPr lang="en-IN" sz="1200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279671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E2B98004-2443-44B6-BE0E-CA3FB058A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75" y="3161185"/>
            <a:ext cx="60864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0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Register existing Azure Kubernetes on Rancher’s Dashboard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6" y="838904"/>
            <a:ext cx="8720505" cy="508879"/>
          </a:xfrm>
        </p:spPr>
        <p:txBody>
          <a:bodyPr/>
          <a:lstStyle/>
          <a:p>
            <a:r>
              <a:rPr lang="en-IN" dirty="0"/>
              <a:t>We must choose the type of cluster as </a:t>
            </a:r>
            <a:r>
              <a:rPr lang="en-IN" dirty="0">
                <a:highlight>
                  <a:srgbClr val="FFFF00"/>
                </a:highlight>
              </a:rPr>
              <a:t>Azure AKS</a:t>
            </a:r>
            <a:r>
              <a:rPr lang="en-IN" dirty="0"/>
              <a:t> for our case.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CFB894-6060-4EB2-8518-4B30E4624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6" y="1754801"/>
            <a:ext cx="8789587" cy="415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92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Register existing Azure Kubernetes on Rancher’s Dashboard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6" y="838904"/>
            <a:ext cx="8720505" cy="508879"/>
          </a:xfrm>
        </p:spPr>
        <p:txBody>
          <a:bodyPr/>
          <a:lstStyle/>
          <a:p>
            <a:r>
              <a:rPr lang="en-IN" dirty="0"/>
              <a:t>We must choose “</a:t>
            </a:r>
            <a:r>
              <a:rPr lang="en-IN" dirty="0">
                <a:highlight>
                  <a:srgbClr val="FFFF00"/>
                </a:highlight>
              </a:rPr>
              <a:t>Import Existing</a:t>
            </a:r>
            <a:r>
              <a:rPr lang="en-IN" dirty="0"/>
              <a:t>”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87A2CB-962F-436C-8D49-91A6671E6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4" y="2376188"/>
            <a:ext cx="8720505" cy="210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57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Register existing Azure Kubernetes on Rancher’s Dashboard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6" y="838904"/>
            <a:ext cx="8720505" cy="508879"/>
          </a:xfrm>
        </p:spPr>
        <p:txBody>
          <a:bodyPr/>
          <a:lstStyle/>
          <a:p>
            <a:r>
              <a:rPr lang="en-IN" dirty="0"/>
              <a:t>Add previously created credential details in </a:t>
            </a:r>
            <a:r>
              <a:rPr lang="en-IN" dirty="0">
                <a:highlight>
                  <a:srgbClr val="FFFF00"/>
                </a:highlight>
              </a:rPr>
              <a:t>slide-4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95531B-5B99-4622-8219-7B3FFE9F8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95" y="1347783"/>
            <a:ext cx="8175222" cy="500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05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Register existing Azure Kubernetes on Rancher’s Dashboard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6" y="838904"/>
            <a:ext cx="8720505" cy="508879"/>
          </a:xfrm>
        </p:spPr>
        <p:txBody>
          <a:bodyPr/>
          <a:lstStyle/>
          <a:p>
            <a:r>
              <a:rPr lang="en-IN" dirty="0"/>
              <a:t>Choose the cluster name to add.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0AF110-8ADA-4936-A075-BCC897845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88" y="1347783"/>
            <a:ext cx="8557908" cy="496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22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Register existing Azure Kubernetes on Rancher’s Dashboard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6" y="838904"/>
            <a:ext cx="8720505" cy="508879"/>
          </a:xfrm>
        </p:spPr>
        <p:txBody>
          <a:bodyPr/>
          <a:lstStyle/>
          <a:p>
            <a:r>
              <a:rPr lang="en-IN" dirty="0"/>
              <a:t>Choose the cluster name to add.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51716F-FA8C-47B7-9235-E98F5552F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9" y="2059151"/>
            <a:ext cx="8984610" cy="273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27313"/>
      </p:ext>
    </p:extLst>
  </p:cSld>
  <p:clrMapOvr>
    <a:masterClrMapping/>
  </p:clrMapOvr>
</p:sld>
</file>

<file path=ppt/theme/theme1.xml><?xml version="1.0" encoding="utf-8"?>
<a:theme xmlns:a="http://schemas.openxmlformats.org/drawingml/2006/main" name="SoluM 2020">
  <a:themeElements>
    <a:clrScheme name="Bespin Global New">
      <a:dk1>
        <a:sysClr val="windowText" lastClr="000000"/>
      </a:dk1>
      <a:lt1>
        <a:sysClr val="window" lastClr="FFFFFF"/>
      </a:lt1>
      <a:dk2>
        <a:srgbClr val="5E626B"/>
      </a:dk2>
      <a:lt2>
        <a:srgbClr val="7488A5"/>
      </a:lt2>
      <a:accent1>
        <a:srgbClr val="E54B0D"/>
      </a:accent1>
      <a:accent2>
        <a:srgbClr val="0070C0"/>
      </a:accent2>
      <a:accent3>
        <a:srgbClr val="664E9C"/>
      </a:accent3>
      <a:accent4>
        <a:srgbClr val="E54B0D"/>
      </a:accent4>
      <a:accent5>
        <a:srgbClr val="ADB9CA"/>
      </a:accent5>
      <a:accent6>
        <a:srgbClr val="7F7F7F"/>
      </a:accent6>
      <a:hlink>
        <a:srgbClr val="0070C0"/>
      </a:hlink>
      <a:folHlink>
        <a:srgbClr val="7488A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C000"/>
        </a:solidFill>
        <a:ln>
          <a:noFill/>
        </a:ln>
      </a:spPr>
      <a:bodyPr wrap="none" lIns="91438" tIns="45719" rIns="91438" bIns="45719" anchor="ctr"/>
      <a:lstStyle>
        <a:defPPr algn="ctr" fontAlgn="auto" latinLnBrk="0">
          <a:lnSpc>
            <a:spcPct val="90000"/>
          </a:lnSpc>
          <a:spcBef>
            <a:spcPts val="0"/>
          </a:spcBef>
          <a:spcAft>
            <a:spcPts val="0"/>
          </a:spcAft>
          <a:buSzPct val="80000"/>
          <a:defRPr sz="900" dirty="0" smtClean="0">
            <a:latin typeface="맑은 고딕" pitchFamily="50" charset="-127"/>
            <a:ea typeface="맑은 고딕" pitchFamily="50" charset="-127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Bespin Global 2017" id="{FE0CE7A0-BC25-4E43-9C07-3C0A8A92DB5B}" vid="{634D5282-CA6C-47ED-A1E1-D31ED67682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21825</TotalTime>
  <Words>301</Words>
  <Application>Microsoft Office PowerPoint</Application>
  <PresentationFormat>On-screen Show (4:3)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나눔스퀘어 Bold</vt:lpstr>
      <vt:lpstr>SoluM 2020</vt:lpstr>
      <vt:lpstr>Rancher to Manage Kubernetes</vt:lpstr>
      <vt:lpstr>Install dockerized Rancher on Linux Machine</vt:lpstr>
      <vt:lpstr>Install dockerized Rancher on Linux Machine</vt:lpstr>
      <vt:lpstr>Register existing Azure Kubernetes on Rancher’s Dashboard</vt:lpstr>
      <vt:lpstr>Register existing Azure Kubernetes on Rancher’s Dashboard</vt:lpstr>
      <vt:lpstr>Register existing Azure Kubernetes on Rancher’s Dashboard</vt:lpstr>
      <vt:lpstr>Register existing Azure Kubernetes on Rancher’s Dashboard</vt:lpstr>
      <vt:lpstr>Register existing Azure Kubernetes on Rancher’s Dashboard</vt:lpstr>
      <vt:lpstr>Register existing Azure Kubernetes on Rancher’s Dashboard</vt:lpstr>
      <vt:lpstr>Check pod’s live logs from Rancher’s dashboard</vt:lpstr>
      <vt:lpstr>Check pod’s live logs from Rancher’s dashboard</vt:lpstr>
      <vt:lpstr>Check pod’s live logs from Rancher’s dashboard</vt:lpstr>
      <vt:lpstr>Check pod’s live logs from Rancher’s dashboard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시스템 구축 방안 &gt; 1.2 SW 시스템 구성도 [3/3]</dc:title>
  <dc:creator>user</dc:creator>
  <cp:lastModifiedBy>SolumIndia</cp:lastModifiedBy>
  <cp:revision>784</cp:revision>
  <cp:lastPrinted>2020-10-16T01:50:21Z</cp:lastPrinted>
  <dcterms:created xsi:type="dcterms:W3CDTF">2020-02-04T01:20:35Z</dcterms:created>
  <dcterms:modified xsi:type="dcterms:W3CDTF">2022-05-23T21:36:01Z</dcterms:modified>
</cp:coreProperties>
</file>