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9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3E8D-C147-479E-9F66-D9EFC455157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D0B27-5B46-481E-A2FD-47E1CFEB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0B27-5B46-481E-A2FD-47E1CFEB3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0B27-5B46-481E-A2FD-47E1CFEB3E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cubes connected with black lines">
            <a:extLst>
              <a:ext uri="{FF2B5EF4-FFF2-40B4-BE49-F238E27FC236}">
                <a16:creationId xmlns:a16="http://schemas.microsoft.com/office/drawing/2014/main" id="{192F7A95-E288-6DDC-B262-676E30EDF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5" r="1159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32E9D-BD5B-D94D-C592-087F8B33266D}"/>
              </a:ext>
            </a:extLst>
          </p:cNvPr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Context Diagram &amp; System Interface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E1AE1-1F5D-5DF1-24C7-764444A22BC4}"/>
              </a:ext>
            </a:extLst>
          </p:cNvPr>
          <p:cNvSpPr txBox="1"/>
          <p:nvPr/>
        </p:nvSpPr>
        <p:spPr>
          <a:xfrm>
            <a:off x="10377249" y="5715298"/>
            <a:ext cx="976549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255732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E500D7-06CF-019B-EB1C-8447CBF1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0D5AF-866E-1B8E-E5FC-C8868C58A645}"/>
              </a:ext>
            </a:extLst>
          </p:cNvPr>
          <p:cNvSpPr/>
          <p:nvPr/>
        </p:nvSpPr>
        <p:spPr>
          <a:xfrm>
            <a:off x="5635894" y="3011651"/>
            <a:ext cx="1745212" cy="7552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STYLE 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7D08DC63-73E1-476E-EA73-996E26819811}"/>
              </a:ext>
            </a:extLst>
          </p:cNvPr>
          <p:cNvSpPr/>
          <p:nvPr/>
        </p:nvSpPr>
        <p:spPr>
          <a:xfrm>
            <a:off x="5681819" y="643466"/>
            <a:ext cx="1653359" cy="683797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b="1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Inventory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35B96-819C-65F3-FE89-6E49F0CD5750}"/>
              </a:ext>
            </a:extLst>
          </p:cNvPr>
          <p:cNvSpPr txBox="1"/>
          <p:nvPr/>
        </p:nvSpPr>
        <p:spPr>
          <a:xfrm>
            <a:off x="1978930" y="1190642"/>
            <a:ext cx="1193403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Subscribers/Guest Users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BD585-D5D8-7B84-CCCD-8DFD807E0384}"/>
              </a:ext>
            </a:extLst>
          </p:cNvPr>
          <p:cNvCxnSpPr>
            <a:cxnSpLocks/>
          </p:cNvCxnSpPr>
          <p:nvPr/>
        </p:nvCxnSpPr>
        <p:spPr>
          <a:xfrm flipH="1" flipV="1">
            <a:off x="3055496" y="1535174"/>
            <a:ext cx="2331803" cy="15905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F0CEE9-74E2-5332-2AEF-F4F5F8F000A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72333" y="1477772"/>
            <a:ext cx="2400328" cy="1647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7B46B3-CB69-29C0-2CCC-D8E94C600C06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>
            <a:off x="6508499" y="1327263"/>
            <a:ext cx="0" cy="168438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6164589F-B787-0877-1564-83ABF4901DF9}"/>
              </a:ext>
            </a:extLst>
          </p:cNvPr>
          <p:cNvSpPr/>
          <p:nvPr/>
        </p:nvSpPr>
        <p:spPr>
          <a:xfrm>
            <a:off x="5629506" y="5530736"/>
            <a:ext cx="1653359" cy="683797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b="1" kern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Order Packing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2F8CEC-9590-B8EB-5CDB-3E671ADFAE6E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508499" y="3766889"/>
            <a:ext cx="1" cy="174335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 Diagonal Corner Rectangle 54">
            <a:extLst>
              <a:ext uri="{FF2B5EF4-FFF2-40B4-BE49-F238E27FC236}">
                <a16:creationId xmlns:a16="http://schemas.microsoft.com/office/drawing/2014/main" id="{933EBB2B-E14F-6C53-5A34-9DE0CB5F751B}"/>
              </a:ext>
            </a:extLst>
          </p:cNvPr>
          <p:cNvSpPr/>
          <p:nvPr/>
        </p:nvSpPr>
        <p:spPr>
          <a:xfrm>
            <a:off x="9119740" y="4025295"/>
            <a:ext cx="1653359" cy="683797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b="1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Customer Assistance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517E3E-F753-21EE-648E-EBAF46854072}"/>
              </a:ext>
            </a:extLst>
          </p:cNvPr>
          <p:cNvCxnSpPr>
            <a:cxnSpLocks/>
            <a:stCxn id="2" idx="3"/>
            <a:endCxn id="55" idx="2"/>
          </p:cNvCxnSpPr>
          <p:nvPr/>
        </p:nvCxnSpPr>
        <p:spPr>
          <a:xfrm>
            <a:off x="7381105" y="3389270"/>
            <a:ext cx="1738635" cy="97792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id="{5C35B4B2-0224-C674-5602-04BBBAE50F31}"/>
              </a:ext>
            </a:extLst>
          </p:cNvPr>
          <p:cNvSpPr/>
          <p:nvPr/>
        </p:nvSpPr>
        <p:spPr>
          <a:xfrm>
            <a:off x="8746677" y="1150886"/>
            <a:ext cx="1653359" cy="683797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b="1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Delivery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 Diagonal Corner Rectangle 59">
            <a:extLst>
              <a:ext uri="{FF2B5EF4-FFF2-40B4-BE49-F238E27FC236}">
                <a16:creationId xmlns:a16="http://schemas.microsoft.com/office/drawing/2014/main" id="{5C0FF2AD-AA00-CDBA-24A8-6B2AA3CAAB47}"/>
              </a:ext>
            </a:extLst>
          </p:cNvPr>
          <p:cNvSpPr/>
          <p:nvPr/>
        </p:nvSpPr>
        <p:spPr>
          <a:xfrm>
            <a:off x="9158811" y="2270291"/>
            <a:ext cx="1653359" cy="683797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b="1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Advertisement /</a:t>
            </a:r>
          </a:p>
          <a:p>
            <a:pPr algn="ctr" defTabSz="795528">
              <a:spcAft>
                <a:spcPts val="600"/>
              </a:spcAft>
            </a:pPr>
            <a:r>
              <a:rPr lang="en-US" sz="1566" b="1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Sales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D37690-A915-C893-03B0-1B9D3502AB8F}"/>
              </a:ext>
            </a:extLst>
          </p:cNvPr>
          <p:cNvCxnSpPr>
            <a:cxnSpLocks/>
            <a:stCxn id="2" idx="3"/>
            <a:endCxn id="59" idx="2"/>
          </p:cNvCxnSpPr>
          <p:nvPr/>
        </p:nvCxnSpPr>
        <p:spPr>
          <a:xfrm flipV="1">
            <a:off x="7381105" y="1492785"/>
            <a:ext cx="1365572" cy="189648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C27D4A-F85B-062F-AAA8-497EC513A97B}"/>
              </a:ext>
            </a:extLst>
          </p:cNvPr>
          <p:cNvCxnSpPr>
            <a:cxnSpLocks/>
            <a:stCxn id="2" idx="3"/>
            <a:endCxn id="60" idx="2"/>
          </p:cNvCxnSpPr>
          <p:nvPr/>
        </p:nvCxnSpPr>
        <p:spPr>
          <a:xfrm flipV="1">
            <a:off x="7381105" y="2612190"/>
            <a:ext cx="1777706" cy="77707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7EFCD7-CDC6-EA6E-D0B0-17B50FA810A8}"/>
              </a:ext>
            </a:extLst>
          </p:cNvPr>
          <p:cNvCxnSpPr>
            <a:cxnSpLocks/>
          </p:cNvCxnSpPr>
          <p:nvPr/>
        </p:nvCxnSpPr>
        <p:spPr>
          <a:xfrm flipV="1">
            <a:off x="2967429" y="3365000"/>
            <a:ext cx="2597993" cy="2769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 Diagonal Corner Rectangle 54">
            <a:extLst>
              <a:ext uri="{FF2B5EF4-FFF2-40B4-BE49-F238E27FC236}">
                <a16:creationId xmlns:a16="http://schemas.microsoft.com/office/drawing/2014/main" id="{C4D9BF00-769A-F981-E6DE-3220C952879A}"/>
              </a:ext>
            </a:extLst>
          </p:cNvPr>
          <p:cNvSpPr/>
          <p:nvPr/>
        </p:nvSpPr>
        <p:spPr>
          <a:xfrm>
            <a:off x="8613541" y="5143460"/>
            <a:ext cx="1653359" cy="683797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b="1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Financial Control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6B4094-AE95-8438-2D1C-2F85EA2B95A1}"/>
              </a:ext>
            </a:extLst>
          </p:cNvPr>
          <p:cNvSpPr txBox="1"/>
          <p:nvPr/>
        </p:nvSpPr>
        <p:spPr>
          <a:xfrm>
            <a:off x="1851010" y="4289906"/>
            <a:ext cx="1225571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Servic</a:t>
            </a:r>
            <a:r>
              <a:rPr lang="en-US" sz="1566" dirty="0"/>
              <a:t>e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38DF67-40B0-7632-F43D-19FF767151D0}"/>
              </a:ext>
            </a:extLst>
          </p:cNvPr>
          <p:cNvSpPr txBox="1"/>
          <p:nvPr/>
        </p:nvSpPr>
        <p:spPr>
          <a:xfrm>
            <a:off x="1731706" y="2289877"/>
            <a:ext cx="1544613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Brands / Designers</a:t>
            </a:r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879C95-D7A0-9005-3791-F5FA70A59800}"/>
              </a:ext>
            </a:extLst>
          </p:cNvPr>
          <p:cNvCxnSpPr>
            <a:cxnSpLocks/>
            <a:stCxn id="2" idx="3"/>
            <a:endCxn id="69" idx="2"/>
          </p:cNvCxnSpPr>
          <p:nvPr/>
        </p:nvCxnSpPr>
        <p:spPr>
          <a:xfrm>
            <a:off x="7381105" y="3389270"/>
            <a:ext cx="1232436" cy="20960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46AA14-F625-31EC-05A1-47A60CDCFE5B}"/>
              </a:ext>
            </a:extLst>
          </p:cNvPr>
          <p:cNvCxnSpPr>
            <a:cxnSpLocks/>
            <a:stCxn id="78" idx="3"/>
            <a:endCxn id="90" idx="3"/>
          </p:cNvCxnSpPr>
          <p:nvPr/>
        </p:nvCxnSpPr>
        <p:spPr>
          <a:xfrm flipV="1">
            <a:off x="3085584" y="3570204"/>
            <a:ext cx="2435069" cy="1960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 descr="Group of men with solid fill">
            <a:extLst>
              <a:ext uri="{FF2B5EF4-FFF2-40B4-BE49-F238E27FC236}">
                <a16:creationId xmlns:a16="http://schemas.microsoft.com/office/drawing/2014/main" id="{3A851CF0-3C93-DBB1-5D8C-12829702C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554" y="1224715"/>
            <a:ext cx="481144" cy="4811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6" name="Graphic 115" descr="Badge Tm with solid fill">
            <a:extLst>
              <a:ext uri="{FF2B5EF4-FFF2-40B4-BE49-F238E27FC236}">
                <a16:creationId xmlns:a16="http://schemas.microsoft.com/office/drawing/2014/main" id="{7DFE12BF-FB0B-214D-1368-4938F513A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24" y="2330647"/>
            <a:ext cx="481144" cy="481144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D95F9A0-53C3-88CB-BC11-09D14F9C843E}"/>
              </a:ext>
            </a:extLst>
          </p:cNvPr>
          <p:cNvSpPr txBox="1"/>
          <p:nvPr/>
        </p:nvSpPr>
        <p:spPr>
          <a:xfrm rot="21236729">
            <a:off x="2968651" y="3258901"/>
            <a:ext cx="2642349" cy="49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advertisement space sales</a:t>
            </a:r>
          </a:p>
          <a:p>
            <a:pPr defTabSz="795528">
              <a:spcAft>
                <a:spcPts val="600"/>
              </a:spcAft>
            </a:pPr>
            <a:r>
              <a:rPr lang="en-US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advertisement feed 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67ADB-1532-3F40-E6B8-EB6BD29F72EA}"/>
              </a:ext>
            </a:extLst>
          </p:cNvPr>
          <p:cNvSpPr txBox="1"/>
          <p:nvPr/>
        </p:nvSpPr>
        <p:spPr>
          <a:xfrm rot="16200000">
            <a:off x="5060367" y="1474597"/>
            <a:ext cx="2642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Inventory Management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EE42D-4980-139F-78D0-089E526E8AFA}"/>
              </a:ext>
            </a:extLst>
          </p:cNvPr>
          <p:cNvSpPr txBox="1"/>
          <p:nvPr/>
        </p:nvSpPr>
        <p:spPr>
          <a:xfrm rot="18236765">
            <a:off x="7000603" y="1707724"/>
            <a:ext cx="2642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Delivery Management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AAFBF-B7A8-6629-3961-6BEDCE8E51E1}"/>
              </a:ext>
            </a:extLst>
          </p:cNvPr>
          <p:cNvSpPr txBox="1"/>
          <p:nvPr/>
        </p:nvSpPr>
        <p:spPr>
          <a:xfrm rot="20103941">
            <a:off x="7538182" y="2483990"/>
            <a:ext cx="2642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Ads/Sales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1D883-E748-2F44-09F7-988718F6BC0E}"/>
              </a:ext>
            </a:extLst>
          </p:cNvPr>
          <p:cNvSpPr txBox="1"/>
          <p:nvPr/>
        </p:nvSpPr>
        <p:spPr>
          <a:xfrm rot="1661114">
            <a:off x="7716821" y="4038577"/>
            <a:ext cx="2642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Customer Support</a:t>
            </a:r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6541DF-446E-1C55-CC05-8D1C60AB2AA0}"/>
              </a:ext>
            </a:extLst>
          </p:cNvPr>
          <p:cNvSpPr txBox="1"/>
          <p:nvPr/>
        </p:nvSpPr>
        <p:spPr>
          <a:xfrm rot="3577238">
            <a:off x="7039267" y="4803975"/>
            <a:ext cx="2642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Financial Management</a:t>
            </a:r>
          </a:p>
          <a:p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99856-AF9A-C273-E2C9-373F6E639B98}"/>
              </a:ext>
            </a:extLst>
          </p:cNvPr>
          <p:cNvSpPr txBox="1"/>
          <p:nvPr/>
        </p:nvSpPr>
        <p:spPr>
          <a:xfrm rot="5400000">
            <a:off x="5142252" y="5097705"/>
            <a:ext cx="264234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Product Packing</a:t>
            </a:r>
          </a:p>
          <a:p>
            <a:endParaRPr lang="en-US" sz="1050"/>
          </a:p>
          <a:p>
            <a:endParaRPr lang="en-US" sz="105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F78920-5352-25DA-BE81-7EF294B894EE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3076581" y="3447565"/>
            <a:ext cx="2462729" cy="1129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E76EA476-B14C-20A3-CE4B-DFBA434E774B}"/>
              </a:ext>
            </a:extLst>
          </p:cNvPr>
          <p:cNvSpPr/>
          <p:nvPr/>
        </p:nvSpPr>
        <p:spPr>
          <a:xfrm>
            <a:off x="6584036" y="1437677"/>
            <a:ext cx="300867" cy="264705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BAF51A0B-8452-CF5B-FBF7-A96DBCF9BD7E}"/>
              </a:ext>
            </a:extLst>
          </p:cNvPr>
          <p:cNvSpPr/>
          <p:nvPr/>
        </p:nvSpPr>
        <p:spPr>
          <a:xfrm>
            <a:off x="8463107" y="1875318"/>
            <a:ext cx="300867" cy="264705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310FA7B-0603-C2CB-A510-5BDB5B3EE7EB}"/>
              </a:ext>
            </a:extLst>
          </p:cNvPr>
          <p:cNvSpPr/>
          <p:nvPr/>
        </p:nvSpPr>
        <p:spPr>
          <a:xfrm>
            <a:off x="8793391" y="2779409"/>
            <a:ext cx="300867" cy="264705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BAFE04D-C3A8-3E5C-1735-70B00646FF6F}"/>
              </a:ext>
            </a:extLst>
          </p:cNvPr>
          <p:cNvSpPr/>
          <p:nvPr/>
        </p:nvSpPr>
        <p:spPr>
          <a:xfrm>
            <a:off x="8636289" y="4298980"/>
            <a:ext cx="300867" cy="264705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1A30E03C-291D-D5E4-8057-81F8F489E9BF}"/>
              </a:ext>
            </a:extLst>
          </p:cNvPr>
          <p:cNvSpPr/>
          <p:nvPr/>
        </p:nvSpPr>
        <p:spPr>
          <a:xfrm>
            <a:off x="8162240" y="5278686"/>
            <a:ext cx="300867" cy="264705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2D42985F-7B23-39A9-AA33-809561EBB1F7}"/>
              </a:ext>
            </a:extLst>
          </p:cNvPr>
          <p:cNvSpPr/>
          <p:nvPr/>
        </p:nvSpPr>
        <p:spPr>
          <a:xfrm>
            <a:off x="6123768" y="5181298"/>
            <a:ext cx="300867" cy="264705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 dirty="0"/>
          </a:p>
        </p:txBody>
      </p:sp>
      <p:pic>
        <p:nvPicPr>
          <p:cNvPr id="45" name="Graphic 44" descr="Advertising with solid fill">
            <a:extLst>
              <a:ext uri="{FF2B5EF4-FFF2-40B4-BE49-F238E27FC236}">
                <a16:creationId xmlns:a16="http://schemas.microsoft.com/office/drawing/2014/main" id="{D52A8307-9A7E-CC80-2FBC-44F9F1AFA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37607" y="2590173"/>
            <a:ext cx="380770" cy="380770"/>
          </a:xfrm>
          <a:prstGeom prst="rect">
            <a:avLst/>
          </a:prstGeom>
        </p:spPr>
      </p:pic>
      <p:pic>
        <p:nvPicPr>
          <p:cNvPr id="46" name="Graphic 45" descr="Delivery with solid fill">
            <a:extLst>
              <a:ext uri="{FF2B5EF4-FFF2-40B4-BE49-F238E27FC236}">
                <a16:creationId xmlns:a16="http://schemas.microsoft.com/office/drawing/2014/main" id="{8EDA23DC-41A3-EACC-9181-31D68131A6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17750" y="1492785"/>
            <a:ext cx="432925" cy="432925"/>
          </a:xfrm>
          <a:prstGeom prst="rect">
            <a:avLst/>
          </a:prstGeom>
        </p:spPr>
      </p:pic>
      <p:pic>
        <p:nvPicPr>
          <p:cNvPr id="47" name="Graphic 46" descr="Box with solid fill">
            <a:extLst>
              <a:ext uri="{FF2B5EF4-FFF2-40B4-BE49-F238E27FC236}">
                <a16:creationId xmlns:a16="http://schemas.microsoft.com/office/drawing/2014/main" id="{3CB1DC61-35AF-4D12-F8C6-B1A4EB780E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82171" y="5940451"/>
            <a:ext cx="296521" cy="296521"/>
          </a:xfrm>
          <a:prstGeom prst="rect">
            <a:avLst/>
          </a:prstGeom>
        </p:spPr>
      </p:pic>
      <p:pic>
        <p:nvPicPr>
          <p:cNvPr id="49" name="Graphic 48" descr="Customer review with solid fill">
            <a:extLst>
              <a:ext uri="{FF2B5EF4-FFF2-40B4-BE49-F238E27FC236}">
                <a16:creationId xmlns:a16="http://schemas.microsoft.com/office/drawing/2014/main" id="{977B7EA9-1E21-0F56-C773-134EB1E5AD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05448" y="4419561"/>
            <a:ext cx="314950" cy="314950"/>
          </a:xfrm>
          <a:prstGeom prst="rect">
            <a:avLst/>
          </a:prstGeom>
        </p:spPr>
      </p:pic>
      <p:pic>
        <p:nvPicPr>
          <p:cNvPr id="58" name="Graphic 57" descr="Credit card with solid fill">
            <a:extLst>
              <a:ext uri="{FF2B5EF4-FFF2-40B4-BE49-F238E27FC236}">
                <a16:creationId xmlns:a16="http://schemas.microsoft.com/office/drawing/2014/main" id="{5D1EB268-946E-9427-ABD0-67BF7E610C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56987" y="5536307"/>
            <a:ext cx="349642" cy="349642"/>
          </a:xfrm>
          <a:prstGeom prst="rect">
            <a:avLst/>
          </a:prstGeom>
        </p:spPr>
      </p:pic>
      <p:pic>
        <p:nvPicPr>
          <p:cNvPr id="64" name="Graphic 63" descr="Search Inventory with solid fill">
            <a:extLst>
              <a:ext uri="{FF2B5EF4-FFF2-40B4-BE49-F238E27FC236}">
                <a16:creationId xmlns:a16="http://schemas.microsoft.com/office/drawing/2014/main" id="{5D264472-3CD8-17FA-D2A8-217A2A9FE6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84903" y="949789"/>
            <a:ext cx="397962" cy="39796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6D36532-FA55-6E8C-2724-8145FD1ECF9B}"/>
              </a:ext>
            </a:extLst>
          </p:cNvPr>
          <p:cNvSpPr txBox="1"/>
          <p:nvPr/>
        </p:nvSpPr>
        <p:spPr>
          <a:xfrm>
            <a:off x="1798133" y="3365000"/>
            <a:ext cx="1294147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Advertising Media</a:t>
            </a:r>
            <a:endParaRPr lang="en-US" dirty="0"/>
          </a:p>
        </p:txBody>
      </p:sp>
      <p:pic>
        <p:nvPicPr>
          <p:cNvPr id="72" name="Graphic 71" descr="Advertising with solid fill">
            <a:extLst>
              <a:ext uri="{FF2B5EF4-FFF2-40B4-BE49-F238E27FC236}">
                <a16:creationId xmlns:a16="http://schemas.microsoft.com/office/drawing/2014/main" id="{826934FA-C3DA-6112-A141-C8ADEC2784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3222" y="3419371"/>
            <a:ext cx="451477" cy="451477"/>
          </a:xfrm>
          <a:prstGeom prst="rect">
            <a:avLst/>
          </a:prstGeom>
        </p:spPr>
      </p:pic>
      <p:pic>
        <p:nvPicPr>
          <p:cNvPr id="76" name="Graphic 75" descr="Call center with solid fill">
            <a:extLst>
              <a:ext uri="{FF2B5EF4-FFF2-40B4-BE49-F238E27FC236}">
                <a16:creationId xmlns:a16="http://schemas.microsoft.com/office/drawing/2014/main" id="{01D8EA93-621C-E91E-E24B-A4B995EEEC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36332" y="4356819"/>
            <a:ext cx="451478" cy="451478"/>
          </a:xfrm>
          <a:prstGeom prst="rect">
            <a:avLst/>
          </a:prstGeom>
        </p:spPr>
      </p:pic>
      <p:pic>
        <p:nvPicPr>
          <p:cNvPr id="77" name="Graphic 76" descr="Credit card with solid fill">
            <a:extLst>
              <a:ext uri="{FF2B5EF4-FFF2-40B4-BE49-F238E27FC236}">
                <a16:creationId xmlns:a16="http://schemas.microsoft.com/office/drawing/2014/main" id="{45B4C3CA-47B6-EC54-DE64-BA1C8A42B0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18054" y="5299374"/>
            <a:ext cx="488033" cy="48803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8AECE3D-87AE-4DFF-8A43-6E0109F741BB}"/>
              </a:ext>
            </a:extLst>
          </p:cNvPr>
          <p:cNvSpPr txBox="1"/>
          <p:nvPr/>
        </p:nvSpPr>
        <p:spPr>
          <a:xfrm>
            <a:off x="1860013" y="5243606"/>
            <a:ext cx="1225571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Credit Card Vendors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D3D217-626B-6672-E856-A43A40DD3DFA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3276319" y="2577007"/>
            <a:ext cx="2239336" cy="699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48E62B3-6713-2D94-2F92-BC397317B7A1}"/>
              </a:ext>
            </a:extLst>
          </p:cNvPr>
          <p:cNvSpPr txBox="1"/>
          <p:nvPr/>
        </p:nvSpPr>
        <p:spPr>
          <a:xfrm rot="20110161">
            <a:off x="3000443" y="3998506"/>
            <a:ext cx="2642349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Users with service-related issues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0222C4-789F-CA86-45BE-DE3F10927C21}"/>
              </a:ext>
            </a:extLst>
          </p:cNvPr>
          <p:cNvSpPr txBox="1"/>
          <p:nvPr/>
        </p:nvSpPr>
        <p:spPr>
          <a:xfrm rot="1024514">
            <a:off x="3105404" y="3029566"/>
            <a:ext cx="3385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40" dirty="0"/>
              <a:t>External entities </a:t>
            </a:r>
            <a:r>
              <a:rPr lang="en-US" sz="1040" b="0" i="0" dirty="0">
                <a:effectLst/>
              </a:rPr>
              <a:t>or stakeholders</a:t>
            </a:r>
            <a:endParaRPr lang="en-US" sz="104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A6DB04-6E62-5522-245A-AFEE4BBD2244}"/>
              </a:ext>
            </a:extLst>
          </p:cNvPr>
          <p:cNvSpPr txBox="1"/>
          <p:nvPr/>
        </p:nvSpPr>
        <p:spPr>
          <a:xfrm rot="2027599">
            <a:off x="2945197" y="2079745"/>
            <a:ext cx="3385069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40" dirty="0"/>
              <a:t>Subscriber's &amp; Guest Users interact with system for purchases and various reasons</a:t>
            </a:r>
          </a:p>
          <a:p>
            <a:endParaRPr lang="en-US" sz="1040" dirty="0"/>
          </a:p>
          <a:p>
            <a:r>
              <a:rPr lang="en-US" sz="1040" dirty="0"/>
              <a:t>Provides confirmation purchase receipt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D908DB2-1424-CB99-F28A-8C54D2F5F36D}"/>
              </a:ext>
            </a:extLst>
          </p:cNvPr>
          <p:cNvSpPr txBox="1"/>
          <p:nvPr/>
        </p:nvSpPr>
        <p:spPr>
          <a:xfrm rot="19228734">
            <a:off x="2677863" y="4060139"/>
            <a:ext cx="4566261" cy="25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40" b="0" i="0" dirty="0">
                <a:effectLst/>
              </a:rPr>
              <a:t>transaction status, &amp; credit card-related services</a:t>
            </a:r>
            <a:endParaRPr lang="en-US" sz="1040" dirty="0"/>
          </a:p>
        </p:txBody>
      </p:sp>
    </p:spTree>
    <p:extLst>
      <p:ext uri="{BB962C8B-B14F-4D97-AF65-F5344CB8AC3E}">
        <p14:creationId xmlns:p14="http://schemas.microsoft.com/office/powerpoint/2010/main" val="242408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4EF08-41E1-91D1-20E9-9430E627F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84BC-4321-E8A2-7D21-39BB2759F086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Alasassy Caps" pitchFamily="2" charset="0"/>
                <a:ea typeface="+mj-ea"/>
                <a:cs typeface="+mj-cs"/>
              </a:rPr>
              <a:t>System Interface Table (SIT)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D1FBDE-F657-915E-511D-1FE4F6BA9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11710"/>
              </p:ext>
            </p:extLst>
          </p:nvPr>
        </p:nvGraphicFramePr>
        <p:xfrm>
          <a:off x="838200" y="1527243"/>
          <a:ext cx="10512550" cy="48735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1905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851059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668057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015102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234287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122140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52692"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Source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Target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Frequency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 marL="61691" marR="61691" marT="30846" marB="30846"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83363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Inventory Management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Warehouse Inventory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STYLE X</a:t>
                      </a:r>
                    </a:p>
                    <a:p>
                      <a:endParaRPr lang="en-US" sz="1400" dirty="0"/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Real-time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item is allocated to a certain order ID and once purchased the inventory itself updates inventory left and adds back when returned.</a:t>
                      </a:r>
                    </a:p>
                  </a:txBody>
                  <a:tcPr marL="61691" marR="61691" marT="30846" marB="30846"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593163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Delivery Management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Delivery Services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STYLE X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Real-time 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information &amp; delivery partner’s details with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its real-time status.</a:t>
                      </a:r>
                      <a:endParaRPr lang="en-US" sz="1400" dirty="0"/>
                    </a:p>
                  </a:txBody>
                  <a:tcPr marL="61691" marR="61691" marT="30846" marB="30846"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593163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Ads/Sales Management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Advertising &amp; Sales Media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STYLE X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Real-time 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Advertisements and recommendations when user enters Style X webpage.</a:t>
                      </a:r>
                    </a:p>
                  </a:txBody>
                  <a:tcPr marL="61691" marR="61691" marT="30846" marB="30846"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593163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Customer Support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STYLE X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Real-time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will have flexibility to contact us 24/7 and its available all over the system interface.</a:t>
                      </a:r>
                    </a:p>
                  </a:txBody>
                  <a:tcPr marL="61691" marR="61691" marT="30846" marB="30846"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833635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Financial Management</a:t>
                      </a:r>
                    </a:p>
                    <a:p>
                      <a:endParaRPr lang="en-US" sz="1400"/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administration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STYLE X</a:t>
                      </a:r>
                    </a:p>
                    <a:p>
                      <a:endParaRPr lang="en-US" sz="1400" dirty="0"/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 of the day</a:t>
                      </a:r>
                    </a:p>
                    <a:p>
                      <a:endParaRPr lang="en-US" sz="1400" dirty="0"/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Offers a dashboard with tools for transactions, budgeting, and secure payments, ensuring efficient tracking and management of financial activities.</a:t>
                      </a:r>
                      <a:endParaRPr lang="en-US" sz="1400"/>
                    </a:p>
                  </a:txBody>
                  <a:tcPr marL="61691" marR="61691" marT="30846" marB="30846"/>
                </a:tc>
                <a:extLst>
                  <a:ext uri="{0D108BD9-81ED-4DB2-BD59-A6C34878D82A}">
                    <a16:rowId xmlns:a16="http://schemas.microsoft.com/office/drawing/2014/main" val="2813299727"/>
                  </a:ext>
                </a:extLst>
              </a:tr>
              <a:tr h="1074106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Product Packing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Package Services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STYLE X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Real-time </a:t>
                      </a:r>
                    </a:p>
                  </a:txBody>
                  <a:tcPr marL="61691" marR="61691" marT="30846" marB="30846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Enables internal staff to efficiently log and track rented items, generate shipping labels, and ensure accurate inventory management, streamlining the packing and shipping process for their rental garments.</a:t>
                      </a:r>
                      <a:endParaRPr lang="en-US" sz="1400" dirty="0"/>
                    </a:p>
                  </a:txBody>
                  <a:tcPr marL="61691" marR="61691" marT="30846" marB="30846"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38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6055</TotalTime>
  <Words>279</Words>
  <Application>Microsoft Office PowerPoint</Application>
  <PresentationFormat>Widescreen</PresentationFormat>
  <Paragraphs>80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ADLaM Display</vt:lpstr>
      <vt:lpstr>Aharoni</vt:lpstr>
      <vt:lpstr>Alasassy Caps</vt:lpstr>
      <vt:lpstr>Aparajita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Uppaluri, Mr. Gowri Sai Anirudh</dc:creator>
  <cp:lastModifiedBy>Uppaluri, Mr. Gowri Sai Anirudh</cp:lastModifiedBy>
  <cp:revision>56</cp:revision>
  <cp:lastPrinted>2018-10-02T13:37:47Z</cp:lastPrinted>
  <dcterms:created xsi:type="dcterms:W3CDTF">2018-09-27T21:41:54Z</dcterms:created>
  <dcterms:modified xsi:type="dcterms:W3CDTF">2024-02-17T05:43:50Z</dcterms:modified>
</cp:coreProperties>
</file>