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4"/>
  </p:sldMasterIdLst>
  <p:notesMasterIdLst>
    <p:notesMasterId r:id="rId19"/>
  </p:notesMasterIdLst>
  <p:handoutMasterIdLst>
    <p:handoutMasterId r:id="rId20"/>
  </p:handoutMasterIdLst>
  <p:sldIdLst>
    <p:sldId id="256" r:id="rId5"/>
    <p:sldId id="4613" r:id="rId6"/>
    <p:sldId id="4504" r:id="rId7"/>
    <p:sldId id="4513" r:id="rId8"/>
    <p:sldId id="4505" r:id="rId9"/>
    <p:sldId id="4507" r:id="rId10"/>
    <p:sldId id="4506" r:id="rId11"/>
    <p:sldId id="4614" r:id="rId12"/>
    <p:sldId id="4615" r:id="rId13"/>
    <p:sldId id="4515" r:id="rId14"/>
    <p:sldId id="4509" r:id="rId15"/>
    <p:sldId id="4508" r:id="rId16"/>
    <p:sldId id="4516" r:id="rId17"/>
    <p:sldId id="461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1pPr>
    <a:lvl2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2pPr>
    <a:lvl3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3pPr>
    <a:lvl4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4pPr>
    <a:lvl5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5pPr>
    <a:lvl6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6pPr>
    <a:lvl7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7pPr>
    <a:lvl8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8pPr>
    <a:lvl9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agna Ganguly" initials="SG" lastIdx="2" clrIdx="0">
    <p:extLst>
      <p:ext uri="{19B8F6BF-5375-455C-9EA6-DF929625EA0E}">
        <p15:presenceInfo xmlns:p15="http://schemas.microsoft.com/office/powerpoint/2012/main" userId="S::sulagna.ganguly@impetus.co.in::390dbe48-f3c8-4ab9-8ff5-43f10fce6375" providerId="AD"/>
      </p:ext>
    </p:extLst>
  </p:cmAuthor>
  <p:cmAuthor id="2" name="Rakesh Raushan" initials="RR" lastIdx="1" clrIdx="1">
    <p:extLst>
      <p:ext uri="{19B8F6BF-5375-455C-9EA6-DF929625EA0E}">
        <p15:presenceInfo xmlns:p15="http://schemas.microsoft.com/office/powerpoint/2012/main" userId="S::rakesh.raushan@impetus.co.in::70b623ff-17c6-4328-bef6-b79c3709affe" providerId="AD"/>
      </p:ext>
    </p:extLst>
  </p:cmAuthor>
  <p:cmAuthor id="3" name="Microsoft Office User" initials="MOU" lastIdx="5"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3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Singh Rajput" userId="857869d6-fc8f-4096-848c-e29c1dce9c5b" providerId="ADAL" clId="{B0D75B73-A065-4C12-AC63-A3E0A36A30F6}"/>
    <pc:docChg chg="modSld">
      <pc:chgData name="Raj Singh Rajput" userId="857869d6-fc8f-4096-848c-e29c1dce9c5b" providerId="ADAL" clId="{B0D75B73-A065-4C12-AC63-A3E0A36A30F6}" dt="2025-05-22T07:17:05.969" v="6" actId="20577"/>
      <pc:docMkLst>
        <pc:docMk/>
      </pc:docMkLst>
      <pc:sldChg chg="modSp mod">
        <pc:chgData name="Raj Singh Rajput" userId="857869d6-fc8f-4096-848c-e29c1dce9c5b" providerId="ADAL" clId="{B0D75B73-A065-4C12-AC63-A3E0A36A30F6}" dt="2025-05-22T07:17:05.969" v="6" actId="20577"/>
        <pc:sldMkLst>
          <pc:docMk/>
          <pc:sldMk cId="514830964" sldId="4504"/>
        </pc:sldMkLst>
        <pc:spChg chg="mod">
          <ac:chgData name="Raj Singh Rajput" userId="857869d6-fc8f-4096-848c-e29c1dce9c5b" providerId="ADAL" clId="{B0D75B73-A065-4C12-AC63-A3E0A36A30F6}" dt="2025-05-22T07:17:05.969" v="6" actId="20577"/>
          <ac:spMkLst>
            <pc:docMk/>
            <pc:sldMk cId="514830964" sldId="4504"/>
            <ac:spMk id="5" creationId="{C621DC8B-7796-EA69-02C4-A7A85A57D74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2C1BEA-61EE-6940-AD71-AAF0090B22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97278E-D128-DC4E-8254-40EEB0381D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96B7E4-35F5-7F42-AA53-98E5F4260CF8}" type="datetimeFigureOut">
              <a:rPr lang="en-US" smtClean="0"/>
              <a:t>6/28/2025</a:t>
            </a:fld>
            <a:endParaRPr lang="en-US"/>
          </a:p>
        </p:txBody>
      </p:sp>
      <p:sp>
        <p:nvSpPr>
          <p:cNvPr id="4" name="Footer Placeholder 3">
            <a:extLst>
              <a:ext uri="{FF2B5EF4-FFF2-40B4-BE49-F238E27FC236}">
                <a16:creationId xmlns:a16="http://schemas.microsoft.com/office/drawing/2014/main" id="{B727F30D-4FEC-0049-979E-718493116E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D3A827-5AD0-D946-AD01-2ACC01B72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5659CC-3290-C244-A19A-25FB10A482EE}" type="slidenum">
              <a:rPr lang="en-US" smtClean="0"/>
              <a:t>‹#›</a:t>
            </a:fld>
            <a:endParaRPr lang="en-US"/>
          </a:p>
        </p:txBody>
      </p:sp>
    </p:spTree>
    <p:extLst>
      <p:ext uri="{BB962C8B-B14F-4D97-AF65-F5344CB8AC3E}">
        <p14:creationId xmlns:p14="http://schemas.microsoft.com/office/powerpoint/2010/main" val="1368858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48195319"/>
      </p:ext>
    </p:extLst>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Arial"/>
      </a:defRPr>
    </a:lvl1pPr>
    <a:lvl2pPr indent="228600" defTabSz="1828800" latinLnBrk="0">
      <a:defRPr sz="2400">
        <a:latin typeface="+mj-lt"/>
        <a:ea typeface="+mj-ea"/>
        <a:cs typeface="+mj-cs"/>
        <a:sym typeface="Arial"/>
      </a:defRPr>
    </a:lvl2pPr>
    <a:lvl3pPr indent="457200" defTabSz="1828800" latinLnBrk="0">
      <a:defRPr sz="2400">
        <a:latin typeface="+mj-lt"/>
        <a:ea typeface="+mj-ea"/>
        <a:cs typeface="+mj-cs"/>
        <a:sym typeface="Arial"/>
      </a:defRPr>
    </a:lvl3pPr>
    <a:lvl4pPr indent="685800" defTabSz="1828800" latinLnBrk="0">
      <a:defRPr sz="2400">
        <a:latin typeface="+mj-lt"/>
        <a:ea typeface="+mj-ea"/>
        <a:cs typeface="+mj-cs"/>
        <a:sym typeface="Arial"/>
      </a:defRPr>
    </a:lvl4pPr>
    <a:lvl5pPr indent="914400" defTabSz="1828800" latinLnBrk="0">
      <a:defRPr sz="2400">
        <a:latin typeface="+mj-lt"/>
        <a:ea typeface="+mj-ea"/>
        <a:cs typeface="+mj-cs"/>
        <a:sym typeface="Arial"/>
      </a:defRPr>
    </a:lvl5pPr>
    <a:lvl6pPr indent="1143000" defTabSz="1828800" latinLnBrk="0">
      <a:defRPr sz="2400">
        <a:latin typeface="+mj-lt"/>
        <a:ea typeface="+mj-ea"/>
        <a:cs typeface="+mj-cs"/>
        <a:sym typeface="Arial"/>
      </a:defRPr>
    </a:lvl6pPr>
    <a:lvl7pPr indent="1371600" defTabSz="1828800" latinLnBrk="0">
      <a:defRPr sz="2400">
        <a:latin typeface="+mj-lt"/>
        <a:ea typeface="+mj-ea"/>
        <a:cs typeface="+mj-cs"/>
        <a:sym typeface="Arial"/>
      </a:defRPr>
    </a:lvl7pPr>
    <a:lvl8pPr indent="1600200" defTabSz="1828800" latinLnBrk="0">
      <a:defRPr sz="2400">
        <a:latin typeface="+mj-lt"/>
        <a:ea typeface="+mj-ea"/>
        <a:cs typeface="+mj-cs"/>
        <a:sym typeface="Arial"/>
      </a:defRPr>
    </a:lvl8pPr>
    <a:lvl9pPr indent="1828800" defTabSz="1828800" latinLnBrk="0">
      <a:defRPr sz="2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5081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70325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EDE8A-9EC4-EB27-D515-1C09E3AA2B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43FDD0-920F-1366-72EA-FB63E8A464E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DAF4CFC-EEBC-D63A-4BA3-0890D48DB43F}"/>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610332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2BBC1-EBBD-5418-A85D-F68380D1B5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D7492-2F3B-5281-A4B1-2198E9DE31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A10138E-DA84-5F5C-8AFC-0484A6193C6A}"/>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227784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18978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36474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13065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29967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1F281-3A62-44C2-BB58-7477063A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FC99C-9D87-AA5B-84F3-AD2ACE1237B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891AA7C-9AF7-F9F8-3198-DA1A656C94DB}"/>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4084928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045C6-AC96-2850-CE50-25F4A6F73D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3330F-D1E4-D12A-E845-D26CE7CA40A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71CC761-D9DE-EB9D-B4A7-73EFE8247D03}"/>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312034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A5646-E381-82BE-DC27-410D05B7E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2565D-8A7C-44DD-2816-72196140F5C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96C0C8-DF9F-D0D7-FF76-790D30BF8611}"/>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321796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68185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Copyright">
    <p:spTree>
      <p:nvGrpSpPr>
        <p:cNvPr id="1" name=""/>
        <p:cNvGrpSpPr/>
        <p:nvPr/>
      </p:nvGrpSpPr>
      <p:grpSpPr>
        <a:xfrm>
          <a:off x="0" y="0"/>
          <a:ext cx="0" cy="0"/>
          <a:chOff x="0" y="0"/>
          <a:chExt cx="0" cy="0"/>
        </a:xfrm>
      </p:grpSpPr>
      <p:sp>
        <p:nvSpPr>
          <p:cNvPr id="12" name="©2018 Impetus Technologies, Inc. All rights reserved.…"/>
          <p:cNvSpPr txBox="1"/>
          <p:nvPr/>
        </p:nvSpPr>
        <p:spPr>
          <a:xfrm>
            <a:off x="1625600" y="5297791"/>
            <a:ext cx="13586571" cy="309501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Copyright © 202</a:t>
            </a:r>
            <a:r>
              <a:rPr lang="en-US" b="0" i="0">
                <a:latin typeface="Arial" panose="020B0604020202020204" pitchFamily="34" charset="0"/>
                <a:cs typeface="Arial" panose="020B0604020202020204" pitchFamily="34" charset="0"/>
              </a:rPr>
              <a:t>5</a:t>
            </a:r>
            <a:r>
              <a:rPr b="0" i="0">
                <a:latin typeface="Arial" panose="020B0604020202020204" pitchFamily="34" charset="0"/>
                <a:cs typeface="Arial" panose="020B0604020202020204" pitchFamily="34" charset="0"/>
              </a:rPr>
              <a:t> Impetus Technologies, Inc.</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You are prohibited from making a copy or modification of, or from redistributing, rebroadcasting, or re-encoding of this content without the prior written consent of Impetus.</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p>
        </p:txBody>
      </p:sp>
      <p:pic>
        <p:nvPicPr>
          <p:cNvPr id="2" name="Impetus master logo black and white.pdf">
            <a:extLst>
              <a:ext uri="{FF2B5EF4-FFF2-40B4-BE49-F238E27FC236}">
                <a16:creationId xmlns:a16="http://schemas.microsoft.com/office/drawing/2014/main" id="{2FF7E58C-83DF-2B09-21B7-5F12005BAC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61265" y="12734434"/>
            <a:ext cx="2596440" cy="730250"/>
          </a:xfrm>
          <a:prstGeom prst="rect">
            <a:avLst/>
          </a:prstGeom>
          <a:ln w="12700">
            <a:miter lim="400000"/>
          </a:ln>
        </p:spPr>
      </p:pic>
    </p:spTree>
    <p:extLst>
      <p:ext uri="{BB962C8B-B14F-4D97-AF65-F5344CB8AC3E}">
        <p14:creationId xmlns:p14="http://schemas.microsoft.com/office/powerpoint/2010/main" val="311348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566ECC-20A7-6D22-4747-43A108747BFC}"/>
              </a:ext>
            </a:extLst>
          </p:cNvPr>
          <p:cNvSpPr txBox="1"/>
          <p:nvPr userDrawn="1"/>
        </p:nvSpPr>
        <p:spPr>
          <a:xfrm>
            <a:off x="9225511" y="6073170"/>
            <a:ext cx="5932977" cy="1569660"/>
          </a:xfrm>
          <a:prstGeom prst="rect">
            <a:avLst/>
          </a:prstGeom>
          <a:noFill/>
        </p:spPr>
        <p:txBody>
          <a:bodyPr wrap="none" rtlCol="0">
            <a:spAutoFit/>
          </a:bodyPr>
          <a:lstStyle/>
          <a:p>
            <a:r>
              <a:rPr lang="en-US" sz="9600" dirty="0">
                <a:solidFill>
                  <a:schemeClr val="bg1"/>
                </a:solidFill>
                <a:latin typeface="Lato" panose="020F0502020204030203" pitchFamily="34" charset="77"/>
                <a:cs typeface="Arial" panose="020B0604020202020204" pitchFamily="34" charset="0"/>
              </a:rPr>
              <a:t>Thank you</a:t>
            </a:r>
          </a:p>
        </p:txBody>
      </p:sp>
    </p:spTree>
    <p:extLst>
      <p:ext uri="{BB962C8B-B14F-4D97-AF65-F5344CB8AC3E}">
        <p14:creationId xmlns:p14="http://schemas.microsoft.com/office/powerpoint/2010/main" val="90340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1625602" y="4533900"/>
            <a:ext cx="21132800" cy="4648200"/>
          </a:xfrm>
          <a:prstGeom prst="rect">
            <a:avLst/>
          </a:prstGeom>
        </p:spPr>
        <p:txBody>
          <a:bodyPr anchor="ctr">
            <a:normAutofit/>
          </a:bodyPr>
          <a:lstStyle>
            <a:lvl1pPr algn="l">
              <a:defRPr sz="7996" b="1" i="0">
                <a:solidFill>
                  <a:schemeClr val="bg1"/>
                </a:solidFill>
                <a:latin typeface="Lato" panose="020F0502020204030203" pitchFamily="34" charset="77"/>
                <a:ea typeface="Roboto" panose="02000000000000000000" pitchFamily="2" charset="0"/>
                <a:cs typeface="Arial" panose="020B0604020202020204" pitchFamily="34" charset="0"/>
              </a:defRPr>
            </a:lvl1pPr>
          </a:lstStyle>
          <a:p>
            <a:r>
              <a:rPr lang="en-US"/>
              <a:t>Section</a:t>
            </a:r>
            <a:r>
              <a:t> Text</a:t>
            </a:r>
          </a:p>
        </p:txBody>
      </p:sp>
      <p:pic>
        <p:nvPicPr>
          <p:cNvPr id="3" name="Picture 2">
            <a:extLst>
              <a:ext uri="{FF2B5EF4-FFF2-40B4-BE49-F238E27FC236}">
                <a16:creationId xmlns:a16="http://schemas.microsoft.com/office/drawing/2014/main" id="{770D01B2-4117-1F90-1B6A-3AD04E47BAED}"/>
              </a:ext>
            </a:extLst>
          </p:cNvPr>
          <p:cNvPicPr>
            <a:picLocks noChangeAspect="1"/>
          </p:cNvPicPr>
          <p:nvPr userDrawn="1"/>
        </p:nvPicPr>
        <p:blipFill>
          <a:blip r:embed="rId2" cstate="screen">
            <a:alphaModFix amt="41000"/>
            <a:extLst>
              <a:ext uri="{28A0092B-C50C-407E-A947-70E740481C1C}">
                <a14:useLocalDpi xmlns:a14="http://schemas.microsoft.com/office/drawing/2010/main"/>
              </a:ext>
            </a:extLst>
          </a:blip>
          <a:srcRect/>
          <a:stretch/>
        </p:blipFill>
        <p:spPr>
          <a:xfrm>
            <a:off x="21550331" y="12729411"/>
            <a:ext cx="2571746" cy="721894"/>
          </a:xfrm>
          <a:prstGeom prst="rect">
            <a:avLst/>
          </a:prstGeom>
        </p:spPr>
      </p:pic>
      <p:sp>
        <p:nvSpPr>
          <p:cNvPr id="4" name="TextBox 17">
            <a:extLst>
              <a:ext uri="{FF2B5EF4-FFF2-40B4-BE49-F238E27FC236}">
                <a16:creationId xmlns:a16="http://schemas.microsoft.com/office/drawing/2014/main" id="{6C9F7A1B-C1AC-BBBE-C93E-D760335CCFDC}"/>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22955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reserve="1">
  <p:cSld name="Title —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625600" y="2298700"/>
            <a:ext cx="21132800" cy="4648200"/>
          </a:xfrm>
          <a:prstGeom prst="rect">
            <a:avLst/>
          </a:prstGeom>
        </p:spPr>
        <p:txBody>
          <a:bodyPr anchor="b"/>
          <a:lstStyle/>
          <a:p>
            <a:r>
              <a:t>Title Text</a:t>
            </a:r>
          </a:p>
        </p:txBody>
      </p:sp>
      <p:sp>
        <p:nvSpPr>
          <p:cNvPr id="22" name="Body Level One…"/>
          <p:cNvSpPr txBox="1">
            <a:spLocks noGrp="1"/>
          </p:cNvSpPr>
          <p:nvPr>
            <p:ph type="body" sz="half" idx="1"/>
          </p:nvPr>
        </p:nvSpPr>
        <p:spPr>
          <a:xfrm>
            <a:off x="1625600" y="7073900"/>
            <a:ext cx="21132800" cy="4112506"/>
          </a:xfrm>
          <a:prstGeom prst="rect">
            <a:avLst/>
          </a:prstGeom>
        </p:spPr>
        <p:txBody>
          <a:bodyPr/>
          <a:lstStyle>
            <a:lvl1pPr>
              <a:lnSpc>
                <a:spcPct val="100000"/>
              </a:lnSpc>
              <a:spcBef>
                <a:spcPts val="0"/>
              </a:spcBef>
              <a:defRPr sz="5400">
                <a:solidFill>
                  <a:schemeClr val="bg1">
                    <a:lumMod val="85000"/>
                  </a:schemeClr>
                </a:solidFill>
              </a:defRPr>
            </a:lvl1pPr>
            <a:lvl2pPr marL="0" indent="0">
              <a:lnSpc>
                <a:spcPct val="100000"/>
              </a:lnSpc>
              <a:spcBef>
                <a:spcPts val="0"/>
              </a:spcBef>
              <a:buSzTx/>
              <a:buNone/>
              <a:defRPr sz="5400">
                <a:solidFill>
                  <a:schemeClr val="bg1">
                    <a:lumMod val="85000"/>
                  </a:schemeClr>
                </a:solidFill>
              </a:defRPr>
            </a:lvl2pPr>
            <a:lvl3pPr marL="0" indent="0">
              <a:lnSpc>
                <a:spcPct val="100000"/>
              </a:lnSpc>
              <a:spcBef>
                <a:spcPts val="0"/>
              </a:spcBef>
              <a:buSzTx/>
              <a:buNone/>
              <a:defRPr sz="5400">
                <a:solidFill>
                  <a:schemeClr val="bg1">
                    <a:lumMod val="85000"/>
                  </a:schemeClr>
                </a:solidFill>
              </a:defRPr>
            </a:lvl3pPr>
            <a:lvl4pPr marL="0" indent="0">
              <a:lnSpc>
                <a:spcPct val="100000"/>
              </a:lnSpc>
              <a:spcBef>
                <a:spcPts val="0"/>
              </a:spcBef>
              <a:buSzTx/>
              <a:buNone/>
              <a:defRPr sz="5400">
                <a:solidFill>
                  <a:schemeClr val="bg1">
                    <a:lumMod val="85000"/>
                  </a:schemeClr>
                </a:solidFill>
              </a:defRPr>
            </a:lvl4pPr>
            <a:lvl5pPr marL="0" indent="0">
              <a:lnSpc>
                <a:spcPct val="100000"/>
              </a:lnSpc>
              <a:spcBef>
                <a:spcPts val="0"/>
              </a:spcBef>
              <a:buSzTx/>
              <a:buNone/>
              <a:defRPr sz="5400">
                <a:solidFill>
                  <a:schemeClr val="bg1">
                    <a:lumMod val="85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5" name="Slide Number Placeholder 6">
            <a:extLst>
              <a:ext uri="{FF2B5EF4-FFF2-40B4-BE49-F238E27FC236}">
                <a16:creationId xmlns:a16="http://schemas.microsoft.com/office/drawing/2014/main" id="{BC3CB944-300D-7F4D-ABB5-B787FB948C1A}"/>
              </a:ext>
            </a:extLst>
          </p:cNvPr>
          <p:cNvSpPr>
            <a:spLocks noGrp="1"/>
          </p:cNvSpPr>
          <p:nvPr>
            <p:ph type="sldNum" sz="quarter" idx="4"/>
          </p:nvPr>
        </p:nvSpPr>
        <p:spPr>
          <a:xfrm>
            <a:off x="9448800" y="12727917"/>
            <a:ext cx="5486400" cy="730250"/>
          </a:xfrm>
          <a:prstGeom prst="rect">
            <a:avLst/>
          </a:prstGeom>
        </p:spPr>
        <p:txBody>
          <a:bodyPr vert="horz" lIns="91440" tIns="45720" rIns="91440" bIns="45720" rtlCol="0" anchor="ctr"/>
          <a:lstStyle>
            <a:lvl1pPr algn="ctr">
              <a:defRPr sz="2800" b="0" i="0">
                <a:solidFill>
                  <a:schemeClr val="bg1"/>
                </a:solidFill>
              </a:defRPr>
            </a:lvl1pPr>
          </a:lstStyle>
          <a:p>
            <a:fld id="{8DC54A33-A41F-1448-B98F-72ACA2661604}" type="slidenum">
              <a:rPr lang="en-US" smtClean="0"/>
              <a:pPr/>
              <a:t>‹#›</a:t>
            </a:fld>
            <a:endParaRPr lang="en-US"/>
          </a:p>
        </p:txBody>
      </p:sp>
    </p:spTree>
    <p:extLst>
      <p:ext uri="{BB962C8B-B14F-4D97-AF65-F5344CB8AC3E}">
        <p14:creationId xmlns:p14="http://schemas.microsoft.com/office/powerpoint/2010/main" val="251846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Impetus_cover_v1">
    <p:spTree>
      <p:nvGrpSpPr>
        <p:cNvPr id="1" name=""/>
        <p:cNvGrpSpPr/>
        <p:nvPr/>
      </p:nvGrpSpPr>
      <p:grpSpPr>
        <a:xfrm>
          <a:off x="0" y="0"/>
          <a:ext cx="0" cy="0"/>
          <a:chOff x="0" y="0"/>
          <a:chExt cx="0" cy="0"/>
        </a:xfrm>
      </p:grpSpPr>
      <p:pic>
        <p:nvPicPr>
          <p:cNvPr id="52" name="Graphic 51">
            <a:extLst>
              <a:ext uri="{FF2B5EF4-FFF2-40B4-BE49-F238E27FC236}">
                <a16:creationId xmlns:a16="http://schemas.microsoft.com/office/drawing/2014/main" id="{129E6917-F57D-DED0-ABEE-91CB2188BF2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57924" y="4677820"/>
            <a:ext cx="14332797" cy="4586495"/>
          </a:xfrm>
          <a:prstGeom prst="rect">
            <a:avLst/>
          </a:prstGeom>
        </p:spPr>
      </p:pic>
    </p:spTree>
    <p:extLst>
      <p:ext uri="{BB962C8B-B14F-4D97-AF65-F5344CB8AC3E}">
        <p14:creationId xmlns:p14="http://schemas.microsoft.com/office/powerpoint/2010/main" val="180431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ck Titl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D5D79BD-0F71-6A85-3A91-3847AB591C93}"/>
              </a:ext>
            </a:extLst>
          </p:cNvPr>
          <p:cNvSpPr>
            <a:spLocks noGrp="1"/>
          </p:cNvSpPr>
          <p:nvPr>
            <p:ph type="body" sz="quarter" idx="10" hasCustomPrompt="1"/>
          </p:nvPr>
        </p:nvSpPr>
        <p:spPr>
          <a:xfrm>
            <a:off x="914400" y="3657600"/>
            <a:ext cx="22549104" cy="3200400"/>
          </a:xfrm>
          <a:prstGeom prst="rect">
            <a:avLst/>
          </a:prstGeom>
        </p:spPr>
        <p:txBody>
          <a:bodyPr bIns="182880" anchor="b"/>
          <a:lstStyle>
            <a:lvl1pPr marL="0" indent="0">
              <a:buNone/>
              <a:defRPr sz="7196" b="1" i="0">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Add title of presentation </a:t>
            </a:r>
          </a:p>
        </p:txBody>
      </p:sp>
      <p:sp>
        <p:nvSpPr>
          <p:cNvPr id="10" name="Text Placeholder 8">
            <a:extLst>
              <a:ext uri="{FF2B5EF4-FFF2-40B4-BE49-F238E27FC236}">
                <a16:creationId xmlns:a16="http://schemas.microsoft.com/office/drawing/2014/main" id="{FA17CC50-0983-FB29-9AB7-5FBC337CCF4F}"/>
              </a:ext>
            </a:extLst>
          </p:cNvPr>
          <p:cNvSpPr>
            <a:spLocks noGrp="1"/>
          </p:cNvSpPr>
          <p:nvPr>
            <p:ph type="body" sz="quarter" idx="11" hasCustomPrompt="1"/>
          </p:nvPr>
        </p:nvSpPr>
        <p:spPr>
          <a:xfrm>
            <a:off x="914400" y="7040880"/>
            <a:ext cx="22549104" cy="2743200"/>
          </a:xfrm>
          <a:prstGeom prst="rect">
            <a:avLst/>
          </a:prstGeom>
        </p:spPr>
        <p:txBody>
          <a:bodyPr tIns="182880" bIns="91440"/>
          <a:lstStyle>
            <a:lvl1pPr marL="0" indent="0">
              <a:buNone/>
              <a:defRPr sz="4799" b="0" i="0">
                <a:solidFill>
                  <a:schemeClr val="bg1">
                    <a:lumMod val="50000"/>
                  </a:schemeClr>
                </a:solidFill>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Secondary Copy (Date, speaker names, etc.)</a:t>
            </a:r>
          </a:p>
        </p:txBody>
      </p:sp>
    </p:spTree>
    <p:extLst>
      <p:ext uri="{BB962C8B-B14F-4D97-AF65-F5344CB8AC3E}">
        <p14:creationId xmlns:p14="http://schemas.microsoft.com/office/powerpoint/2010/main" val="332140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plogic title pag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914400" y="770022"/>
            <a:ext cx="22549104" cy="7392060"/>
          </a:xfrm>
          <a:prstGeom prst="rect">
            <a:avLst/>
          </a:prstGeom>
        </p:spPr>
        <p:txBody>
          <a:bodyPr anchor="ctr">
            <a:normAutofit/>
          </a:bodyPr>
          <a:lstStyle>
            <a:lvl1pPr algn="l">
              <a:defRPr sz="7994" b="1" i="0">
                <a:solidFill>
                  <a:schemeClr val="tx1"/>
                </a:solidFill>
                <a:latin typeface="Lato" panose="020F0502020204030203" pitchFamily="34" charset="77"/>
                <a:ea typeface="Roboto" panose="02000000000000000000" pitchFamily="2" charset="0"/>
              </a:defRPr>
            </a:lvl1pPr>
          </a:lstStyle>
          <a:p>
            <a:r>
              <a:rPr lang="en-US"/>
              <a:t>Title</a:t>
            </a:r>
            <a:endParaRPr/>
          </a:p>
        </p:txBody>
      </p:sp>
      <p:sp>
        <p:nvSpPr>
          <p:cNvPr id="3" name="Rectangle 2">
            <a:extLst>
              <a:ext uri="{FF2B5EF4-FFF2-40B4-BE49-F238E27FC236}">
                <a16:creationId xmlns:a16="http://schemas.microsoft.com/office/drawing/2014/main" id="{633F9B46-A3E4-E0AC-D65C-BABC4DFE907E}"/>
              </a:ext>
            </a:extLst>
          </p:cNvPr>
          <p:cNvSpPr/>
          <p:nvPr userDrawn="1"/>
        </p:nvSpPr>
        <p:spPr>
          <a:xfrm>
            <a:off x="0" y="8742556"/>
            <a:ext cx="24384000" cy="49734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97"/>
          </a:p>
        </p:txBody>
      </p:sp>
    </p:spTree>
    <p:extLst>
      <p:ext uri="{BB962C8B-B14F-4D97-AF65-F5344CB8AC3E}">
        <p14:creationId xmlns:p14="http://schemas.microsoft.com/office/powerpoint/2010/main" val="324675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05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7" y="457200"/>
            <a:ext cx="2346777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Tree>
    <p:extLst>
      <p:ext uri="{BB962C8B-B14F-4D97-AF65-F5344CB8AC3E}">
        <p14:creationId xmlns:p14="http://schemas.microsoft.com/office/powerpoint/2010/main" val="29565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38037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4" y="457200"/>
            <a:ext cx="2346350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dirty="0"/>
              <a:t>Click to add title</a:t>
            </a:r>
          </a:p>
        </p:txBody>
      </p:sp>
      <p:sp>
        <p:nvSpPr>
          <p:cNvPr id="4" name="Text Placeholder 3">
            <a:extLst>
              <a:ext uri="{FF2B5EF4-FFF2-40B4-BE49-F238E27FC236}">
                <a16:creationId xmlns:a16="http://schemas.microsoft.com/office/drawing/2014/main" id="{3AB5C8B4-EDFC-DA1C-8C14-3ED514C5B5E8}"/>
              </a:ext>
            </a:extLst>
          </p:cNvPr>
          <p:cNvSpPr>
            <a:spLocks noGrp="1"/>
          </p:cNvSpPr>
          <p:nvPr>
            <p:ph type="body" sz="quarter" idx="11"/>
          </p:nvPr>
        </p:nvSpPr>
        <p:spPr>
          <a:xfrm>
            <a:off x="458115" y="2286000"/>
            <a:ext cx="23463504" cy="10058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289" indent="-456858">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000" indent="-456858">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1716" indent="-456858">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357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and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dirty="0"/>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
        <p:nvSpPr>
          <p:cNvPr id="6" name="Text Placeholder 3">
            <a:extLst>
              <a:ext uri="{FF2B5EF4-FFF2-40B4-BE49-F238E27FC236}">
                <a16:creationId xmlns:a16="http://schemas.microsoft.com/office/drawing/2014/main" id="{214DB2D1-0679-5A00-E6DA-5B237DBF37F0}"/>
              </a:ext>
            </a:extLst>
          </p:cNvPr>
          <p:cNvSpPr>
            <a:spLocks noGrp="1"/>
          </p:cNvSpPr>
          <p:nvPr>
            <p:ph type="body" sz="quarter" idx="12"/>
          </p:nvPr>
        </p:nvSpPr>
        <p:spPr>
          <a:xfrm>
            <a:off x="458116" y="2286000"/>
            <a:ext cx="23467773" cy="10312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743" indent="-456949">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640" indent="-456949">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2537" indent="-456949">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051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C2C2C"/>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473094-BA64-0CB8-6FAB-84B09E67028C}"/>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21550330" y="12729413"/>
            <a:ext cx="2571747" cy="721894"/>
          </a:xfrm>
          <a:prstGeom prst="rect">
            <a:avLst/>
          </a:prstGeom>
        </p:spPr>
      </p:pic>
      <p:sp>
        <p:nvSpPr>
          <p:cNvPr id="3" name="TextBox 17">
            <a:extLst>
              <a:ext uri="{FF2B5EF4-FFF2-40B4-BE49-F238E27FC236}">
                <a16:creationId xmlns:a16="http://schemas.microsoft.com/office/drawing/2014/main" id="{16E1D8DD-95D2-2328-BA90-9AC4FC7A598B}"/>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lumMod val="75000"/>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338592570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827887" rtl="0" eaLnBrk="1" latinLnBrk="0" hangingPunct="1">
        <a:lnSpc>
          <a:spcPct val="90000"/>
        </a:lnSpc>
        <a:spcBef>
          <a:spcPct val="0"/>
        </a:spcBef>
        <a:buNone/>
        <a:defRPr sz="8796" kern="1200">
          <a:solidFill>
            <a:schemeClr val="tx1"/>
          </a:solidFill>
          <a:latin typeface="+mj-lt"/>
          <a:ea typeface="+mj-ea"/>
          <a:cs typeface="+mj-cs"/>
        </a:defRPr>
      </a:lvl1pPr>
    </p:titleStyle>
    <p:bodyStyle>
      <a:lvl1pPr marL="456972" indent="-456972" algn="l" defTabSz="1827887"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0915" indent="-456972" algn="l" defTabSz="1827887"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4859" indent="-456972" algn="l" defTabSz="1827887"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8800"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2744"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6687"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0628"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4572"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68515"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7887" rtl="0" eaLnBrk="1" latinLnBrk="0" hangingPunct="1">
        <a:defRPr sz="3599" kern="1200">
          <a:solidFill>
            <a:schemeClr val="tx1"/>
          </a:solidFill>
          <a:latin typeface="+mn-lt"/>
          <a:ea typeface="+mn-ea"/>
          <a:cs typeface="+mn-cs"/>
        </a:defRPr>
      </a:lvl1pPr>
      <a:lvl2pPr marL="913943" algn="l" defTabSz="1827887" rtl="0" eaLnBrk="1" latinLnBrk="0" hangingPunct="1">
        <a:defRPr sz="3599" kern="1200">
          <a:solidFill>
            <a:schemeClr val="tx1"/>
          </a:solidFill>
          <a:latin typeface="+mn-lt"/>
          <a:ea typeface="+mn-ea"/>
          <a:cs typeface="+mn-cs"/>
        </a:defRPr>
      </a:lvl2pPr>
      <a:lvl3pPr marL="1827887" algn="l" defTabSz="1827887" rtl="0" eaLnBrk="1" latinLnBrk="0" hangingPunct="1">
        <a:defRPr sz="3599" kern="1200">
          <a:solidFill>
            <a:schemeClr val="tx1"/>
          </a:solidFill>
          <a:latin typeface="+mn-lt"/>
          <a:ea typeface="+mn-ea"/>
          <a:cs typeface="+mn-cs"/>
        </a:defRPr>
      </a:lvl3pPr>
      <a:lvl4pPr marL="2741828" algn="l" defTabSz="1827887" rtl="0" eaLnBrk="1" latinLnBrk="0" hangingPunct="1">
        <a:defRPr sz="3599" kern="1200">
          <a:solidFill>
            <a:schemeClr val="tx1"/>
          </a:solidFill>
          <a:latin typeface="+mn-lt"/>
          <a:ea typeface="+mn-ea"/>
          <a:cs typeface="+mn-cs"/>
        </a:defRPr>
      </a:lvl4pPr>
      <a:lvl5pPr marL="3655772" algn="l" defTabSz="1827887" rtl="0" eaLnBrk="1" latinLnBrk="0" hangingPunct="1">
        <a:defRPr sz="3599" kern="1200">
          <a:solidFill>
            <a:schemeClr val="tx1"/>
          </a:solidFill>
          <a:latin typeface="+mn-lt"/>
          <a:ea typeface="+mn-ea"/>
          <a:cs typeface="+mn-cs"/>
        </a:defRPr>
      </a:lvl5pPr>
      <a:lvl6pPr marL="4569715" algn="l" defTabSz="1827887" rtl="0" eaLnBrk="1" latinLnBrk="0" hangingPunct="1">
        <a:defRPr sz="3599" kern="1200">
          <a:solidFill>
            <a:schemeClr val="tx1"/>
          </a:solidFill>
          <a:latin typeface="+mn-lt"/>
          <a:ea typeface="+mn-ea"/>
          <a:cs typeface="+mn-cs"/>
        </a:defRPr>
      </a:lvl6pPr>
      <a:lvl7pPr marL="5483657" algn="l" defTabSz="1827887" rtl="0" eaLnBrk="1" latinLnBrk="0" hangingPunct="1">
        <a:defRPr sz="3599" kern="1200">
          <a:solidFill>
            <a:schemeClr val="tx1"/>
          </a:solidFill>
          <a:latin typeface="+mn-lt"/>
          <a:ea typeface="+mn-ea"/>
          <a:cs typeface="+mn-cs"/>
        </a:defRPr>
      </a:lvl7pPr>
      <a:lvl8pPr marL="6397600" algn="l" defTabSz="1827887" rtl="0" eaLnBrk="1" latinLnBrk="0" hangingPunct="1">
        <a:defRPr sz="3599" kern="1200">
          <a:solidFill>
            <a:schemeClr val="tx1"/>
          </a:solidFill>
          <a:latin typeface="+mn-lt"/>
          <a:ea typeface="+mn-ea"/>
          <a:cs typeface="+mn-cs"/>
        </a:defRPr>
      </a:lvl8pPr>
      <a:lvl9pPr marL="7311544" algn="l" defTabSz="1827887"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2">
          <p15:clr>
            <a:srgbClr val="F26B43"/>
          </p15:clr>
        </p15:guide>
        <p15:guide id="2" pos="30132">
          <p15:clr>
            <a:srgbClr val="F26B43"/>
          </p15:clr>
        </p15:guide>
        <p15:guide id="3" orient="horz" pos="576">
          <p15:clr>
            <a:srgbClr val="F26B43"/>
          </p15:clr>
        </p15:guide>
        <p15:guide id="4" orient="horz" pos="167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rQgK0tD1xTA"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2DB0D-39A4-5FBE-3E6F-EDC7CCD3AD80}"/>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018AD5B1-3039-56A9-41EE-A93898A4D53E}"/>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Cost estimates​</a:t>
            </a:r>
          </a:p>
        </p:txBody>
      </p:sp>
      <p:sp>
        <p:nvSpPr>
          <p:cNvPr id="2" name="Text Placeholder 1">
            <a:extLst>
              <a:ext uri="{FF2B5EF4-FFF2-40B4-BE49-F238E27FC236}">
                <a16:creationId xmlns:a16="http://schemas.microsoft.com/office/drawing/2014/main" id="{0F520E62-D6C0-B9D0-8523-EA08EBF4BF93}"/>
              </a:ext>
            </a:extLst>
          </p:cNvPr>
          <p:cNvSpPr>
            <a:spLocks noGrp="1"/>
          </p:cNvSpPr>
          <p:nvPr>
            <p:ph type="body" sz="quarter" idx="11"/>
          </p:nvPr>
        </p:nvSpPr>
        <p:spPr/>
        <p:txBody>
          <a:bodyPr/>
          <a:lstStyle/>
          <a:p>
            <a:r>
              <a:rPr lang="en-US" dirty="0"/>
              <a:t>Total estimate for 2 months : $120 - $150</a:t>
            </a:r>
          </a:p>
        </p:txBody>
      </p:sp>
      <p:graphicFrame>
        <p:nvGraphicFramePr>
          <p:cNvPr id="3" name="Table 2">
            <a:extLst>
              <a:ext uri="{FF2B5EF4-FFF2-40B4-BE49-F238E27FC236}">
                <a16:creationId xmlns:a16="http://schemas.microsoft.com/office/drawing/2014/main" id="{40A6F653-9332-4F7C-3AED-7093C264B750}"/>
              </a:ext>
            </a:extLst>
          </p:cNvPr>
          <p:cNvGraphicFramePr>
            <a:graphicFrameLocks noGrp="1"/>
          </p:cNvGraphicFramePr>
          <p:nvPr>
            <p:extLst>
              <p:ext uri="{D42A27DB-BD31-4B8C-83A1-F6EECF244321}">
                <p14:modId xmlns:p14="http://schemas.microsoft.com/office/powerpoint/2010/main" val="1109390247"/>
              </p:ext>
            </p:extLst>
          </p:nvPr>
        </p:nvGraphicFramePr>
        <p:xfrm>
          <a:off x="1676400" y="4574286"/>
          <a:ext cx="21031200" cy="6856603"/>
        </p:xfrm>
        <a:graphic>
          <a:graphicData uri="http://schemas.openxmlformats.org/drawingml/2006/table">
            <a:tbl>
              <a:tblPr/>
              <a:tblGrid>
                <a:gridCol w="7010400">
                  <a:extLst>
                    <a:ext uri="{9D8B030D-6E8A-4147-A177-3AD203B41FA5}">
                      <a16:colId xmlns:a16="http://schemas.microsoft.com/office/drawing/2014/main" val="2874463550"/>
                    </a:ext>
                  </a:extLst>
                </a:gridCol>
                <a:gridCol w="7010400">
                  <a:extLst>
                    <a:ext uri="{9D8B030D-6E8A-4147-A177-3AD203B41FA5}">
                      <a16:colId xmlns:a16="http://schemas.microsoft.com/office/drawing/2014/main" val="333721889"/>
                    </a:ext>
                  </a:extLst>
                </a:gridCol>
                <a:gridCol w="7010400">
                  <a:extLst>
                    <a:ext uri="{9D8B030D-6E8A-4147-A177-3AD203B41FA5}">
                      <a16:colId xmlns:a16="http://schemas.microsoft.com/office/drawing/2014/main" val="3356076125"/>
                    </a:ext>
                  </a:extLst>
                </a:gridCol>
              </a:tblGrid>
              <a:tr h="0">
                <a:tc>
                  <a:txBody>
                    <a:bodyPr/>
                    <a:lstStyle/>
                    <a:p>
                      <a:r>
                        <a:rPr lang="en-IN" b="1">
                          <a:solidFill>
                            <a:schemeClr val="bg1"/>
                          </a:solidFill>
                        </a:rPr>
                        <a:t>Service</a:t>
                      </a:r>
                      <a:endParaRPr lang="en-IN">
                        <a:solidFill>
                          <a:schemeClr val="bg1"/>
                        </a:solidFill>
                      </a:endParaRPr>
                    </a:p>
                  </a:txBody>
                  <a:tcPr anchor="ctr">
                    <a:lnL>
                      <a:noFill/>
                    </a:lnL>
                    <a:lnR>
                      <a:noFill/>
                    </a:lnR>
                    <a:lnT>
                      <a:noFill/>
                    </a:lnT>
                    <a:lnB>
                      <a:noFill/>
                    </a:lnB>
                    <a:noFill/>
                  </a:tcPr>
                </a:tc>
                <a:tc>
                  <a:txBody>
                    <a:bodyPr/>
                    <a:lstStyle/>
                    <a:p>
                      <a:r>
                        <a:rPr lang="en-IN" b="1">
                          <a:solidFill>
                            <a:schemeClr val="bg1"/>
                          </a:solidFill>
                        </a:rPr>
                        <a:t>Usage</a:t>
                      </a:r>
                      <a:endParaRPr lang="en-IN">
                        <a:solidFill>
                          <a:schemeClr val="bg1"/>
                        </a:solidFill>
                      </a:endParaRPr>
                    </a:p>
                  </a:txBody>
                  <a:tcPr anchor="ctr">
                    <a:lnL>
                      <a:noFill/>
                    </a:lnL>
                    <a:lnR>
                      <a:noFill/>
                    </a:lnR>
                    <a:lnT>
                      <a:noFill/>
                    </a:lnT>
                    <a:lnB>
                      <a:noFill/>
                    </a:lnB>
                    <a:noFill/>
                  </a:tcPr>
                </a:tc>
                <a:tc>
                  <a:txBody>
                    <a:bodyPr/>
                    <a:lstStyle/>
                    <a:p>
                      <a:r>
                        <a:rPr lang="en-IN" b="1">
                          <a:solidFill>
                            <a:schemeClr val="bg1"/>
                          </a:solidFill>
                        </a:rPr>
                        <a:t>Monthly Cost (USD)</a:t>
                      </a:r>
                      <a:endParaRPr lang="en-IN">
                        <a:solidFill>
                          <a:schemeClr val="bg1"/>
                        </a:solidFill>
                      </a:endParaRPr>
                    </a:p>
                  </a:txBody>
                  <a:tcPr anchor="ctr">
                    <a:lnL>
                      <a:noFill/>
                    </a:lnL>
                    <a:lnR>
                      <a:noFill/>
                    </a:lnR>
                    <a:lnT>
                      <a:noFill/>
                    </a:lnT>
                    <a:lnB>
                      <a:noFill/>
                    </a:lnB>
                    <a:noFill/>
                  </a:tcPr>
                </a:tc>
                <a:extLst>
                  <a:ext uri="{0D108BD9-81ED-4DB2-BD59-A6C34878D82A}">
                    <a16:rowId xmlns:a16="http://schemas.microsoft.com/office/drawing/2014/main" val="3718249678"/>
                  </a:ext>
                </a:extLst>
              </a:tr>
              <a:tr h="0">
                <a:tc>
                  <a:txBody>
                    <a:bodyPr/>
                    <a:lstStyle/>
                    <a:p>
                      <a:r>
                        <a:rPr lang="en-IN" b="1">
                          <a:solidFill>
                            <a:schemeClr val="bg1"/>
                          </a:solidFill>
                        </a:rPr>
                        <a:t>Fargate (Node.js backend)</a:t>
                      </a:r>
                      <a:endParaRPr lang="en-IN">
                        <a:solidFill>
                          <a:schemeClr val="bg1"/>
                        </a:solidFill>
                      </a:endParaRPr>
                    </a:p>
                  </a:txBody>
                  <a:tcPr anchor="ctr">
                    <a:lnL>
                      <a:noFill/>
                    </a:lnL>
                    <a:lnR>
                      <a:noFill/>
                    </a:lnR>
                    <a:lnT>
                      <a:noFill/>
                    </a:lnT>
                    <a:lnB>
                      <a:noFill/>
                    </a:lnB>
                    <a:noFill/>
                  </a:tcPr>
                </a:tc>
                <a:tc>
                  <a:txBody>
                    <a:bodyPr/>
                    <a:lstStyle/>
                    <a:p>
                      <a:r>
                        <a:rPr lang="en-US">
                          <a:solidFill>
                            <a:schemeClr val="bg1"/>
                          </a:solidFill>
                        </a:rPr>
                        <a:t>~15 tasks/month, small vCPU/memory (spot)</a:t>
                      </a:r>
                    </a:p>
                  </a:txBody>
                  <a:tcPr anchor="ctr">
                    <a:lnL>
                      <a:noFill/>
                    </a:lnL>
                    <a:lnR>
                      <a:noFill/>
                    </a:lnR>
                    <a:lnT>
                      <a:noFill/>
                    </a:lnT>
                    <a:lnB>
                      <a:noFill/>
                    </a:lnB>
                    <a:noFill/>
                  </a:tcPr>
                </a:tc>
                <a:tc>
                  <a:txBody>
                    <a:bodyPr/>
                    <a:lstStyle/>
                    <a:p>
                      <a:r>
                        <a:rPr lang="en-IN">
                          <a:solidFill>
                            <a:schemeClr val="bg1"/>
                          </a:solidFill>
                        </a:rPr>
                        <a:t>$8 – $15</a:t>
                      </a:r>
                    </a:p>
                  </a:txBody>
                  <a:tcPr anchor="ctr">
                    <a:lnL>
                      <a:noFill/>
                    </a:lnL>
                    <a:lnR>
                      <a:noFill/>
                    </a:lnR>
                    <a:lnT>
                      <a:noFill/>
                    </a:lnT>
                    <a:lnB>
                      <a:noFill/>
                    </a:lnB>
                    <a:noFill/>
                  </a:tcPr>
                </a:tc>
                <a:extLst>
                  <a:ext uri="{0D108BD9-81ED-4DB2-BD59-A6C34878D82A}">
                    <a16:rowId xmlns:a16="http://schemas.microsoft.com/office/drawing/2014/main" val="1019822396"/>
                  </a:ext>
                </a:extLst>
              </a:tr>
              <a:tr h="0">
                <a:tc>
                  <a:txBody>
                    <a:bodyPr/>
                    <a:lstStyle/>
                    <a:p>
                      <a:r>
                        <a:rPr lang="en-IN" b="1">
                          <a:solidFill>
                            <a:schemeClr val="bg1"/>
                          </a:solidFill>
                        </a:rPr>
                        <a:t>Application Load Balancer</a:t>
                      </a:r>
                      <a:endParaRPr lang="en-IN">
                        <a:solidFill>
                          <a:schemeClr val="bg1"/>
                        </a:solidFill>
                      </a:endParaRPr>
                    </a:p>
                  </a:txBody>
                  <a:tcPr anchor="ctr">
                    <a:lnL>
                      <a:noFill/>
                    </a:lnL>
                    <a:lnR>
                      <a:noFill/>
                    </a:lnR>
                    <a:lnT>
                      <a:noFill/>
                    </a:lnT>
                    <a:lnB>
                      <a:noFill/>
                    </a:lnB>
                    <a:noFill/>
                  </a:tcPr>
                </a:tc>
                <a:tc>
                  <a:txBody>
                    <a:bodyPr/>
                    <a:lstStyle/>
                    <a:p>
                      <a:r>
                        <a:rPr lang="en-IN">
                          <a:solidFill>
                            <a:schemeClr val="bg1"/>
                          </a:solidFill>
                        </a:rPr>
                        <a:t>Light WebSocket traffic</a:t>
                      </a:r>
                    </a:p>
                  </a:txBody>
                  <a:tcPr anchor="ctr">
                    <a:lnL>
                      <a:noFill/>
                    </a:lnL>
                    <a:lnR>
                      <a:noFill/>
                    </a:lnR>
                    <a:lnT>
                      <a:noFill/>
                    </a:lnT>
                    <a:lnB>
                      <a:noFill/>
                    </a:lnB>
                    <a:noFill/>
                  </a:tcPr>
                </a:tc>
                <a:tc>
                  <a:txBody>
                    <a:bodyPr/>
                    <a:lstStyle/>
                    <a:p>
                      <a:r>
                        <a:rPr lang="en-IN">
                          <a:solidFill>
                            <a:schemeClr val="bg1"/>
                          </a:solidFill>
                        </a:rPr>
                        <a:t>$18 – $22</a:t>
                      </a:r>
                    </a:p>
                  </a:txBody>
                  <a:tcPr anchor="ctr">
                    <a:lnL>
                      <a:noFill/>
                    </a:lnL>
                    <a:lnR>
                      <a:noFill/>
                    </a:lnR>
                    <a:lnT>
                      <a:noFill/>
                    </a:lnT>
                    <a:lnB>
                      <a:noFill/>
                    </a:lnB>
                    <a:noFill/>
                  </a:tcPr>
                </a:tc>
                <a:extLst>
                  <a:ext uri="{0D108BD9-81ED-4DB2-BD59-A6C34878D82A}">
                    <a16:rowId xmlns:a16="http://schemas.microsoft.com/office/drawing/2014/main" val="3523686654"/>
                  </a:ext>
                </a:extLst>
              </a:tr>
              <a:tr h="0">
                <a:tc>
                  <a:txBody>
                    <a:bodyPr/>
                    <a:lstStyle/>
                    <a:p>
                      <a:r>
                        <a:rPr lang="en-IN" b="1">
                          <a:solidFill>
                            <a:schemeClr val="bg1"/>
                          </a:solidFill>
                        </a:rPr>
                        <a:t>Amazon Transcribe</a:t>
                      </a:r>
                      <a:endParaRPr lang="en-IN">
                        <a:solidFill>
                          <a:schemeClr val="bg1"/>
                        </a:solidFill>
                      </a:endParaRPr>
                    </a:p>
                  </a:txBody>
                  <a:tcPr anchor="ctr">
                    <a:lnL>
                      <a:noFill/>
                    </a:lnL>
                    <a:lnR>
                      <a:noFill/>
                    </a:lnR>
                    <a:lnT>
                      <a:noFill/>
                    </a:lnT>
                    <a:lnB>
                      <a:noFill/>
                    </a:lnB>
                    <a:noFill/>
                  </a:tcPr>
                </a:tc>
                <a:tc>
                  <a:txBody>
                    <a:bodyPr/>
                    <a:lstStyle/>
                    <a:p>
                      <a:r>
                        <a:rPr lang="en-US">
                          <a:solidFill>
                            <a:schemeClr val="bg1"/>
                          </a:solidFill>
                        </a:rPr>
                        <a:t>20 mins/day (0.0066/min)</a:t>
                      </a:r>
                    </a:p>
                  </a:txBody>
                  <a:tcPr anchor="ctr">
                    <a:lnL>
                      <a:noFill/>
                    </a:lnL>
                    <a:lnR>
                      <a:noFill/>
                    </a:lnR>
                    <a:lnT>
                      <a:noFill/>
                    </a:lnT>
                    <a:lnB>
                      <a:noFill/>
                    </a:lnB>
                    <a:noFill/>
                  </a:tcPr>
                </a:tc>
                <a:tc>
                  <a:txBody>
                    <a:bodyPr/>
                    <a:lstStyle/>
                    <a:p>
                      <a:r>
                        <a:rPr lang="en-IN">
                          <a:solidFill>
                            <a:schemeClr val="bg1"/>
                          </a:solidFill>
                        </a:rPr>
                        <a:t>~$4</a:t>
                      </a:r>
                    </a:p>
                  </a:txBody>
                  <a:tcPr anchor="ctr">
                    <a:lnL>
                      <a:noFill/>
                    </a:lnL>
                    <a:lnR>
                      <a:noFill/>
                    </a:lnR>
                    <a:lnT>
                      <a:noFill/>
                    </a:lnT>
                    <a:lnB>
                      <a:noFill/>
                    </a:lnB>
                    <a:noFill/>
                  </a:tcPr>
                </a:tc>
                <a:extLst>
                  <a:ext uri="{0D108BD9-81ED-4DB2-BD59-A6C34878D82A}">
                    <a16:rowId xmlns:a16="http://schemas.microsoft.com/office/drawing/2014/main" val="359967203"/>
                  </a:ext>
                </a:extLst>
              </a:tr>
              <a:tr h="0">
                <a:tc>
                  <a:txBody>
                    <a:bodyPr/>
                    <a:lstStyle/>
                    <a:p>
                      <a:r>
                        <a:rPr lang="en-IN" b="1" dirty="0">
                          <a:solidFill>
                            <a:schemeClr val="bg1"/>
                          </a:solidFill>
                        </a:rPr>
                        <a:t>Amazon Bedrock (Claude)</a:t>
                      </a:r>
                      <a:endParaRPr lang="en-IN" dirty="0">
                        <a:solidFill>
                          <a:schemeClr val="bg1"/>
                        </a:solidFill>
                      </a:endParaRPr>
                    </a:p>
                  </a:txBody>
                  <a:tcPr anchor="ctr">
                    <a:lnL>
                      <a:noFill/>
                    </a:lnL>
                    <a:lnR>
                      <a:noFill/>
                    </a:lnR>
                    <a:lnT>
                      <a:noFill/>
                    </a:lnT>
                    <a:lnB>
                      <a:noFill/>
                    </a:lnB>
                    <a:noFill/>
                  </a:tcPr>
                </a:tc>
                <a:tc>
                  <a:txBody>
                    <a:bodyPr/>
                    <a:lstStyle/>
                    <a:p>
                      <a:r>
                        <a:rPr lang="en-US">
                          <a:solidFill>
                            <a:schemeClr val="bg1"/>
                          </a:solidFill>
                        </a:rPr>
                        <a:t>Few thousand tokens/day via Claude v2</a:t>
                      </a:r>
                    </a:p>
                  </a:txBody>
                  <a:tcPr anchor="ctr">
                    <a:lnL>
                      <a:noFill/>
                    </a:lnL>
                    <a:lnR>
                      <a:noFill/>
                    </a:lnR>
                    <a:lnT>
                      <a:noFill/>
                    </a:lnT>
                    <a:lnB>
                      <a:noFill/>
                    </a:lnB>
                    <a:noFill/>
                  </a:tcPr>
                </a:tc>
                <a:tc>
                  <a:txBody>
                    <a:bodyPr/>
                    <a:lstStyle/>
                    <a:p>
                      <a:r>
                        <a:rPr lang="en-IN">
                          <a:solidFill>
                            <a:schemeClr val="bg1"/>
                          </a:solidFill>
                        </a:rPr>
                        <a:t>$10 – $15</a:t>
                      </a:r>
                    </a:p>
                  </a:txBody>
                  <a:tcPr anchor="ctr">
                    <a:lnL>
                      <a:noFill/>
                    </a:lnL>
                    <a:lnR>
                      <a:noFill/>
                    </a:lnR>
                    <a:lnT>
                      <a:noFill/>
                    </a:lnT>
                    <a:lnB>
                      <a:noFill/>
                    </a:lnB>
                    <a:noFill/>
                  </a:tcPr>
                </a:tc>
                <a:extLst>
                  <a:ext uri="{0D108BD9-81ED-4DB2-BD59-A6C34878D82A}">
                    <a16:rowId xmlns:a16="http://schemas.microsoft.com/office/drawing/2014/main" val="2389567450"/>
                  </a:ext>
                </a:extLst>
              </a:tr>
              <a:tr h="0">
                <a:tc>
                  <a:txBody>
                    <a:bodyPr/>
                    <a:lstStyle/>
                    <a:p>
                      <a:r>
                        <a:rPr lang="en-IN" b="1">
                          <a:solidFill>
                            <a:schemeClr val="bg1"/>
                          </a:solidFill>
                        </a:rPr>
                        <a:t>OpenSearch Serverless</a:t>
                      </a:r>
                      <a:endParaRPr lang="en-IN">
                        <a:solidFill>
                          <a:schemeClr val="bg1"/>
                        </a:solidFill>
                      </a:endParaRPr>
                    </a:p>
                  </a:txBody>
                  <a:tcPr anchor="ctr">
                    <a:lnL>
                      <a:noFill/>
                    </a:lnL>
                    <a:lnR>
                      <a:noFill/>
                    </a:lnR>
                    <a:lnT>
                      <a:noFill/>
                    </a:lnT>
                    <a:lnB>
                      <a:noFill/>
                    </a:lnB>
                    <a:noFill/>
                  </a:tcPr>
                </a:tc>
                <a:tc>
                  <a:txBody>
                    <a:bodyPr/>
                    <a:lstStyle/>
                    <a:p>
                      <a:r>
                        <a:rPr lang="en-IN">
                          <a:solidFill>
                            <a:schemeClr val="bg1"/>
                          </a:solidFill>
                        </a:rPr>
                        <a:t>~10K vector docs + light queries</a:t>
                      </a:r>
                    </a:p>
                  </a:txBody>
                  <a:tcPr anchor="ctr">
                    <a:lnL>
                      <a:noFill/>
                    </a:lnL>
                    <a:lnR>
                      <a:noFill/>
                    </a:lnR>
                    <a:lnT>
                      <a:noFill/>
                    </a:lnT>
                    <a:lnB>
                      <a:noFill/>
                    </a:lnB>
                    <a:noFill/>
                  </a:tcPr>
                </a:tc>
                <a:tc>
                  <a:txBody>
                    <a:bodyPr/>
                    <a:lstStyle/>
                    <a:p>
                      <a:r>
                        <a:rPr lang="en-IN">
                          <a:solidFill>
                            <a:schemeClr val="bg1"/>
                          </a:solidFill>
                        </a:rPr>
                        <a:t>$12 – $18</a:t>
                      </a:r>
                    </a:p>
                  </a:txBody>
                  <a:tcPr anchor="ctr">
                    <a:lnL>
                      <a:noFill/>
                    </a:lnL>
                    <a:lnR>
                      <a:noFill/>
                    </a:lnR>
                    <a:lnT>
                      <a:noFill/>
                    </a:lnT>
                    <a:lnB>
                      <a:noFill/>
                    </a:lnB>
                    <a:noFill/>
                  </a:tcPr>
                </a:tc>
                <a:extLst>
                  <a:ext uri="{0D108BD9-81ED-4DB2-BD59-A6C34878D82A}">
                    <a16:rowId xmlns:a16="http://schemas.microsoft.com/office/drawing/2014/main" val="1851126019"/>
                  </a:ext>
                </a:extLst>
              </a:tr>
              <a:tr h="0">
                <a:tc>
                  <a:txBody>
                    <a:bodyPr/>
                    <a:lstStyle/>
                    <a:p>
                      <a:r>
                        <a:rPr lang="en-IN" b="1">
                          <a:solidFill>
                            <a:schemeClr val="bg1"/>
                          </a:solidFill>
                        </a:rPr>
                        <a:t>DynamoDB</a:t>
                      </a:r>
                      <a:endParaRPr lang="en-IN">
                        <a:solidFill>
                          <a:schemeClr val="bg1"/>
                        </a:solidFill>
                      </a:endParaRPr>
                    </a:p>
                  </a:txBody>
                  <a:tcPr anchor="ctr">
                    <a:lnL>
                      <a:noFill/>
                    </a:lnL>
                    <a:lnR>
                      <a:noFill/>
                    </a:lnR>
                    <a:lnT>
                      <a:noFill/>
                    </a:lnT>
                    <a:lnB>
                      <a:noFill/>
                    </a:lnB>
                    <a:noFill/>
                  </a:tcPr>
                </a:tc>
                <a:tc>
                  <a:txBody>
                    <a:bodyPr/>
                    <a:lstStyle/>
                    <a:p>
                      <a:r>
                        <a:rPr lang="en-IN">
                          <a:solidFill>
                            <a:schemeClr val="bg1"/>
                          </a:solidFill>
                        </a:rPr>
                        <a:t>25K reads/writes/month</a:t>
                      </a:r>
                    </a:p>
                  </a:txBody>
                  <a:tcPr anchor="ctr">
                    <a:lnL>
                      <a:noFill/>
                    </a:lnL>
                    <a:lnR>
                      <a:noFill/>
                    </a:lnR>
                    <a:lnT>
                      <a:noFill/>
                    </a:lnT>
                    <a:lnB>
                      <a:noFill/>
                    </a:lnB>
                    <a:noFill/>
                  </a:tcPr>
                </a:tc>
                <a:tc>
                  <a:txBody>
                    <a:bodyPr/>
                    <a:lstStyle/>
                    <a:p>
                      <a:r>
                        <a:rPr lang="en-IN">
                          <a:solidFill>
                            <a:schemeClr val="bg1"/>
                          </a:solidFill>
                        </a:rPr>
                        <a:t>~$1</a:t>
                      </a:r>
                    </a:p>
                  </a:txBody>
                  <a:tcPr anchor="ctr">
                    <a:lnL>
                      <a:noFill/>
                    </a:lnL>
                    <a:lnR>
                      <a:noFill/>
                    </a:lnR>
                    <a:lnT>
                      <a:noFill/>
                    </a:lnT>
                    <a:lnB>
                      <a:noFill/>
                    </a:lnB>
                    <a:noFill/>
                  </a:tcPr>
                </a:tc>
                <a:extLst>
                  <a:ext uri="{0D108BD9-81ED-4DB2-BD59-A6C34878D82A}">
                    <a16:rowId xmlns:a16="http://schemas.microsoft.com/office/drawing/2014/main" val="3684808751"/>
                  </a:ext>
                </a:extLst>
              </a:tr>
              <a:tr h="0">
                <a:tc>
                  <a:txBody>
                    <a:bodyPr/>
                    <a:lstStyle/>
                    <a:p>
                      <a:r>
                        <a:rPr lang="en-IN" b="1">
                          <a:solidFill>
                            <a:schemeClr val="bg1"/>
                          </a:solidFill>
                        </a:rPr>
                        <a:t>S3 (pre-call files)</a:t>
                      </a:r>
                      <a:endParaRPr lang="en-IN">
                        <a:solidFill>
                          <a:schemeClr val="bg1"/>
                        </a:solidFill>
                      </a:endParaRPr>
                    </a:p>
                  </a:txBody>
                  <a:tcPr anchor="ctr">
                    <a:lnL>
                      <a:noFill/>
                    </a:lnL>
                    <a:lnR>
                      <a:noFill/>
                    </a:lnR>
                    <a:lnT>
                      <a:noFill/>
                    </a:lnT>
                    <a:lnB>
                      <a:noFill/>
                    </a:lnB>
                    <a:noFill/>
                  </a:tcPr>
                </a:tc>
                <a:tc>
                  <a:txBody>
                    <a:bodyPr/>
                    <a:lstStyle/>
                    <a:p>
                      <a:r>
                        <a:rPr lang="en-IN">
                          <a:solidFill>
                            <a:schemeClr val="bg1"/>
                          </a:solidFill>
                        </a:rPr>
                        <a:t>&lt; 5 GB storage + minimal transfer</a:t>
                      </a:r>
                    </a:p>
                  </a:txBody>
                  <a:tcPr anchor="ctr">
                    <a:lnL>
                      <a:noFill/>
                    </a:lnL>
                    <a:lnR>
                      <a:noFill/>
                    </a:lnR>
                    <a:lnT>
                      <a:noFill/>
                    </a:lnT>
                    <a:lnB>
                      <a:noFill/>
                    </a:lnB>
                    <a:noFill/>
                  </a:tcPr>
                </a:tc>
                <a:tc>
                  <a:txBody>
                    <a:bodyPr/>
                    <a:lstStyle/>
                    <a:p>
                      <a:r>
                        <a:rPr lang="en-IN">
                          <a:solidFill>
                            <a:schemeClr val="bg1"/>
                          </a:solidFill>
                        </a:rPr>
                        <a:t>&lt;$1</a:t>
                      </a:r>
                    </a:p>
                  </a:txBody>
                  <a:tcPr anchor="ctr">
                    <a:lnL>
                      <a:noFill/>
                    </a:lnL>
                    <a:lnR>
                      <a:noFill/>
                    </a:lnR>
                    <a:lnT>
                      <a:noFill/>
                    </a:lnT>
                    <a:lnB>
                      <a:noFill/>
                    </a:lnB>
                    <a:noFill/>
                  </a:tcPr>
                </a:tc>
                <a:extLst>
                  <a:ext uri="{0D108BD9-81ED-4DB2-BD59-A6C34878D82A}">
                    <a16:rowId xmlns:a16="http://schemas.microsoft.com/office/drawing/2014/main" val="3032355390"/>
                  </a:ext>
                </a:extLst>
              </a:tr>
              <a:tr h="0">
                <a:tc>
                  <a:txBody>
                    <a:bodyPr/>
                    <a:lstStyle/>
                    <a:p>
                      <a:r>
                        <a:rPr lang="en-IN" b="1">
                          <a:solidFill>
                            <a:schemeClr val="bg1"/>
                          </a:solidFill>
                        </a:rPr>
                        <a:t>CloudWatch Logs</a:t>
                      </a:r>
                      <a:endParaRPr lang="en-IN">
                        <a:solidFill>
                          <a:schemeClr val="bg1"/>
                        </a:solidFill>
                      </a:endParaRPr>
                    </a:p>
                  </a:txBody>
                  <a:tcPr anchor="ctr">
                    <a:lnL>
                      <a:noFill/>
                    </a:lnL>
                    <a:lnR>
                      <a:noFill/>
                    </a:lnR>
                    <a:lnT>
                      <a:noFill/>
                    </a:lnT>
                    <a:lnB>
                      <a:noFill/>
                    </a:lnB>
                    <a:noFill/>
                  </a:tcPr>
                </a:tc>
                <a:tc>
                  <a:txBody>
                    <a:bodyPr/>
                    <a:lstStyle/>
                    <a:p>
                      <a:r>
                        <a:rPr lang="en-US">
                          <a:solidFill>
                            <a:schemeClr val="bg1"/>
                          </a:solidFill>
                        </a:rPr>
                        <a:t>Basic logging (under free tier)</a:t>
                      </a:r>
                    </a:p>
                  </a:txBody>
                  <a:tcPr anchor="ctr">
                    <a:lnL>
                      <a:noFill/>
                    </a:lnL>
                    <a:lnR>
                      <a:noFill/>
                    </a:lnR>
                    <a:lnT>
                      <a:noFill/>
                    </a:lnT>
                    <a:lnB>
                      <a:noFill/>
                    </a:lnB>
                    <a:noFill/>
                  </a:tcPr>
                </a:tc>
                <a:tc>
                  <a:txBody>
                    <a:bodyPr/>
                    <a:lstStyle/>
                    <a:p>
                      <a:r>
                        <a:rPr lang="en-IN" dirty="0">
                          <a:solidFill>
                            <a:schemeClr val="bg1"/>
                          </a:solidFill>
                        </a:rPr>
                        <a:t>$0 – $1</a:t>
                      </a:r>
                    </a:p>
                  </a:txBody>
                  <a:tcPr anchor="ctr">
                    <a:lnL>
                      <a:noFill/>
                    </a:lnL>
                    <a:lnR>
                      <a:noFill/>
                    </a:lnR>
                    <a:lnT>
                      <a:noFill/>
                    </a:lnT>
                    <a:lnB>
                      <a:noFill/>
                    </a:lnB>
                    <a:noFill/>
                  </a:tcPr>
                </a:tc>
                <a:extLst>
                  <a:ext uri="{0D108BD9-81ED-4DB2-BD59-A6C34878D82A}">
                    <a16:rowId xmlns:a16="http://schemas.microsoft.com/office/drawing/2014/main" val="3264466454"/>
                  </a:ext>
                </a:extLst>
              </a:tr>
            </a:tbl>
          </a:graphicData>
        </a:graphic>
      </p:graphicFrame>
    </p:spTree>
    <p:extLst>
      <p:ext uri="{BB962C8B-B14F-4D97-AF65-F5344CB8AC3E}">
        <p14:creationId xmlns:p14="http://schemas.microsoft.com/office/powerpoint/2010/main" val="22269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Impact potential &amp; limitations​</a:t>
            </a:r>
          </a:p>
        </p:txBody>
      </p:sp>
      <p:sp>
        <p:nvSpPr>
          <p:cNvPr id="2" name="Text Placeholder 1">
            <a:extLst>
              <a:ext uri="{FF2B5EF4-FFF2-40B4-BE49-F238E27FC236}">
                <a16:creationId xmlns:a16="http://schemas.microsoft.com/office/drawing/2014/main" id="{6E2B0D2B-E987-DC8E-655D-459C4FB45182}"/>
              </a:ext>
            </a:extLst>
          </p:cNvPr>
          <p:cNvSpPr>
            <a:spLocks noGrp="1"/>
          </p:cNvSpPr>
          <p:nvPr>
            <p:ph type="body" sz="quarter" idx="11"/>
          </p:nvPr>
        </p:nvSpPr>
        <p:spPr>
          <a:xfrm>
            <a:off x="458115" y="2285999"/>
            <a:ext cx="23463504" cy="10533529"/>
          </a:xfrm>
        </p:spPr>
        <p:txBody>
          <a:bodyPr/>
          <a:lstStyle/>
          <a:p>
            <a:r>
              <a:rPr lang="en-US" sz="2400" dirty="0"/>
              <a:t>🔮 Potential Impact</a:t>
            </a:r>
          </a:p>
          <a:p>
            <a:r>
              <a:rPr lang="en-US" sz="2400" dirty="0"/>
              <a:t>• Transforms live meetings with real-time GenAI assistance</a:t>
            </a:r>
          </a:p>
          <a:p>
            <a:r>
              <a:rPr lang="en-US" sz="2400" dirty="0"/>
              <a:t>• Boosts productivity by helping users ask better questions and close faster</a:t>
            </a:r>
          </a:p>
          <a:p>
            <a:r>
              <a:rPr lang="en-US" sz="2400" dirty="0"/>
              <a:t>• Can be extended to sales, support, hiring, healthcare, and more</a:t>
            </a:r>
          </a:p>
          <a:p>
            <a:r>
              <a:rPr lang="en-US" sz="2400" dirty="0"/>
              <a:t>✅ Benefits</a:t>
            </a:r>
          </a:p>
          <a:p>
            <a:r>
              <a:rPr lang="en-US" sz="2400" dirty="0"/>
              <a:t>• Real-time transcription and contextual insights</a:t>
            </a:r>
          </a:p>
          <a:p>
            <a:r>
              <a:rPr lang="en-US" sz="2400" dirty="0"/>
              <a:t>• Seamless agent support without tool-switching</a:t>
            </a:r>
          </a:p>
          <a:p>
            <a:r>
              <a:rPr lang="en-US" sz="2400" dirty="0"/>
              <a:t>• Serverless, low-maintenance, scalable setup</a:t>
            </a:r>
          </a:p>
          <a:p>
            <a:r>
              <a:rPr lang="en-US" sz="2400" dirty="0"/>
              <a:t>🔗 Dependencies</a:t>
            </a:r>
          </a:p>
          <a:p>
            <a:r>
              <a:rPr lang="en-US" sz="2400" dirty="0"/>
              <a:t>• Relies on AWS services (Transcribe, Bedrock, OpenSearch)</a:t>
            </a:r>
          </a:p>
          <a:p>
            <a:r>
              <a:rPr lang="en-US" sz="2400" dirty="0"/>
              <a:t>• Uses Anthropic Claude + Titan (via Bedrock) for RAG + GenAI reasoning</a:t>
            </a:r>
          </a:p>
          <a:p>
            <a:r>
              <a:rPr lang="en-US" sz="2400" dirty="0"/>
              <a:t>⚠️ Limitations</a:t>
            </a:r>
          </a:p>
          <a:p>
            <a:r>
              <a:rPr lang="en-US" sz="2400" dirty="0"/>
              <a:t>• Latency may occur with large documents or weak internet</a:t>
            </a:r>
          </a:p>
          <a:p>
            <a:r>
              <a:rPr lang="en-US" sz="2400" dirty="0"/>
              <a:t>• Real-time card accuracy depends on prompt tuning and RAG quality</a:t>
            </a:r>
          </a:p>
          <a:p>
            <a:endParaRPr lang="en-US" sz="2400" dirty="0"/>
          </a:p>
        </p:txBody>
      </p:sp>
    </p:spTree>
    <p:extLst>
      <p:ext uri="{BB962C8B-B14F-4D97-AF65-F5344CB8AC3E}">
        <p14:creationId xmlns:p14="http://schemas.microsoft.com/office/powerpoint/2010/main" val="168858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Ethical &amp; security considerations​</a:t>
            </a:r>
          </a:p>
        </p:txBody>
      </p:sp>
      <p:sp>
        <p:nvSpPr>
          <p:cNvPr id="2" name="Text Placeholder 1">
            <a:extLst>
              <a:ext uri="{FF2B5EF4-FFF2-40B4-BE49-F238E27FC236}">
                <a16:creationId xmlns:a16="http://schemas.microsoft.com/office/drawing/2014/main" id="{A1E9B344-60FF-D775-64D7-F649F59E80C9}"/>
              </a:ext>
            </a:extLst>
          </p:cNvPr>
          <p:cNvSpPr>
            <a:spLocks noGrp="1"/>
          </p:cNvSpPr>
          <p:nvPr>
            <p:ph type="body" sz="quarter" idx="11"/>
          </p:nvPr>
        </p:nvSpPr>
        <p:spPr/>
        <p:txBody>
          <a:bodyPr/>
          <a:lstStyle/>
          <a:p>
            <a:r>
              <a:rPr lang="en-IN" sz="2400" b="1" dirty="0"/>
              <a:t>🔐 User Privacy</a:t>
            </a:r>
            <a:endParaRPr lang="en-IN" sz="2400" dirty="0"/>
          </a:p>
          <a:p>
            <a:pPr lvl="0"/>
            <a:r>
              <a:rPr lang="en-IN" sz="2400" dirty="0"/>
              <a:t>Conversations may contain sensitive info — we ensure </a:t>
            </a:r>
            <a:r>
              <a:rPr lang="en-IN" sz="2400" b="1" dirty="0"/>
              <a:t>data is not stored permanently</a:t>
            </a:r>
            <a:r>
              <a:rPr lang="en-IN" sz="2400" dirty="0"/>
              <a:t> unless required for debugging or feedback.</a:t>
            </a:r>
          </a:p>
          <a:p>
            <a:r>
              <a:rPr lang="en-IN" sz="2400" b="1" dirty="0"/>
              <a:t>🔍 Transparency</a:t>
            </a:r>
            <a:endParaRPr lang="en-IN" sz="2400" dirty="0"/>
          </a:p>
          <a:p>
            <a:pPr lvl="0"/>
            <a:r>
              <a:rPr lang="en-IN" sz="2400" dirty="0"/>
              <a:t>Users are notified when transcription or AI-based suggestions are active during calls.</a:t>
            </a:r>
          </a:p>
          <a:p>
            <a:r>
              <a:rPr lang="en-IN" sz="2400" b="1" dirty="0"/>
              <a:t>🔏 Data Security</a:t>
            </a:r>
            <a:endParaRPr lang="en-IN" sz="2400" dirty="0"/>
          </a:p>
          <a:p>
            <a:pPr lvl="0"/>
            <a:r>
              <a:rPr lang="en-IN" sz="2400" dirty="0"/>
              <a:t>All data transmission is </a:t>
            </a:r>
            <a:r>
              <a:rPr lang="en-IN" sz="2400" b="1" dirty="0"/>
              <a:t>encrypted</a:t>
            </a:r>
            <a:r>
              <a:rPr lang="en-IN" sz="2400" dirty="0"/>
              <a:t> (HTTPS, WSS).</a:t>
            </a:r>
          </a:p>
          <a:p>
            <a:pPr lvl="0"/>
            <a:r>
              <a:rPr lang="en-IN" sz="2400" dirty="0"/>
              <a:t>Stored metadata (e.g., in DynamoDB/S3) follows </a:t>
            </a:r>
            <a:r>
              <a:rPr lang="en-IN" sz="2400" b="1" dirty="0"/>
              <a:t>AWS IAM and encryption best practices</a:t>
            </a:r>
            <a:r>
              <a:rPr lang="en-IN" sz="2400" dirty="0"/>
              <a:t>.</a:t>
            </a:r>
          </a:p>
          <a:p>
            <a:r>
              <a:rPr lang="en-IN" sz="2400" b="1" dirty="0"/>
              <a:t>⚖️ Ethical Use</a:t>
            </a:r>
            <a:endParaRPr lang="en-IN" sz="2400" dirty="0"/>
          </a:p>
          <a:p>
            <a:pPr lvl="0"/>
            <a:r>
              <a:rPr lang="en-IN" sz="2400" dirty="0"/>
              <a:t>System is intended for </a:t>
            </a:r>
            <a:r>
              <a:rPr lang="en-IN" sz="2400" b="1" dirty="0"/>
              <a:t>consensual, professional use only</a:t>
            </a:r>
            <a:r>
              <a:rPr lang="en-IN" sz="2400" dirty="0"/>
              <a:t> (e.g., meetings, support).</a:t>
            </a:r>
          </a:p>
          <a:p>
            <a:pPr lvl="0"/>
            <a:r>
              <a:rPr lang="en-IN" sz="2400" dirty="0"/>
              <a:t>Clear usage policies prevent misuse like surveillance or manipulation.</a:t>
            </a:r>
          </a:p>
          <a:p>
            <a:r>
              <a:rPr lang="en-IN" sz="2400" b="1" dirty="0"/>
              <a:t>🛡️ Mitigation</a:t>
            </a:r>
            <a:endParaRPr lang="en-IN" sz="2400" dirty="0"/>
          </a:p>
          <a:p>
            <a:pPr lvl="0"/>
            <a:r>
              <a:rPr lang="en-IN" sz="2400" dirty="0"/>
              <a:t>Admins can </a:t>
            </a:r>
            <a:r>
              <a:rPr lang="en-IN" sz="2400" b="1" dirty="0"/>
              <a:t>review logs</a:t>
            </a:r>
            <a:r>
              <a:rPr lang="en-IN" sz="2400" dirty="0"/>
              <a:t>, set </a:t>
            </a:r>
            <a:r>
              <a:rPr lang="en-IN" sz="2400" b="1" dirty="0"/>
              <a:t>data retention rules</a:t>
            </a:r>
            <a:r>
              <a:rPr lang="en-IN" sz="2400" dirty="0"/>
              <a:t>, and </a:t>
            </a:r>
            <a:r>
              <a:rPr lang="en-IN" sz="2400" b="1" dirty="0"/>
              <a:t>opt out of logging</a:t>
            </a:r>
            <a:r>
              <a:rPr lang="en-IN" sz="2400" dirty="0"/>
              <a:t>.</a:t>
            </a:r>
          </a:p>
          <a:p>
            <a:r>
              <a:rPr lang="en-IN" sz="2400" dirty="0"/>
              <a:t> </a:t>
            </a:r>
          </a:p>
          <a:p>
            <a:endParaRPr lang="en-US" sz="2400" dirty="0"/>
          </a:p>
        </p:txBody>
      </p:sp>
    </p:spTree>
    <p:extLst>
      <p:ext uri="{BB962C8B-B14F-4D97-AF65-F5344CB8AC3E}">
        <p14:creationId xmlns:p14="http://schemas.microsoft.com/office/powerpoint/2010/main" val="207965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7ECEA-C11A-4FC6-3675-D3A3271C2DDE}"/>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CC07EDF8-431D-8803-8B97-F78942F265EF}"/>
              </a:ext>
            </a:extLst>
          </p:cNvPr>
          <p:cNvSpPr txBox="1">
            <a:spLocks noGrp="1"/>
          </p:cNvSpPr>
          <p:nvPr>
            <p:ph type="body" sz="quarter" idx="10"/>
          </p:nvPr>
        </p:nvSpPr>
        <p:spPr>
          <a:prstGeom prst="rect">
            <a:avLst/>
          </a:prstGeom>
        </p:spPr>
        <p:txBody>
          <a:bodyPr lIns="0" tIns="0" rIns="0" bIns="0" anchor="ctr">
            <a:normAutofit/>
          </a:bodyPr>
          <a:lstStyle/>
          <a:p>
            <a:pPr defTabSz="800735">
              <a:spcBef>
                <a:spcPts val="1500"/>
              </a:spcBef>
              <a:buSzPct val="125000"/>
              <a:defRPr sz="4656"/>
            </a:pPr>
            <a:r>
              <a:rPr lang="en-US" sz="5400" dirty="0"/>
              <a:t>Video pitch &amp; demo</a:t>
            </a:r>
          </a:p>
        </p:txBody>
      </p:sp>
      <p:sp>
        <p:nvSpPr>
          <p:cNvPr id="2" name="Text Placeholder 1">
            <a:extLst>
              <a:ext uri="{FF2B5EF4-FFF2-40B4-BE49-F238E27FC236}">
                <a16:creationId xmlns:a16="http://schemas.microsoft.com/office/drawing/2014/main" id="{519DA030-E1B7-0B2F-08AE-7CF33FE20032}"/>
              </a:ext>
            </a:extLst>
          </p:cNvPr>
          <p:cNvSpPr>
            <a:spLocks noGrp="1"/>
          </p:cNvSpPr>
          <p:nvPr>
            <p:ph type="body" sz="quarter" idx="11"/>
          </p:nvPr>
        </p:nvSpPr>
        <p:spPr/>
        <p:txBody>
          <a:bodyPr/>
          <a:lstStyle/>
          <a:p>
            <a:r>
              <a:rPr lang="en-US" dirty="0">
                <a:hlinkClick r:id="rId3"/>
              </a:rPr>
              <a:t>https://youtu.be/rQgK0tD1xTA</a:t>
            </a:r>
            <a:endParaRPr lang="en-US" dirty="0"/>
          </a:p>
          <a:p>
            <a:endParaRPr lang="en-US" dirty="0"/>
          </a:p>
        </p:txBody>
      </p:sp>
    </p:spTree>
    <p:extLst>
      <p:ext uri="{BB962C8B-B14F-4D97-AF65-F5344CB8AC3E}">
        <p14:creationId xmlns:p14="http://schemas.microsoft.com/office/powerpoint/2010/main" val="3370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49EBB-8C5D-8929-9417-466001838264}"/>
            </a:ext>
          </a:extLst>
        </p:cNvPr>
        <p:cNvGrpSpPr/>
        <p:nvPr/>
      </p:nvGrpSpPr>
      <p:grpSpPr>
        <a:xfrm>
          <a:off x="0" y="0"/>
          <a:ext cx="0" cy="0"/>
          <a:chOff x="0" y="0"/>
          <a:chExt cx="0" cy="0"/>
        </a:xfrm>
      </p:grpSpPr>
    </p:spTree>
    <p:extLst>
      <p:ext uri="{BB962C8B-B14F-4D97-AF65-F5344CB8AC3E}">
        <p14:creationId xmlns:p14="http://schemas.microsoft.com/office/powerpoint/2010/main" val="427938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E117-774E-9477-DC93-76AC01535885}"/>
              </a:ext>
            </a:extLst>
          </p:cNvPr>
          <p:cNvSpPr>
            <a:spLocks noGrp="1"/>
          </p:cNvSpPr>
          <p:nvPr>
            <p:ph type="title"/>
          </p:nvPr>
        </p:nvSpPr>
        <p:spPr/>
        <p:txBody>
          <a:bodyPr/>
          <a:lstStyle/>
          <a:p>
            <a:r>
              <a:rPr lang="en-US" dirty="0">
                <a:solidFill>
                  <a:schemeClr val="bg1"/>
                </a:solidFill>
              </a:rPr>
              <a:t>AWS &amp; Impetus     GenAI Hackathon</a:t>
            </a:r>
          </a:p>
        </p:txBody>
      </p:sp>
      <p:cxnSp>
        <p:nvCxnSpPr>
          <p:cNvPr id="5" name="Straight Connector 4">
            <a:extLst>
              <a:ext uri="{FF2B5EF4-FFF2-40B4-BE49-F238E27FC236}">
                <a16:creationId xmlns:a16="http://schemas.microsoft.com/office/drawing/2014/main" id="{CEFC1CB6-3D1B-9FA6-2B9B-DCD4EBC3E941}"/>
              </a:ext>
            </a:extLst>
          </p:cNvPr>
          <p:cNvCxnSpPr/>
          <p:nvPr/>
        </p:nvCxnSpPr>
        <p:spPr>
          <a:xfrm>
            <a:off x="8931475" y="3785025"/>
            <a:ext cx="0" cy="13609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10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3B758D-D028-46E9-8FA0-668D3FF10472}"/>
              </a:ext>
            </a:extLst>
          </p:cNvPr>
          <p:cNvSpPr>
            <a:spLocks noGrp="1"/>
          </p:cNvSpPr>
          <p:nvPr>
            <p:ph type="body" sz="quarter" idx="10"/>
          </p:nvPr>
        </p:nvSpPr>
        <p:spPr>
          <a:prstGeom prst="rect">
            <a:avLst/>
          </a:prstGeom>
        </p:spPr>
        <p:txBody>
          <a:bodyPr>
            <a:normAutofit/>
          </a:bodyPr>
          <a:lstStyle/>
          <a:p>
            <a:r>
              <a:rPr lang="en-US" dirty="0">
                <a:solidFill>
                  <a:schemeClr val="bg1"/>
                </a:solidFill>
              </a:rPr>
              <a:t>AI-driven live call insights</a:t>
            </a:r>
          </a:p>
        </p:txBody>
      </p:sp>
      <p:sp>
        <p:nvSpPr>
          <p:cNvPr id="5" name="Text Placeholder 4">
            <a:extLst>
              <a:ext uri="{FF2B5EF4-FFF2-40B4-BE49-F238E27FC236}">
                <a16:creationId xmlns:a16="http://schemas.microsoft.com/office/drawing/2014/main" id="{C621DC8B-7796-EA69-02C4-A7A85A57D748}"/>
              </a:ext>
            </a:extLst>
          </p:cNvPr>
          <p:cNvSpPr>
            <a:spLocks noGrp="1"/>
          </p:cNvSpPr>
          <p:nvPr>
            <p:ph type="body" sz="quarter" idx="11"/>
          </p:nvPr>
        </p:nvSpPr>
        <p:spPr/>
        <p:txBody>
          <a:bodyPr/>
          <a:lstStyle/>
          <a:p>
            <a:r>
              <a:rPr lang="en-US" dirty="0"/>
              <a:t>Team Name: </a:t>
            </a:r>
            <a:r>
              <a:rPr lang="en-US" dirty="0" err="1"/>
              <a:t>Sahre</a:t>
            </a:r>
            <a:endParaRPr lang="en-US" dirty="0"/>
          </a:p>
          <a:p>
            <a:r>
              <a:rPr lang="en-US" dirty="0"/>
              <a:t>Team Members: Sankar, Siddarth</a:t>
            </a:r>
          </a:p>
        </p:txBody>
      </p:sp>
      <p:sp>
        <p:nvSpPr>
          <p:cNvPr id="4" name="Challenge…">
            <a:extLst>
              <a:ext uri="{FF2B5EF4-FFF2-40B4-BE49-F238E27FC236}">
                <a16:creationId xmlns:a16="http://schemas.microsoft.com/office/drawing/2014/main" id="{C788BD69-BF0B-4101-BFA6-17D7514D79CF}"/>
              </a:ext>
            </a:extLst>
          </p:cNvPr>
          <p:cNvSpPr txBox="1">
            <a:spLocks/>
          </p:cNvSpPr>
          <p:nvPr/>
        </p:nvSpPr>
        <p:spPr>
          <a:xfrm>
            <a:off x="1329764" y="11040783"/>
            <a:ext cx="21629255" cy="1718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ormAutofit/>
          </a:bodyPr>
          <a:lstStyle>
            <a:lvl1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1pPr>
            <a:lvl2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2pPr>
            <a:lvl3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3pPr>
            <a:lvl4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4pPr>
            <a:lvl5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5pPr>
            <a:lvl6pPr marL="381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6pPr>
            <a:lvl7pPr marL="444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7pPr>
            <a:lvl8pPr marL="508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8pPr>
            <a:lvl9pPr marL="571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9pPr>
          </a:lstStyle>
          <a:p>
            <a:pPr defTabSz="800735" hangingPunct="1">
              <a:spcBef>
                <a:spcPts val="1500"/>
              </a:spcBef>
              <a:buSzPct val="125000"/>
              <a:defRPr sz="4656"/>
            </a:pPr>
            <a:r>
              <a:rPr lang="en-US" sz="2800" dirty="0">
                <a:latin typeface="Lato" panose="020F0502020204030203" pitchFamily="34" charset="0"/>
                <a:ea typeface="Lato" panose="020F0502020204030203" pitchFamily="34" charset="0"/>
                <a:cs typeface="Lato" panose="020F0502020204030203" pitchFamily="34" charset="0"/>
              </a:rPr>
              <a:t>Note: All solutions submitted during the event will become the property of Impetus Technologies. Impetus reserves the right to use, develop, and extend the submitted ideas further. Participants will not retain ownership rights or control over the idea or its future use by Impetus.</a:t>
            </a:r>
          </a:p>
        </p:txBody>
      </p:sp>
    </p:spTree>
    <p:extLst>
      <p:ext uri="{BB962C8B-B14F-4D97-AF65-F5344CB8AC3E}">
        <p14:creationId xmlns:p14="http://schemas.microsoft.com/office/powerpoint/2010/main" val="51483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tIns="0" rIns="0" bIns="0" anchor="ctr">
            <a:normAutofit/>
          </a:bodyPr>
          <a:lstStyle/>
          <a:p>
            <a:pPr defTabSz="800735">
              <a:spcBef>
                <a:spcPts val="1500"/>
              </a:spcBef>
              <a:buSzPct val="125000"/>
              <a:defRPr sz="4656"/>
            </a:pPr>
            <a:r>
              <a:rPr lang="en-US" sz="5400" dirty="0"/>
              <a:t>Introduction</a:t>
            </a:r>
          </a:p>
        </p:txBody>
      </p:sp>
      <p:sp>
        <p:nvSpPr>
          <p:cNvPr id="2" name="Text Placeholder 1">
            <a:extLst>
              <a:ext uri="{FF2B5EF4-FFF2-40B4-BE49-F238E27FC236}">
                <a16:creationId xmlns:a16="http://schemas.microsoft.com/office/drawing/2014/main" id="{9E4CA57D-89FD-24A9-4001-185387D4F85B}"/>
              </a:ext>
            </a:extLst>
          </p:cNvPr>
          <p:cNvSpPr>
            <a:spLocks noGrp="1"/>
          </p:cNvSpPr>
          <p:nvPr>
            <p:ph type="body" sz="quarter" idx="11"/>
          </p:nvPr>
        </p:nvSpPr>
        <p:spPr/>
        <p:txBody>
          <a:bodyPr/>
          <a:lstStyle/>
          <a:p>
            <a:r>
              <a:rPr lang="en-IN" sz="2400" b="1" u="sng" dirty="0"/>
              <a:t>Team Members:</a:t>
            </a:r>
            <a:endParaRPr lang="en-IN" sz="2400" u="sng" dirty="0"/>
          </a:p>
          <a:p>
            <a:r>
              <a:rPr lang="en-IN" sz="2400" b="1" dirty="0"/>
              <a:t>Sankar</a:t>
            </a:r>
            <a:br>
              <a:rPr lang="en-IN" sz="2400" dirty="0"/>
            </a:br>
            <a:r>
              <a:rPr lang="en-IN" sz="2400" i="1" dirty="0"/>
              <a:t>Role:</a:t>
            </a:r>
            <a:r>
              <a:rPr lang="en-IN" sz="2400" dirty="0"/>
              <a:t> Team Leader, Architect &amp; Frontend Developer</a:t>
            </a:r>
            <a:br>
              <a:rPr lang="en-IN" sz="2400" dirty="0"/>
            </a:br>
            <a:r>
              <a:rPr lang="en-IN" sz="2400" i="1" dirty="0"/>
              <a:t>Responsibilities:</a:t>
            </a:r>
            <a:r>
              <a:rPr lang="en-IN" sz="2400" dirty="0"/>
              <a:t> System architecture design, frontend development, UI/UX integration, and overall project coordination.</a:t>
            </a:r>
          </a:p>
          <a:p>
            <a:r>
              <a:rPr lang="en-IN" sz="2400" b="1" dirty="0"/>
              <a:t>Siddarth</a:t>
            </a:r>
            <a:br>
              <a:rPr lang="en-IN" sz="2400" dirty="0"/>
            </a:br>
            <a:r>
              <a:rPr lang="en-IN" sz="2400" i="1" dirty="0"/>
              <a:t>Role:</a:t>
            </a:r>
            <a:r>
              <a:rPr lang="en-IN" sz="2400" dirty="0"/>
              <a:t> Backend Developer</a:t>
            </a:r>
            <a:br>
              <a:rPr lang="en-IN" sz="2400" dirty="0"/>
            </a:br>
            <a:r>
              <a:rPr lang="en-IN" sz="2400" i="1" dirty="0"/>
              <a:t>Responsibilities:</a:t>
            </a:r>
            <a:r>
              <a:rPr lang="en-IN" sz="2400" dirty="0"/>
              <a:t> API development, database design, server-side logic, and integrations.</a:t>
            </a:r>
          </a:p>
          <a:p>
            <a:r>
              <a:rPr lang="en-US" sz="2400" b="1" u="sng" dirty="0"/>
              <a:t>Team Leader Contact Information</a:t>
            </a:r>
          </a:p>
          <a:p>
            <a:r>
              <a:rPr lang="en-US" sz="2400" b="1" dirty="0"/>
              <a:t>Name:</a:t>
            </a:r>
            <a:r>
              <a:rPr lang="en-US" sz="2400" dirty="0"/>
              <a:t> Sankar</a:t>
            </a:r>
            <a:br>
              <a:rPr lang="en-US" sz="2400" dirty="0"/>
            </a:br>
            <a:r>
              <a:rPr lang="en-US" sz="2400" b="1" dirty="0"/>
              <a:t>Email:</a:t>
            </a:r>
            <a:r>
              <a:rPr lang="en-US" sz="2400" dirty="0"/>
              <a:t> kvs.sankar001@gmail.com</a:t>
            </a:r>
            <a:br>
              <a:rPr lang="en-US" sz="2400" dirty="0"/>
            </a:br>
            <a:r>
              <a:rPr lang="en-US" sz="2400" b="1" dirty="0"/>
              <a:t>Phone:</a:t>
            </a:r>
            <a:r>
              <a:rPr lang="en-US" sz="2400" dirty="0"/>
              <a:t> +91 9347994869</a:t>
            </a:r>
          </a:p>
          <a:p>
            <a:endParaRPr lang="en-IN" sz="2400" dirty="0"/>
          </a:p>
        </p:txBody>
      </p:sp>
    </p:spTree>
    <p:extLst>
      <p:ext uri="{BB962C8B-B14F-4D97-AF65-F5344CB8AC3E}">
        <p14:creationId xmlns:p14="http://schemas.microsoft.com/office/powerpoint/2010/main" val="327210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Problem ​statement​</a:t>
            </a:r>
          </a:p>
        </p:txBody>
      </p:sp>
      <p:sp>
        <p:nvSpPr>
          <p:cNvPr id="2" name="Text Placeholder 1">
            <a:extLst>
              <a:ext uri="{FF2B5EF4-FFF2-40B4-BE49-F238E27FC236}">
                <a16:creationId xmlns:a16="http://schemas.microsoft.com/office/drawing/2014/main" id="{56AD5ADF-FBEA-1CC3-FE3C-772A2819B003}"/>
              </a:ext>
            </a:extLst>
          </p:cNvPr>
          <p:cNvSpPr>
            <a:spLocks noGrp="1"/>
          </p:cNvSpPr>
          <p:nvPr>
            <p:ph type="body" sz="quarter" idx="11"/>
          </p:nvPr>
        </p:nvSpPr>
        <p:spPr/>
        <p:txBody>
          <a:bodyPr/>
          <a:lstStyle/>
          <a:p>
            <a:r>
              <a:rPr lang="en-US" sz="2400" dirty="0"/>
              <a:t>Modern sales and support teams struggle to keep up with the pace of live customer conversations. Representatives often miss opportunities or give incomplete answers due to lack of real-time contextual information. The goal is to develop a GenAI-powered solution that provides real-time, speech-to-text-based insights and actionable suggestions during live calls, using pre-trained company knowledge.</a:t>
            </a:r>
          </a:p>
          <a:p>
            <a:r>
              <a:rPr lang="en-US" sz="2400" b="1" u="sng" dirty="0"/>
              <a:t>Scope of the Solution</a:t>
            </a:r>
          </a:p>
          <a:p>
            <a:r>
              <a:rPr lang="en-US" sz="2400" dirty="0"/>
              <a:t>The solution will:</a:t>
            </a:r>
          </a:p>
          <a:p>
            <a:r>
              <a:rPr lang="en-US" sz="2400" dirty="0"/>
              <a:t>• Accept pre-call documents or contextual materials (e.g., meeting agenda, CRM data, past tickets).</a:t>
            </a:r>
          </a:p>
          <a:p>
            <a:r>
              <a:rPr lang="en-US" sz="2400" dirty="0"/>
              <a:t>• Perform real-time speech-to-text conversion of the ongoing conversation.</a:t>
            </a:r>
          </a:p>
          <a:p>
            <a:r>
              <a:rPr lang="en-US" sz="2400" dirty="0"/>
              <a:t>• Use GenAI with pre-trained domain-specific data to identify key moments during the call.</a:t>
            </a:r>
          </a:p>
          <a:p>
            <a:r>
              <a:rPr lang="en-US" sz="2400" dirty="0"/>
              <a:t>•Trigger smart information cards based on:</a:t>
            </a:r>
          </a:p>
          <a:p>
            <a:r>
              <a:rPr lang="en-US" sz="2400" dirty="0"/>
              <a:t>	o Detected topics or keywords</a:t>
            </a:r>
          </a:p>
          <a:p>
            <a:r>
              <a:rPr lang="en-US" sz="2400" dirty="0"/>
              <a:t>	o Customer tone/emotion</a:t>
            </a:r>
          </a:p>
          <a:p>
            <a:r>
              <a:rPr lang="en-US" sz="2400" dirty="0"/>
              <a:t>	o Gaps in the agent’s response</a:t>
            </a:r>
          </a:p>
          <a:p>
            <a:r>
              <a:rPr lang="en-US" sz="2400" dirty="0"/>
              <a:t>	o Follow-up prompts or closing questions</a:t>
            </a:r>
          </a:p>
          <a:p>
            <a:r>
              <a:rPr lang="en-US" sz="2400" dirty="0"/>
              <a:t>• Help users ask better questions, give more accurate answers, and close calls efficiently.</a:t>
            </a:r>
          </a:p>
          <a:p>
            <a:endParaRPr lang="en-US" sz="2400" dirty="0"/>
          </a:p>
          <a:p>
            <a:endParaRPr lang="en-US" sz="2400" dirty="0"/>
          </a:p>
        </p:txBody>
      </p:sp>
    </p:spTree>
    <p:extLst>
      <p:ext uri="{BB962C8B-B14F-4D97-AF65-F5344CB8AC3E}">
        <p14:creationId xmlns:p14="http://schemas.microsoft.com/office/powerpoint/2010/main" val="285469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Solution approach​</a:t>
            </a:r>
          </a:p>
        </p:txBody>
      </p:sp>
      <p:sp>
        <p:nvSpPr>
          <p:cNvPr id="2" name="Text Placeholder 1">
            <a:extLst>
              <a:ext uri="{FF2B5EF4-FFF2-40B4-BE49-F238E27FC236}">
                <a16:creationId xmlns:a16="http://schemas.microsoft.com/office/drawing/2014/main" id="{6DF1161D-D89A-8FCD-3E05-33AF35F69116}"/>
              </a:ext>
            </a:extLst>
          </p:cNvPr>
          <p:cNvSpPr>
            <a:spLocks noGrp="1"/>
          </p:cNvSpPr>
          <p:nvPr>
            <p:ph type="body" sz="quarter" idx="11"/>
          </p:nvPr>
        </p:nvSpPr>
        <p:spPr/>
        <p:txBody>
          <a:bodyPr/>
          <a:lstStyle/>
          <a:p>
            <a:r>
              <a:rPr lang="en-US" sz="3200" dirty="0"/>
              <a:t>React frontend streams audio via </a:t>
            </a:r>
            <a:r>
              <a:rPr lang="en-US" sz="3200" b="1" dirty="0"/>
              <a:t>WebSocket</a:t>
            </a:r>
            <a:r>
              <a:rPr lang="en-US" sz="3200" dirty="0"/>
              <a:t> to backend.</a:t>
            </a:r>
            <a:br>
              <a:rPr lang="en-US" sz="3200" dirty="0"/>
            </a:br>
            <a:r>
              <a:rPr lang="en-US" sz="3200" dirty="0"/>
              <a:t>Speech is transcribed in real time using </a:t>
            </a:r>
            <a:r>
              <a:rPr lang="en-US" sz="3200" b="1" dirty="0"/>
              <a:t>Amazon Transcribe</a:t>
            </a:r>
            <a:r>
              <a:rPr lang="en-US" sz="3200" dirty="0"/>
              <a:t>.</a:t>
            </a:r>
            <a:br>
              <a:rPr lang="en-US" sz="3200" dirty="0"/>
            </a:br>
            <a:r>
              <a:rPr lang="en-US" sz="3200" dirty="0"/>
              <a:t>Text is passed through </a:t>
            </a:r>
            <a:r>
              <a:rPr lang="en-US" sz="3200" b="1" dirty="0"/>
              <a:t>RAG with OpenSearch</a:t>
            </a:r>
            <a:r>
              <a:rPr lang="en-US" sz="3200" dirty="0"/>
              <a:t> to extract insights.</a:t>
            </a:r>
            <a:br>
              <a:rPr lang="en-US" sz="3200" dirty="0"/>
            </a:br>
            <a:r>
              <a:rPr lang="en-US" sz="3200" dirty="0"/>
              <a:t>Smart </a:t>
            </a:r>
            <a:r>
              <a:rPr lang="en-US" sz="3200" b="1" dirty="0"/>
              <a:t>cards pop up</a:t>
            </a:r>
            <a:r>
              <a:rPr lang="en-US" sz="3200" dirty="0"/>
              <a:t> based on tone, keywords &amp; pre-call material.</a:t>
            </a:r>
          </a:p>
          <a:p>
            <a:r>
              <a:rPr lang="en-US" sz="3200" b="1" dirty="0"/>
              <a:t>Key Features</a:t>
            </a:r>
            <a:endParaRPr lang="en-US" sz="3200" dirty="0"/>
          </a:p>
          <a:p>
            <a:r>
              <a:rPr lang="en-US" sz="3200" dirty="0"/>
              <a:t>🔊 </a:t>
            </a:r>
            <a:r>
              <a:rPr lang="en-US" sz="3200" b="1" dirty="0"/>
              <a:t>Live transcription</a:t>
            </a:r>
            <a:endParaRPr lang="en-US" sz="3200" dirty="0"/>
          </a:p>
          <a:p>
            <a:r>
              <a:rPr lang="en-US" sz="3200" dirty="0"/>
              <a:t>📌 </a:t>
            </a:r>
            <a:r>
              <a:rPr lang="en-US" sz="3200" b="1" dirty="0"/>
              <a:t>Context-aware suggestion cards</a:t>
            </a:r>
            <a:endParaRPr lang="en-US" sz="3200" dirty="0"/>
          </a:p>
          <a:p>
            <a:r>
              <a:rPr lang="en-US" sz="3200" dirty="0"/>
              <a:t>🧠 </a:t>
            </a:r>
            <a:r>
              <a:rPr lang="en-US" sz="3200" b="1" dirty="0"/>
              <a:t>Pre-meeting knowledge integration</a:t>
            </a:r>
            <a:endParaRPr lang="en-US" sz="3200" dirty="0"/>
          </a:p>
          <a:p>
            <a:r>
              <a:rPr lang="en-US" sz="3200" dirty="0"/>
              <a:t>🔍 </a:t>
            </a:r>
            <a:r>
              <a:rPr lang="en-US" sz="3200" b="1" dirty="0"/>
              <a:t>Real-time agent search tools</a:t>
            </a:r>
            <a:endParaRPr lang="en-US" sz="3200" dirty="0"/>
          </a:p>
          <a:p>
            <a:r>
              <a:rPr lang="en-US" sz="3200" b="1" dirty="0"/>
              <a:t>Scalability</a:t>
            </a:r>
            <a:br>
              <a:rPr lang="en-US" sz="3200" dirty="0"/>
            </a:br>
            <a:r>
              <a:rPr lang="en-US" sz="3200" dirty="0"/>
              <a:t>Runs fully serverless on </a:t>
            </a:r>
            <a:r>
              <a:rPr lang="en-US" sz="3200" b="1" dirty="0"/>
              <a:t>AWS </a:t>
            </a:r>
            <a:r>
              <a:rPr lang="en-US" sz="3200" b="1" dirty="0" err="1"/>
              <a:t>Fargate</a:t>
            </a:r>
            <a:r>
              <a:rPr lang="en-US" sz="3200" dirty="0"/>
              <a:t> — scalable in all directions.</a:t>
            </a:r>
          </a:p>
          <a:p>
            <a:endParaRPr lang="en-US" sz="3200" dirty="0"/>
          </a:p>
        </p:txBody>
      </p:sp>
    </p:spTree>
    <p:extLst>
      <p:ext uri="{BB962C8B-B14F-4D97-AF65-F5344CB8AC3E}">
        <p14:creationId xmlns:p14="http://schemas.microsoft.com/office/powerpoint/2010/main" val="40419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Tech-stack selection​</a:t>
            </a:r>
          </a:p>
        </p:txBody>
      </p:sp>
      <p:sp>
        <p:nvSpPr>
          <p:cNvPr id="2" name="Text Placeholder 1">
            <a:extLst>
              <a:ext uri="{FF2B5EF4-FFF2-40B4-BE49-F238E27FC236}">
                <a16:creationId xmlns:a16="http://schemas.microsoft.com/office/drawing/2014/main" id="{3BA46058-7B2F-4452-3392-3E709575888A}"/>
              </a:ext>
            </a:extLst>
          </p:cNvPr>
          <p:cNvSpPr>
            <a:spLocks noGrp="1"/>
          </p:cNvSpPr>
          <p:nvPr>
            <p:ph type="body" sz="quarter" idx="11"/>
          </p:nvPr>
        </p:nvSpPr>
        <p:spPr/>
        <p:txBody>
          <a:bodyPr/>
          <a:lstStyle/>
          <a:p>
            <a:r>
              <a:rPr lang="en-IN" sz="3200" b="1" u="sng" dirty="0"/>
              <a:t>Language &amp; Frameworks</a:t>
            </a:r>
            <a:endParaRPr lang="en-IN" sz="3200" u="sng" dirty="0"/>
          </a:p>
          <a:p>
            <a:r>
              <a:rPr lang="en-IN" sz="3200" b="1" dirty="0"/>
              <a:t>React</a:t>
            </a:r>
            <a:r>
              <a:rPr lang="en-IN" sz="3200" dirty="0"/>
              <a:t> (frontend) and </a:t>
            </a:r>
            <a:r>
              <a:rPr lang="en-IN" sz="3200" b="1" dirty="0"/>
              <a:t>Node.js</a:t>
            </a:r>
            <a:r>
              <a:rPr lang="en-IN" sz="3200" dirty="0"/>
              <a:t> (backend with </a:t>
            </a:r>
            <a:r>
              <a:rPr lang="en-IN" sz="3200" dirty="0" err="1"/>
              <a:t>WebSockets</a:t>
            </a:r>
            <a:r>
              <a:rPr lang="en-IN" sz="3200" dirty="0"/>
              <a:t>)</a:t>
            </a:r>
          </a:p>
          <a:p>
            <a:r>
              <a:rPr lang="en-IN" sz="3200" b="1" u="sng" dirty="0"/>
              <a:t>Models &amp; Tools</a:t>
            </a:r>
            <a:endParaRPr lang="en-IN" sz="3200" u="sng" dirty="0"/>
          </a:p>
          <a:p>
            <a:r>
              <a:rPr lang="en-IN" sz="3200" b="1" dirty="0"/>
              <a:t>Bedrock Titan Embeddings</a:t>
            </a:r>
            <a:r>
              <a:rPr lang="en-IN" sz="3200" dirty="0"/>
              <a:t> + </a:t>
            </a:r>
            <a:r>
              <a:rPr lang="en-IN" sz="3200" b="1" dirty="0"/>
              <a:t>Anthropic Claude</a:t>
            </a:r>
            <a:r>
              <a:rPr lang="en-IN" sz="3200" dirty="0"/>
              <a:t> with </a:t>
            </a:r>
            <a:r>
              <a:rPr lang="en-IN" sz="3200" b="1" dirty="0"/>
              <a:t>Web Search &amp; RAG tools</a:t>
            </a:r>
            <a:endParaRPr lang="en-IN" sz="3200" dirty="0"/>
          </a:p>
          <a:p>
            <a:r>
              <a:rPr lang="en-IN" sz="3200" b="1" u="sng" dirty="0"/>
              <a:t>AWS Services</a:t>
            </a:r>
            <a:endParaRPr lang="en-IN" sz="3200" u="sng" dirty="0"/>
          </a:p>
          <a:p>
            <a:r>
              <a:rPr lang="en-IN" sz="3200" b="1" dirty="0" err="1"/>
              <a:t>Fargate</a:t>
            </a:r>
            <a:r>
              <a:rPr lang="en-IN" sz="3200" dirty="0"/>
              <a:t>, </a:t>
            </a:r>
            <a:r>
              <a:rPr lang="en-IN" sz="3200" b="1" dirty="0"/>
              <a:t>API Gateway</a:t>
            </a:r>
            <a:r>
              <a:rPr lang="en-IN" sz="3200" dirty="0"/>
              <a:t>, </a:t>
            </a:r>
            <a:r>
              <a:rPr lang="en-IN" sz="3200" b="1" dirty="0"/>
              <a:t>Lambda</a:t>
            </a:r>
            <a:r>
              <a:rPr lang="en-IN" sz="3200" dirty="0"/>
              <a:t>, </a:t>
            </a:r>
            <a:r>
              <a:rPr lang="en-IN" sz="3200" b="1" dirty="0"/>
              <a:t>S3</a:t>
            </a:r>
            <a:r>
              <a:rPr lang="en-IN" sz="3200" dirty="0"/>
              <a:t>, </a:t>
            </a:r>
            <a:r>
              <a:rPr lang="en-IN" sz="3200" b="1" dirty="0"/>
              <a:t>Transcribe</a:t>
            </a:r>
            <a:r>
              <a:rPr lang="en-IN" sz="3200" dirty="0"/>
              <a:t>, </a:t>
            </a:r>
            <a:r>
              <a:rPr lang="en-IN" sz="3200" b="1" dirty="0"/>
              <a:t>CloudWatch (for logs &amp; monitoring)</a:t>
            </a:r>
            <a:endParaRPr lang="en-IN" sz="3200" dirty="0"/>
          </a:p>
          <a:p>
            <a:r>
              <a:rPr lang="en-IN" sz="3200" b="1" u="sng" dirty="0"/>
              <a:t>Vector Database</a:t>
            </a:r>
            <a:endParaRPr lang="en-IN" sz="3200" u="sng" dirty="0"/>
          </a:p>
          <a:p>
            <a:r>
              <a:rPr lang="en-IN" sz="3200" b="1" dirty="0"/>
              <a:t>Amazon OpenSearch Serverless</a:t>
            </a:r>
            <a:r>
              <a:rPr lang="en-IN" sz="3200" dirty="0"/>
              <a:t> for semantic document retrieval</a:t>
            </a:r>
          </a:p>
          <a:p>
            <a:r>
              <a:rPr lang="en-IN" sz="3200" b="1" dirty="0"/>
              <a:t>Why This Stack?</a:t>
            </a:r>
            <a:br>
              <a:rPr lang="en-IN" sz="3200" dirty="0"/>
            </a:br>
            <a:r>
              <a:rPr lang="en-IN" sz="3200" dirty="0"/>
              <a:t>Serverless, scalable, GenAI-ready — tight AWS integration ensures </a:t>
            </a:r>
            <a:r>
              <a:rPr lang="en-IN" sz="3200" b="1" dirty="0"/>
              <a:t>low ops, real-time insights, and observability</a:t>
            </a:r>
            <a:r>
              <a:rPr lang="en-IN" sz="3200" dirty="0"/>
              <a:t>.</a:t>
            </a:r>
          </a:p>
        </p:txBody>
      </p:sp>
    </p:spTree>
    <p:extLst>
      <p:ext uri="{BB962C8B-B14F-4D97-AF65-F5344CB8AC3E}">
        <p14:creationId xmlns:p14="http://schemas.microsoft.com/office/powerpoint/2010/main" val="23045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B261C-B534-9C39-B209-DFA9915C8329}"/>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A9085561-675C-1B47-6DA1-71CEDD253BCC}"/>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Architecture design/diagram</a:t>
            </a:r>
          </a:p>
        </p:txBody>
      </p:sp>
      <p:pic>
        <p:nvPicPr>
          <p:cNvPr id="4" name="Picture 3">
            <a:extLst>
              <a:ext uri="{FF2B5EF4-FFF2-40B4-BE49-F238E27FC236}">
                <a16:creationId xmlns:a16="http://schemas.microsoft.com/office/drawing/2014/main" id="{737E7BA7-4FD6-DC8C-7B16-C658B7152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58" y="2075734"/>
            <a:ext cx="23154957" cy="9550209"/>
          </a:xfrm>
          <a:prstGeom prst="rect">
            <a:avLst/>
          </a:prstGeom>
        </p:spPr>
      </p:pic>
    </p:spTree>
    <p:extLst>
      <p:ext uri="{BB962C8B-B14F-4D97-AF65-F5344CB8AC3E}">
        <p14:creationId xmlns:p14="http://schemas.microsoft.com/office/powerpoint/2010/main" val="11994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BF820-AD6D-7CE5-0EBD-26872ADCE442}"/>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A97ADDCD-6C8B-F1E8-AFEC-E706EE01CEF3}"/>
              </a:ext>
            </a:extLst>
          </p:cNvPr>
          <p:cNvSpPr txBox="1">
            <a:spLocks noGrp="1"/>
          </p:cNvSpPr>
          <p:nvPr>
            <p:ph type="body" sz="quarter" idx="10"/>
          </p:nvPr>
        </p:nvSpPr>
        <p:spPr>
          <a:xfrm>
            <a:off x="458114" y="457200"/>
            <a:ext cx="23463504" cy="914400"/>
          </a:xfrm>
          <a:prstGeom prst="rect">
            <a:avLst/>
          </a:prstGeom>
        </p:spPr>
        <p:txBody>
          <a:bodyPr lIns="0" rIns="0">
            <a:normAutofit fontScale="92500" lnSpcReduction="10000"/>
          </a:bodyPr>
          <a:lstStyle/>
          <a:p>
            <a:pPr defTabSz="800735">
              <a:spcBef>
                <a:spcPts val="1500"/>
              </a:spcBef>
              <a:buSzPct val="125000"/>
              <a:defRPr sz="4656"/>
            </a:pPr>
            <a:r>
              <a:rPr lang="en-US" sz="5400" dirty="0"/>
              <a:t>Implementation plan​</a:t>
            </a:r>
          </a:p>
        </p:txBody>
      </p:sp>
      <p:sp>
        <p:nvSpPr>
          <p:cNvPr id="2" name="Text Placeholder 1">
            <a:extLst>
              <a:ext uri="{FF2B5EF4-FFF2-40B4-BE49-F238E27FC236}">
                <a16:creationId xmlns:a16="http://schemas.microsoft.com/office/drawing/2014/main" id="{EE3E6E73-6CFA-84B3-632A-A1EBB68C5C9C}"/>
              </a:ext>
            </a:extLst>
          </p:cNvPr>
          <p:cNvSpPr>
            <a:spLocks noGrp="1"/>
          </p:cNvSpPr>
          <p:nvPr>
            <p:ph type="body" sz="quarter" idx="11"/>
          </p:nvPr>
        </p:nvSpPr>
        <p:spPr>
          <a:xfrm>
            <a:off x="458115" y="1371601"/>
            <a:ext cx="23463504" cy="10972800"/>
          </a:xfrm>
        </p:spPr>
        <p:txBody>
          <a:bodyPr/>
          <a:lstStyle/>
          <a:p>
            <a:r>
              <a:rPr lang="en-US" sz="2400" b="1" dirty="0"/>
              <a:t>Week 1 (June 10–16)</a:t>
            </a:r>
            <a:br>
              <a:rPr lang="en-US" sz="2400" dirty="0"/>
            </a:br>
            <a:r>
              <a:rPr lang="en-US" sz="2400" dirty="0"/>
              <a:t>Understand problem, research competitors, finalize key features</a:t>
            </a:r>
          </a:p>
          <a:p>
            <a:r>
              <a:rPr lang="en-US" sz="2400" b="1" dirty="0"/>
              <a:t>Week 2 (June 17–23)</a:t>
            </a:r>
            <a:br>
              <a:rPr lang="en-US" sz="2400" dirty="0"/>
            </a:br>
            <a:r>
              <a:rPr lang="en-US" sz="2400" dirty="0"/>
              <a:t>Build PoC for voice-to-text using Amazon Transcribe</a:t>
            </a:r>
          </a:p>
          <a:p>
            <a:r>
              <a:rPr lang="en-US" sz="2400" b="1" dirty="0"/>
              <a:t>Week 3 Start</a:t>
            </a:r>
            <a:br>
              <a:rPr lang="en-US" sz="2400" dirty="0"/>
            </a:br>
            <a:r>
              <a:rPr lang="en-US" sz="2400" dirty="0"/>
              <a:t>Integrate Bedrock (Claude/Titan) with RAG setup</a:t>
            </a:r>
          </a:p>
          <a:p>
            <a:r>
              <a:rPr lang="en-US" sz="2400" b="1" dirty="0"/>
              <a:t>Week 3 Mid</a:t>
            </a:r>
            <a:br>
              <a:rPr lang="en-US" sz="2400" dirty="0"/>
            </a:br>
            <a:r>
              <a:rPr lang="en-US" sz="2400" dirty="0"/>
              <a:t>Define card types, user intents, and set up basic React + Node backend</a:t>
            </a:r>
          </a:p>
          <a:p>
            <a:r>
              <a:rPr lang="en-US" sz="2400" b="1" dirty="0"/>
              <a:t>Week 3 End</a:t>
            </a:r>
            <a:br>
              <a:rPr lang="en-US" sz="2400" dirty="0"/>
            </a:br>
            <a:r>
              <a:rPr lang="en-US" sz="2400" dirty="0"/>
              <a:t>Connect WebSocket flow and prepare OpenSearch vector store</a:t>
            </a:r>
          </a:p>
          <a:p>
            <a:r>
              <a:rPr lang="en-US" sz="2400" b="1" dirty="0"/>
              <a:t>Week 4 (July 1–7)</a:t>
            </a:r>
            <a:br>
              <a:rPr lang="en-US" sz="2400" dirty="0"/>
            </a:br>
            <a:r>
              <a:rPr lang="en-US" sz="2400" dirty="0"/>
              <a:t>Do complete end-to-end testing of call → card flow</a:t>
            </a:r>
          </a:p>
          <a:p>
            <a:r>
              <a:rPr lang="en-US" sz="2400" b="1" dirty="0"/>
              <a:t>Week 4 Mid</a:t>
            </a:r>
            <a:br>
              <a:rPr lang="en-US" sz="2400" dirty="0"/>
            </a:br>
            <a:r>
              <a:rPr lang="en-US" sz="2400" dirty="0"/>
              <a:t>Test session tracking, DynamoDB storage, and card accuracy</a:t>
            </a:r>
          </a:p>
          <a:p>
            <a:r>
              <a:rPr lang="en-US" sz="2400" b="1" dirty="0"/>
              <a:t>Week 4 End</a:t>
            </a:r>
            <a:br>
              <a:rPr lang="en-US" sz="2400" dirty="0"/>
            </a:br>
            <a:r>
              <a:rPr lang="en-US" sz="2400" dirty="0"/>
              <a:t>Polish UI, handle edge cases, optimize flow</a:t>
            </a:r>
          </a:p>
          <a:p>
            <a:r>
              <a:rPr lang="en-US" sz="2400" b="1" dirty="0"/>
              <a:t>Final Days (July 8–9)</a:t>
            </a:r>
            <a:br>
              <a:rPr lang="en-US" sz="2400" dirty="0"/>
            </a:br>
            <a:r>
              <a:rPr lang="en-US" sz="2400" dirty="0"/>
              <a:t>Host application, dry-run demo, and finalize content</a:t>
            </a:r>
          </a:p>
          <a:p>
            <a:r>
              <a:rPr lang="en-US" sz="2400" b="1" dirty="0"/>
              <a:t>Deadline (July 10)</a:t>
            </a:r>
            <a:br>
              <a:rPr lang="en-US" sz="2400" dirty="0"/>
            </a:br>
            <a:r>
              <a:rPr lang="en-US" sz="2400" dirty="0"/>
              <a:t>Submit final build and present the working demo</a:t>
            </a:r>
          </a:p>
          <a:p>
            <a:endParaRPr lang="en-US" sz="2400" dirty="0"/>
          </a:p>
        </p:txBody>
      </p:sp>
    </p:spTree>
    <p:extLst>
      <p:ext uri="{BB962C8B-B14F-4D97-AF65-F5344CB8AC3E}">
        <p14:creationId xmlns:p14="http://schemas.microsoft.com/office/powerpoint/2010/main" val="10882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petus Template Jan 2025 - B&amp;W">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6" tIns="91436" rIns="91436" bIns="91436"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6" tIns="91436" rIns="91436" bIns="91436"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7AC907B1842346BBCDEDCD90FAA546" ma:contentTypeVersion="24" ma:contentTypeDescription="Create a new document." ma:contentTypeScope="" ma:versionID="a48645a299910e8e611847bc8dcec5ca">
  <xsd:schema xmlns:xsd="http://www.w3.org/2001/XMLSchema" xmlns:xs="http://www.w3.org/2001/XMLSchema" xmlns:p="http://schemas.microsoft.com/office/2006/metadata/properties" xmlns:ns2="bc7aeddc-eed4-4c2a-9e1c-1dbcabef019d" xmlns:ns3="70efae34-dbcb-425c-a9ed-5a25cf780907" targetNamespace="http://schemas.microsoft.com/office/2006/metadata/properties" ma:root="true" ma:fieldsID="ab06ee1ea9193d6de8e91e5e56314d93" ns2:_="" ns3:_="">
    <xsd:import namespace="bc7aeddc-eed4-4c2a-9e1c-1dbcabef019d"/>
    <xsd:import namespace="70efae34-dbcb-425c-a9ed-5a25cf780907"/>
    <xsd:element name="properties">
      <xsd:complexType>
        <xsd:sequence>
          <xsd:element name="documentManagement">
            <xsd:complexType>
              <xsd:all>
                <xsd:element ref="ns2:Industry" minOccurs="0"/>
                <xsd:element ref="ns2:Client" minOccurs="0"/>
                <xsd:element ref="ns2:Products_x002f_Services" minOccurs="0"/>
                <xsd:element ref="ns3:SharedWithUsers" minOccurs="0"/>
                <xsd:element ref="ns3:SharedWithDetails" minOccurs="0"/>
                <xsd:element ref="ns2:MediaServiceMetadata" minOccurs="0"/>
                <xsd:element ref="ns2:MediaServiceFastMetadata" minOccurs="0"/>
                <xsd:element ref="ns2:MediaServiceAutoTags" minOccurs="0"/>
                <xsd:element ref="ns2:MediaServiceOCR" minOccurs="0"/>
                <xsd:element ref="ns2:Category" minOccurs="0"/>
                <xsd:element ref="ns2:MediaServiceDateTaken" minOccurs="0"/>
                <xsd:element ref="ns2:MediaServiceGenerationTime" minOccurs="0"/>
                <xsd:element ref="ns2:MediaServiceEventHashCode" minOccurs="0"/>
                <xsd:element ref="ns2:MediaLengthInSeconds" minOccurs="0"/>
                <xsd:element ref="ns2:Updated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7aeddc-eed4-4c2a-9e1c-1dbcabef019d" elementFormDefault="qualified">
    <xsd:import namespace="http://schemas.microsoft.com/office/2006/documentManagement/types"/>
    <xsd:import namespace="http://schemas.microsoft.com/office/infopath/2007/PartnerControls"/>
    <xsd:element name="Industry" ma:index="2" nillable="true" ma:displayName="Industry" ma:format="Dropdown" ma:internalName="Industry">
      <xsd:simpleType>
        <xsd:restriction base="dms:Text">
          <xsd:maxLength value="255"/>
        </xsd:restriction>
      </xsd:simpleType>
    </xsd:element>
    <xsd:element name="Client" ma:index="3" nillable="true" ma:displayName="Client" ma:format="Dropdown" ma:internalName="Client" ma:readOnly="false">
      <xsd:simpleType>
        <xsd:restriction base="dms:Text">
          <xsd:maxLength value="255"/>
        </xsd:restriction>
      </xsd:simpleType>
    </xsd:element>
    <xsd:element name="Products_x002f_Services" ma:index="4" nillable="true" ma:displayName="Products/Services" ma:format="Dropdown" ma:internalName="Products_x002f_Services">
      <xsd:complexType>
        <xsd:complexContent>
          <xsd:extension base="dms:MultiChoiceFillIn">
            <xsd:sequence>
              <xsd:element name="Value" maxOccurs="unbounded" minOccurs="0" nillable="true">
                <xsd:simpleType>
                  <xsd:union memberTypes="dms:Text">
                    <xsd:simpleType>
                      <xsd:restriction base="dms:Choice">
                        <xsd:enumeration value="Architecture Consulting"/>
                        <xsd:enumeration value="Application Modernization"/>
                        <xsd:enumeration value="Cloud Test Engineering"/>
                        <xsd:enumeration value="Data Lake/Warehouse"/>
                        <xsd:enumeration value="Security &amp; Governance"/>
                        <xsd:enumeration value="Cost Engineering"/>
                        <xsd:enumeration value="DevOps"/>
                        <xsd:enumeration value="Data Pipelining"/>
                        <xsd:enumeration value="Data Analytics"/>
                        <xsd:enumeration value="AI/ML"/>
                        <xsd:enumeration value="LeapLogic"/>
                        <xsd:enumeration value="Gathr"/>
                      </xsd:restriction>
                    </xsd:simpleType>
                  </xsd:union>
                </xsd:simpleType>
              </xsd:element>
            </xsd:sequence>
          </xsd:extension>
        </xsd:complexContent>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hidden="true" ma:internalName="MediaServiceAutoTags" ma:readOnly="true">
      <xsd:simpleType>
        <xsd:restriction base="dms:Text"/>
      </xsd:simpleType>
    </xsd:element>
    <xsd:element name="MediaServiceOCR" ma:index="13" nillable="true" ma:displayName="Extracted Text" ma:hidden="true" ma:internalName="MediaServiceOCR" ma:readOnly="true">
      <xsd:simpleType>
        <xsd:restriction base="dms:Note"/>
      </xsd:simpleType>
    </xsd:element>
    <xsd:element name="Category" ma:index="16" nillable="true" ma:displayName="Category" ma:description="Services or product detail" ma:hidden="true" ma:internalName="Category" ma:readOnly="false">
      <xsd:simpleType>
        <xsd:restriction base="dms:Text">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Updatedon" ma:index="22" nillable="true" ma:displayName="Updated on" ma:format="DateOnly" ma:internalName="Updatedon">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fb2f7597-2fc2-474c-8e2e-3dafcc11b60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efae34-dbcb-425c-a9ed-5a25cf780907" elementFormDefault="qualified">
    <xsd:import namespace="http://schemas.microsoft.com/office/2006/documentManagement/types"/>
    <xsd:import namespace="http://schemas.microsoft.com/office/infopath/2007/PartnerControls"/>
    <xsd:element name="SharedWithUsers" ma:index="8"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hidden="true" ma:internalName="SharedWithDetails" ma:readOnly="true">
      <xsd:simpleType>
        <xsd:restriction base="dms:Note"/>
      </xsd:simpleType>
    </xsd:element>
    <xsd:element name="TaxCatchAll" ma:index="25" nillable="true" ma:displayName="Taxonomy Catch All Column" ma:hidden="true" ma:list="{4b209af0-6474-4ab4-a5ff-81d124ebfc92}" ma:internalName="TaxCatchAll" ma:showField="CatchAllData" ma:web="70efae34-dbcb-425c-a9ed-5a25cf7809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dustry xmlns="bc7aeddc-eed4-4c2a-9e1c-1dbcabef019d" xsi:nil="true"/>
    <Category xmlns="bc7aeddc-eed4-4c2a-9e1c-1dbcabef019d" xsi:nil="true"/>
    <Products_x002f_Services xmlns="bc7aeddc-eed4-4c2a-9e1c-1dbcabef019d" xsi:nil="true"/>
    <TaxCatchAll xmlns="70efae34-dbcb-425c-a9ed-5a25cf780907" xsi:nil="true"/>
    <Updatedon xmlns="bc7aeddc-eed4-4c2a-9e1c-1dbcabef019d" xsi:nil="true"/>
    <Client xmlns="bc7aeddc-eed4-4c2a-9e1c-1dbcabef019d" xsi:nil="true"/>
    <lcf76f155ced4ddcb4097134ff3c332f xmlns="bc7aeddc-eed4-4c2a-9e1c-1dbcabef019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D55628E-AD79-4096-B954-F19F4B92F2F8}">
  <ds:schemaRefs>
    <ds:schemaRef ds:uri="http://schemas.microsoft.com/sharepoint/v3/contenttype/forms"/>
  </ds:schemaRefs>
</ds:datastoreItem>
</file>

<file path=customXml/itemProps2.xml><?xml version="1.0" encoding="utf-8"?>
<ds:datastoreItem xmlns:ds="http://schemas.openxmlformats.org/officeDocument/2006/customXml" ds:itemID="{92E05D8E-BA3F-4099-B513-2152860A63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7aeddc-eed4-4c2a-9e1c-1dbcabef019d"/>
    <ds:schemaRef ds:uri="70efae34-dbcb-425c-a9ed-5a25cf7809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293842-1A8C-4609-B6D2-9BDAB741B4C6}">
  <ds:schemaRefs>
    <ds:schemaRef ds:uri="http://schemas.openxmlformats.org/package/2006/metadata/core-properties"/>
    <ds:schemaRef ds:uri="http://purl.org/dc/terms/"/>
    <ds:schemaRef ds:uri="http://schemas.microsoft.com/office/2006/metadata/properties"/>
    <ds:schemaRef ds:uri="http://www.w3.org/XML/1998/namespace"/>
    <ds:schemaRef ds:uri="http://purl.org/dc/elements/1.1/"/>
    <ds:schemaRef ds:uri="http://schemas.microsoft.com/office/infopath/2007/PartnerControls"/>
    <ds:schemaRef ds:uri="http://purl.org/dc/dcmitype/"/>
    <ds:schemaRef ds:uri="http://schemas.microsoft.com/office/2006/documentManagement/types"/>
    <ds:schemaRef ds:uri="70efae34-dbcb-425c-a9ed-5a25cf780907"/>
    <ds:schemaRef ds:uri="bc7aeddc-eed4-4c2a-9e1c-1dbcabef019d"/>
  </ds:schemaRefs>
</ds:datastoreItem>
</file>

<file path=docProps/app.xml><?xml version="1.0" encoding="utf-8"?>
<Properties xmlns="http://schemas.openxmlformats.org/officeDocument/2006/extended-properties" xmlns:vt="http://schemas.openxmlformats.org/officeDocument/2006/docPropsVTypes">
  <TotalTime>1492</TotalTime>
  <Words>1031</Words>
  <Application>Microsoft Office PowerPoint</Application>
  <PresentationFormat>Custom</PresentationFormat>
  <Paragraphs>114</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 Light</vt:lpstr>
      <vt:lpstr>Courier New</vt:lpstr>
      <vt:lpstr>Lato</vt:lpstr>
      <vt:lpstr>Lato Light</vt:lpstr>
      <vt:lpstr>Poppins Medium</vt:lpstr>
      <vt:lpstr>Wingdings</vt:lpstr>
      <vt:lpstr>Impetus Template Jan 2025 - B&amp;W</vt:lpstr>
      <vt:lpstr>PowerPoint Presentation</vt:lpstr>
      <vt:lpstr>AWS &amp; Impetus     GenAI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Raushan</dc:creator>
  <cp:lastModifiedBy>kvs sankar</cp:lastModifiedBy>
  <cp:revision>15</cp:revision>
  <dcterms:modified xsi:type="dcterms:W3CDTF">2025-06-28T07:15:02Z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0x0101009B7AC907B1842346BBCDEDCD90FAA546</vt:lpwstr>
  </property>
  <property fmtid="{D5CDD505-2E9C-101B-9397-08002B2CF9AE}" pid="3" name="MediaServiceImageTags">
    <vt:lpwstr/>
  </property>
</Properties>
</file>