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1" r:id="rId8"/>
    <p:sldId id="282" r:id="rId9"/>
    <p:sldId id="283" r:id="rId10"/>
    <p:sldId id="285" r:id="rId11"/>
    <p:sldId id="280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24" d="100"/>
          <a:sy n="124" d="100"/>
        </p:scale>
        <p:origin x="2222" y="10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949037"/>
          </a:xfrm>
        </p:spPr>
        <p:txBody>
          <a:bodyPr/>
          <a:lstStyle/>
          <a:p>
            <a:r>
              <a:rPr lang="en-US" dirty="0" err="1"/>
              <a:t>LLM_Pc_Bench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25097"/>
            <a:ext cx="10058400" cy="446903"/>
          </a:xfrm>
        </p:spPr>
        <p:txBody>
          <a:bodyPr/>
          <a:lstStyle/>
          <a:p>
            <a:r>
              <a:rPr lang="en-US" dirty="0"/>
              <a:t>LLM Benchmarks for your GPU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5CB3A8-5412-2364-6582-17D6AF4CA735}"/>
              </a:ext>
            </a:extLst>
          </p:cNvPr>
          <p:cNvSpPr txBox="1">
            <a:spLocks/>
          </p:cNvSpPr>
          <p:nvPr/>
        </p:nvSpPr>
        <p:spPr bwMode="white">
          <a:xfrm>
            <a:off x="9296400" y="5334000"/>
            <a:ext cx="2819400" cy="446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--Balakrishna Thati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78997-C3A2-FDF6-7E38-7C4097F5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7E4D-477B-1066-7C47-D034C9B8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Pluggable Modules – Reporting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88B0-F8B9-6FCF-71AE-D648EA9B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49530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base_reporter.py</a:t>
            </a:r>
            <a:r>
              <a:rPr lang="en-US" sz="1800" dirty="0"/>
              <a:t>: Defines the abstract base class </a:t>
            </a:r>
            <a:r>
              <a:rPr lang="en-US" sz="1800" dirty="0" err="1"/>
              <a:t>BaseReporter</a:t>
            </a:r>
            <a:r>
              <a:rPr lang="en-US" sz="1800" dirty="0"/>
              <a:t>. Any new reporter must implement one method:</a:t>
            </a:r>
          </a:p>
          <a:p>
            <a:pPr lvl="1"/>
            <a:r>
              <a:rPr lang="en-US" dirty="0"/>
              <a:t>report(</a:t>
            </a:r>
            <a:r>
              <a:rPr lang="en-US" dirty="0" err="1"/>
              <a:t>results_data</a:t>
            </a:r>
            <a:r>
              <a:rPr lang="en-US" dirty="0"/>
              <a:t>): Takes the final list of results from the evaluator and processes it (e.g., prints it to the console, writes it to a file)</a:t>
            </a:r>
          </a:p>
          <a:p>
            <a:r>
              <a:rPr lang="en-US" sz="1800" dirty="0">
                <a:solidFill>
                  <a:srgbClr val="00B050"/>
                </a:solidFill>
              </a:rPr>
              <a:t>console_reporter.py</a:t>
            </a:r>
            <a:r>
              <a:rPr lang="en-US" sz="1800" dirty="0"/>
              <a:t>: A concrete implementation that uses the tabulate library to print a clean, formatted table of the results to the console.</a:t>
            </a:r>
          </a:p>
          <a:p>
            <a:r>
              <a:rPr lang="en-US" sz="1800" dirty="0">
                <a:solidFill>
                  <a:srgbClr val="00B050"/>
                </a:solidFill>
              </a:rPr>
              <a:t>html_reporter.py</a:t>
            </a:r>
            <a:r>
              <a:rPr lang="en-US" sz="1800" dirty="0"/>
              <a:t>: A concrete implementation that generates an HTML report. It appends the results of each new run to the same file, creating a cumulative log that can be viewed in a web browser</a:t>
            </a:r>
            <a:endParaRPr lang="en-US" dirty="0"/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8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0A47-C035-589B-6A24-7A9AAD70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EAC81-B0E9-5EC4-8429-F834AF684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233181"/>
            <a:ext cx="9821646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7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9F86-A462-47AE-B35E-56C3834B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Sample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B1F9C-8A2A-FFF4-2851-D46BDBF9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10800067" cy="36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1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A4125-1889-5527-05E2-082D7871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1EBC-E00E-8BAA-4250-0D2B6443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Sample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8742A-F849-5B44-6E9B-32D3F815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10800067" cy="36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4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A201-0F80-BC41-E9E2-98BFE83E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EF3A-E237-5A3C-327D-7C68A05B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LLMs becoming commodity, keep project LLM agnostic</a:t>
            </a:r>
          </a:p>
          <a:p>
            <a:pPr lvl="1"/>
            <a:r>
              <a:rPr lang="en-US" dirty="0"/>
              <a:t>Use LLM abstractors like </a:t>
            </a:r>
            <a:r>
              <a:rPr lang="en-US" dirty="0" err="1"/>
              <a:t>LiteLLM</a:t>
            </a:r>
            <a:r>
              <a:rPr lang="en-US" dirty="0"/>
              <a:t>, which offers unified interface to call various LLMs</a:t>
            </a:r>
          </a:p>
          <a:p>
            <a:r>
              <a:rPr lang="en-US" dirty="0"/>
              <a:t>Prompt engineering is vital for optimal utilization of LLMs</a:t>
            </a:r>
          </a:p>
          <a:p>
            <a:pPr lvl="1"/>
            <a:r>
              <a:rPr lang="en-US" dirty="0"/>
              <a:t>Always assume LLM’s response isn’t consistent and have alternative ways to handle it.</a:t>
            </a:r>
          </a:p>
          <a:p>
            <a:r>
              <a:rPr lang="en-US" dirty="0"/>
              <a:t>To avoid vulnerabilities, limit number of external libraries</a:t>
            </a:r>
          </a:p>
          <a:p>
            <a:r>
              <a:rPr lang="en-US" dirty="0"/>
              <a:t>Moving all moving parts to a configuration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0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your first bullet point here</a:t>
            </a:r>
          </a:p>
          <a:p>
            <a:r>
              <a:t>Add your second bullet point here</a:t>
            </a:r>
          </a:p>
          <a:p>
            <a:r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7125-B8BC-D251-8AE9-9B136062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&amp;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217E4-2316-1596-AC71-54FA6C46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830695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7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4749-1B1A-ED93-86A8-14B78CC1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Module – 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5934-FC22-E722-A790-8C57D237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Orchestrator</a:t>
            </a:r>
          </a:p>
          <a:p>
            <a:r>
              <a:rPr lang="en-US" dirty="0"/>
              <a:t>primary entry point for the application</a:t>
            </a:r>
          </a:p>
          <a:p>
            <a:r>
              <a:rPr lang="en-US" b="1" dirty="0">
                <a:solidFill>
                  <a:srgbClr val="00B050"/>
                </a:solidFill>
              </a:rPr>
              <a:t>Command-Line Interface (CLI)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Parses command-line arguments using </a:t>
            </a:r>
            <a:r>
              <a:rPr lang="en-US" dirty="0" err="1"/>
              <a:t>argparse</a:t>
            </a:r>
            <a:r>
              <a:rPr lang="en-US" dirty="0"/>
              <a:t> to allow users to specify a configuration file or override settings like the list of models to test</a:t>
            </a:r>
          </a:p>
          <a:p>
            <a:r>
              <a:rPr lang="en-US" b="1" dirty="0">
                <a:solidFill>
                  <a:srgbClr val="00B050"/>
                </a:solidFill>
              </a:rPr>
              <a:t>Configuration Loading</a:t>
            </a:r>
            <a:r>
              <a:rPr lang="en-US" dirty="0"/>
              <a:t>: Reads and parses the </a:t>
            </a:r>
            <a:r>
              <a:rPr lang="en-US" dirty="0" err="1"/>
              <a:t>config.yaml</a:t>
            </a:r>
            <a:r>
              <a:rPr lang="en-US" dirty="0"/>
              <a:t> file to get settings for the evaluation run, including models, benchmarks, reporters, and model generation options.</a:t>
            </a:r>
          </a:p>
          <a:p>
            <a:r>
              <a:rPr lang="en-US" b="1" dirty="0">
                <a:solidFill>
                  <a:srgbClr val="00B050"/>
                </a:solidFill>
              </a:rPr>
              <a:t>Dynamic Module Discovery</a:t>
            </a:r>
            <a:r>
              <a:rPr lang="en-US" dirty="0"/>
              <a:t>: Implements the </a:t>
            </a:r>
            <a:r>
              <a:rPr lang="en-US" dirty="0" err="1"/>
              <a:t>load_modules_from_path</a:t>
            </a:r>
            <a:r>
              <a:rPr lang="en-US" dirty="0"/>
              <a:t> function, which automatically scans the benchmarks/ and reporters/ directories. It dynamically imports Python modules and discovers classes that are subclasses of </a:t>
            </a:r>
            <a:r>
              <a:rPr lang="en-US" dirty="0" err="1"/>
              <a:t>BaseBenchmark</a:t>
            </a:r>
            <a:r>
              <a:rPr lang="en-US" dirty="0"/>
              <a:t> and </a:t>
            </a:r>
            <a:r>
              <a:rPr lang="en-US" dirty="0" err="1"/>
              <a:t>BaseReporter</a:t>
            </a:r>
            <a:r>
              <a:rPr lang="en-US" dirty="0"/>
              <a:t>, respectively. This makes the framework highly extensible.</a:t>
            </a:r>
          </a:p>
          <a:p>
            <a:r>
              <a:rPr lang="en-US" dirty="0">
                <a:solidFill>
                  <a:srgbClr val="00B050"/>
                </a:solidFill>
              </a:rPr>
              <a:t>Orchestration</a:t>
            </a:r>
            <a:r>
              <a:rPr lang="en-US" dirty="0"/>
              <a:t>: Initializes the configured benchmarks and reporters, calls the </a:t>
            </a:r>
            <a:r>
              <a:rPr lang="en-US" dirty="0" err="1"/>
              <a:t>run_evaluation</a:t>
            </a:r>
            <a:r>
              <a:rPr lang="en-US" dirty="0"/>
              <a:t> function from the evaluator module, and then passes the results to each active reporter.</a:t>
            </a:r>
          </a:p>
          <a:p>
            <a:r>
              <a:rPr lang="en-US" dirty="0">
                <a:solidFill>
                  <a:srgbClr val="00B050"/>
                </a:solidFill>
              </a:rPr>
              <a:t>Startup Checks</a:t>
            </a:r>
            <a:r>
              <a:rPr lang="en-US" dirty="0"/>
              <a:t>: Calls </a:t>
            </a:r>
            <a:r>
              <a:rPr lang="en-US" dirty="0" err="1"/>
              <a:t>check_ollama_connection</a:t>
            </a:r>
            <a:r>
              <a:rPr lang="en-US" dirty="0"/>
              <a:t> to ensure the </a:t>
            </a:r>
            <a:r>
              <a:rPr lang="en-US" dirty="0" err="1"/>
              <a:t>Ollama</a:t>
            </a:r>
            <a:r>
              <a:rPr lang="en-US" dirty="0"/>
              <a:t> server is running before starting a potentially long evaluation run</a:t>
            </a:r>
          </a:p>
        </p:txBody>
      </p:sp>
    </p:spTree>
    <p:extLst>
      <p:ext uri="{BB962C8B-B14F-4D97-AF65-F5344CB8AC3E}">
        <p14:creationId xmlns:p14="http://schemas.microsoft.com/office/powerpoint/2010/main" val="43264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4926B-52CA-7F0C-4C86-89E37C10B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1308-6909-9BFF-CE58-67A88FC1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Config.yaml</a:t>
            </a:r>
            <a:r>
              <a:rPr lang="en-US" dirty="0"/>
              <a:t> – The configuration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FE23-AB54-95BA-76BF-F9143EA5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Models</a:t>
            </a:r>
            <a:r>
              <a:rPr lang="en-US" dirty="0"/>
              <a:t>: Defines the list of </a:t>
            </a:r>
            <a:r>
              <a:rPr lang="en-US" dirty="0" err="1"/>
              <a:t>Ollama</a:t>
            </a:r>
            <a:r>
              <a:rPr lang="en-US" dirty="0"/>
              <a:t> model tags to be evaluated (e.g., llama3:8b, qwen2:14b).</a:t>
            </a:r>
          </a:p>
          <a:p>
            <a:r>
              <a:rPr lang="en-US" dirty="0">
                <a:solidFill>
                  <a:srgbClr val="00B050"/>
                </a:solidFill>
              </a:rPr>
              <a:t>Model Options</a:t>
            </a:r>
            <a:r>
              <a:rPr lang="en-US" dirty="0"/>
              <a:t>: Specifies generation parameters like temperature and seed that are passed to the </a:t>
            </a:r>
            <a:r>
              <a:rPr lang="en-US" dirty="0" err="1"/>
              <a:t>Ollama</a:t>
            </a:r>
            <a:r>
              <a:rPr lang="en-US" dirty="0"/>
              <a:t> API to ensure consistent and reproducible results.</a:t>
            </a:r>
          </a:p>
          <a:p>
            <a:r>
              <a:rPr lang="en-US" dirty="0">
                <a:solidFill>
                  <a:srgbClr val="00B050"/>
                </a:solidFill>
              </a:rPr>
              <a:t>Benchmarks</a:t>
            </a:r>
            <a:r>
              <a:rPr lang="en-US" dirty="0"/>
              <a:t>: A dictionary where users can enable or disable specific benchmarks and provide parameters for them (e.g., </a:t>
            </a:r>
            <a:r>
              <a:rPr lang="en-US" dirty="0" err="1"/>
              <a:t>percentage_per_subject</a:t>
            </a:r>
            <a:r>
              <a:rPr lang="en-US" dirty="0"/>
              <a:t> for </a:t>
            </a:r>
            <a:r>
              <a:rPr lang="en-US" dirty="0" err="1"/>
              <a:t>MMLUPro</a:t>
            </a:r>
            <a:r>
              <a:rPr lang="en-US" dirty="0"/>
              <a:t>). The keys in this section must exactly match the class names of the benchmarks.</a:t>
            </a:r>
          </a:p>
          <a:p>
            <a:r>
              <a:rPr lang="en-US" dirty="0">
                <a:solidFill>
                  <a:srgbClr val="00B050"/>
                </a:solidFill>
              </a:rPr>
              <a:t>Reporters</a:t>
            </a:r>
            <a:r>
              <a:rPr lang="en-US" dirty="0"/>
              <a:t>: A dictionary to enable or disable different reporting formats, such as the console table and the HTML report.</a:t>
            </a:r>
          </a:p>
        </p:txBody>
      </p:sp>
    </p:spTree>
    <p:extLst>
      <p:ext uri="{BB962C8B-B14F-4D97-AF65-F5344CB8AC3E}">
        <p14:creationId xmlns:p14="http://schemas.microsoft.com/office/powerpoint/2010/main" val="130727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76495-73D5-E09D-FA22-EB82DE5A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D6CB-82A3-724D-2FB8-30ACB8E2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Evaluator.py – The core evaluation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D379-73D3-9D3E-F930-2B76F8D4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module contains the primary business logic for running the benchmarks.</a:t>
            </a:r>
          </a:p>
          <a:p>
            <a:r>
              <a:rPr lang="en-US" dirty="0" err="1">
                <a:solidFill>
                  <a:srgbClr val="00B050"/>
                </a:solidFill>
              </a:rPr>
              <a:t>run_evaluation</a:t>
            </a:r>
            <a:r>
              <a:rPr lang="en-US" dirty="0">
                <a:solidFill>
                  <a:srgbClr val="00B050"/>
                </a:solidFill>
              </a:rPr>
              <a:t> function</a:t>
            </a:r>
            <a:r>
              <a:rPr lang="en-US" dirty="0"/>
              <a:t>: This is the heart of the framework. It takes the list of models, benchmarks, and model options as input and performs the following actions in nested loops</a:t>
            </a:r>
          </a:p>
          <a:p>
            <a:pPr lvl="1"/>
            <a:r>
              <a:rPr lang="en-US" dirty="0"/>
              <a:t>Iterates through each benchmark.</a:t>
            </a:r>
          </a:p>
          <a:p>
            <a:pPr lvl="1"/>
            <a:r>
              <a:rPr lang="en-US" dirty="0"/>
              <a:t>Iterates through each model.</a:t>
            </a:r>
          </a:p>
          <a:p>
            <a:pPr lvl="1"/>
            <a:r>
              <a:rPr lang="en-US" dirty="0"/>
              <a:t>Initializes and starts the </a:t>
            </a:r>
            <a:r>
              <a:rPr lang="en-US" dirty="0" err="1"/>
              <a:t>SystemMonitor</a:t>
            </a:r>
            <a:r>
              <a:rPr lang="en-US" dirty="0"/>
              <a:t> from utils/monitoring.py.</a:t>
            </a:r>
          </a:p>
          <a:p>
            <a:pPr lvl="1"/>
            <a:r>
              <a:rPr lang="en-US" dirty="0"/>
              <a:t>Retrieves all questions for the current benchmark.</a:t>
            </a:r>
          </a:p>
          <a:p>
            <a:pPr lvl="1"/>
            <a:r>
              <a:rPr lang="en-US" dirty="0"/>
              <a:t>Iterates through each question, sending the prompt to the </a:t>
            </a:r>
            <a:r>
              <a:rPr lang="en-US" dirty="0" err="1"/>
              <a:t>ollama_client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Receives the response and passes it to the benchmark's evaluate method.</a:t>
            </a:r>
          </a:p>
          <a:p>
            <a:pPr lvl="1"/>
            <a:r>
              <a:rPr lang="en-US" dirty="0"/>
              <a:t>Stops the system monitor and aggregates the results, including the score, performance (tokens/sec), and system resource metrics.</a:t>
            </a:r>
          </a:p>
          <a:p>
            <a:pPr lvl="1"/>
            <a:r>
              <a:rPr lang="en-US" dirty="0"/>
              <a:t>Returns a list of dictionaries, with each dictionary containing the complete results for one model-benchmark pair.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1BF3F-9518-DF81-6E4E-96A1D23C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0D8A-FBB0-2ED1-7975-7E2D4123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Utility Module – ollama_client.py – API Communicator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3AF3-0118-2D23-154D-C17CB46E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module manages all communication with the </a:t>
            </a:r>
            <a:r>
              <a:rPr lang="en-US" dirty="0" err="1"/>
              <a:t>Ollama</a:t>
            </a:r>
            <a:r>
              <a:rPr lang="en-US" dirty="0"/>
              <a:t> server API.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check_ollama_connection</a:t>
            </a:r>
            <a:r>
              <a:rPr lang="en-US" sz="1800" dirty="0">
                <a:solidFill>
                  <a:srgbClr val="00B050"/>
                </a:solidFill>
              </a:rPr>
              <a:t> function</a:t>
            </a:r>
            <a:r>
              <a:rPr lang="en-US" sz="1800" dirty="0"/>
              <a:t>: Pings the </a:t>
            </a:r>
            <a:r>
              <a:rPr lang="en-US" sz="1800" dirty="0" err="1"/>
              <a:t>Ollama</a:t>
            </a:r>
            <a:r>
              <a:rPr lang="en-US" sz="1800" dirty="0"/>
              <a:t> server to ensure it is running and accessible before any work begins.</a:t>
            </a:r>
          </a:p>
          <a:p>
            <a:r>
              <a:rPr lang="en-US" sz="1800" dirty="0" err="1"/>
              <a:t>get_ollama_response</a:t>
            </a:r>
            <a:r>
              <a:rPr lang="en-US" sz="1800" dirty="0"/>
              <a:t> function:</a:t>
            </a:r>
          </a:p>
          <a:p>
            <a:pPr lvl="1"/>
            <a:r>
              <a:rPr lang="en-US" dirty="0"/>
              <a:t>Constructs the JSON payload for the /</a:t>
            </a:r>
            <a:r>
              <a:rPr lang="en-US" dirty="0" err="1"/>
              <a:t>api</a:t>
            </a:r>
            <a:r>
              <a:rPr lang="en-US" dirty="0"/>
              <a:t>/generate endpoint.</a:t>
            </a:r>
          </a:p>
          <a:p>
            <a:pPr lvl="1"/>
            <a:r>
              <a:rPr lang="en-US" dirty="0"/>
              <a:t>It includes the system prompt and options (like temperature and seed) passed down from the configuration.</a:t>
            </a:r>
          </a:p>
          <a:p>
            <a:pPr lvl="1"/>
            <a:r>
              <a:rPr lang="en-US" dirty="0"/>
              <a:t>Sends the request using the requests library and handles potential timeout errors.</a:t>
            </a:r>
          </a:p>
          <a:p>
            <a:pPr lvl="1"/>
            <a:r>
              <a:rPr lang="en-US" dirty="0"/>
              <a:t>Returns the model's response string, tokens per second, and any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9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77E9D-E360-28C9-9F38-6B747E25D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5B2E-3017-48A5-5413-6575D13C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Utility Module – monitoring.py – Resource Monitor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885-1C12-A0CE-F7E8-2D312529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module provides the functionality to track system resource usage during a benchmark run.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SystemMonitor</a:t>
            </a:r>
            <a:r>
              <a:rPr lang="en-US" sz="1800" dirty="0">
                <a:solidFill>
                  <a:srgbClr val="00B050"/>
                </a:solidFill>
              </a:rPr>
              <a:t> class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When start() is called, it launches a separate thread that runs in the background.</a:t>
            </a:r>
          </a:p>
          <a:p>
            <a:pPr lvl="1"/>
            <a:r>
              <a:rPr lang="en-US" dirty="0"/>
              <a:t>This thread wakes up at a set interval (e.g., every second) and records a "snapshot" of the system's state using the </a:t>
            </a:r>
            <a:r>
              <a:rPr lang="en-US" dirty="0" err="1"/>
              <a:t>psutil</a:t>
            </a:r>
            <a:r>
              <a:rPr lang="en-US" dirty="0"/>
              <a:t> and </a:t>
            </a:r>
            <a:r>
              <a:rPr lang="en-US" dirty="0" err="1"/>
              <a:t>pynvml</a:t>
            </a:r>
            <a:r>
              <a:rPr lang="en-US" dirty="0"/>
              <a:t> libraries. This includes CPU percentage, RAM percentage, GPU utilization, and GPU power draw.</a:t>
            </a:r>
          </a:p>
          <a:p>
            <a:pPr lvl="1"/>
            <a:r>
              <a:rPr lang="en-US" dirty="0"/>
              <a:t>When stop() is called, the thread is terminated, and the collected data is processed to calculate averages, maximums, and total energy consumption (for NVIDIA GPUs).</a:t>
            </a:r>
          </a:p>
        </p:txBody>
      </p:sp>
    </p:spTree>
    <p:extLst>
      <p:ext uri="{BB962C8B-B14F-4D97-AF65-F5344CB8AC3E}">
        <p14:creationId xmlns:p14="http://schemas.microsoft.com/office/powerpoint/2010/main" val="122141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0D775-DC6F-CFB4-B91E-0B7DBB9D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5761-5CC3-1B82-54BF-EBC44FAB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Pluggable Modules – Benchmark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E8A6-414F-3D97-5013-23A8DAF6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49530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base_benchmark.py</a:t>
            </a:r>
            <a:r>
              <a:rPr lang="en-US" sz="1800" dirty="0"/>
              <a:t>: Defines the abstract base class </a:t>
            </a:r>
            <a:r>
              <a:rPr lang="en-US" sz="1800" dirty="0" err="1"/>
              <a:t>BaseBenchmark</a:t>
            </a:r>
            <a:r>
              <a:rPr lang="en-US" sz="1800" dirty="0"/>
              <a:t>. It serves as a contract, requiring any new benchmark to implement two methods</a:t>
            </a:r>
          </a:p>
          <a:p>
            <a:pPr lvl="1"/>
            <a:r>
              <a:rPr lang="en-US" dirty="0" err="1"/>
              <a:t>get_questions</a:t>
            </a:r>
            <a:r>
              <a:rPr lang="en-US" dirty="0"/>
              <a:t>(): Must return a list of question data.</a:t>
            </a:r>
          </a:p>
          <a:p>
            <a:pPr lvl="1"/>
            <a:r>
              <a:rPr lang="en-US" dirty="0"/>
              <a:t>evaluate(</a:t>
            </a:r>
            <a:r>
              <a:rPr lang="en-US" dirty="0" err="1"/>
              <a:t>model_response</a:t>
            </a:r>
            <a:r>
              <a:rPr lang="en-US" dirty="0"/>
              <a:t>, </a:t>
            </a:r>
            <a:r>
              <a:rPr lang="en-US" dirty="0" err="1"/>
              <a:t>question_data</a:t>
            </a:r>
            <a:r>
              <a:rPr lang="en-US" dirty="0"/>
              <a:t>): Must take a model's response and the original question data and return a score (typically a float).</a:t>
            </a:r>
          </a:p>
          <a:p>
            <a:pPr lvl="1"/>
            <a:endParaRPr lang="en-US" dirty="0"/>
          </a:p>
          <a:p>
            <a:r>
              <a:rPr lang="en-US" sz="1800" dirty="0">
                <a:solidFill>
                  <a:srgbClr val="00B050"/>
                </a:solidFill>
              </a:rPr>
              <a:t>Mmlu_pro.py</a:t>
            </a:r>
            <a:r>
              <a:rPr lang="en-US" sz="1800" dirty="0"/>
              <a:t>: A concrete implementation for the MMLU-Pro benchmark.</a:t>
            </a:r>
          </a:p>
          <a:p>
            <a:pPr lvl="1"/>
            <a:r>
              <a:rPr lang="en-US" dirty="0"/>
              <a:t>It uses the datasets library to download and process data from the Hugging Face Hub.</a:t>
            </a:r>
          </a:p>
          <a:p>
            <a:pPr lvl="1"/>
            <a:r>
              <a:rPr lang="en-US" dirty="0"/>
              <a:t>The _</a:t>
            </a:r>
            <a:r>
              <a:rPr lang="en-US" dirty="0" err="1"/>
              <a:t>format_prompt</a:t>
            </a:r>
            <a:r>
              <a:rPr lang="en-US" dirty="0"/>
              <a:t> method implements the one-shot prompting technique to ensure reliable responses from various models.</a:t>
            </a:r>
          </a:p>
          <a:p>
            <a:pPr lvl="1"/>
            <a:r>
              <a:rPr lang="en-US" dirty="0"/>
              <a:t>The _</a:t>
            </a:r>
            <a:r>
              <a:rPr lang="en-US" dirty="0" err="1"/>
              <a:t>extract_choice</a:t>
            </a:r>
            <a:r>
              <a:rPr lang="en-US" dirty="0"/>
              <a:t> method reliably parses the JSON object from the model's response.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1742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48</TotalTime>
  <Words>1057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LLM_Pc_Bench</vt:lpstr>
      <vt:lpstr>Overview</vt:lpstr>
      <vt:lpstr>Architecture &amp; Design</vt:lpstr>
      <vt:lpstr>Core Module – main.py</vt:lpstr>
      <vt:lpstr>Config.yaml – The configuration hub</vt:lpstr>
      <vt:lpstr>Evaluator.py – The core evaluation engine</vt:lpstr>
      <vt:lpstr>Utility Module – ollama_client.py – API Communicator</vt:lpstr>
      <vt:lpstr>Utility Module – monitoring.py – Resource Monitor</vt:lpstr>
      <vt:lpstr>Pluggable Modules – Benchmark system</vt:lpstr>
      <vt:lpstr>Pluggable Modules – Reporting system</vt:lpstr>
      <vt:lpstr>Quick Test</vt:lpstr>
      <vt:lpstr>Sample prompt</vt:lpstr>
      <vt:lpstr>Sample response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T</dc:creator>
  <cp:lastModifiedBy>Bala T</cp:lastModifiedBy>
  <cp:revision>2</cp:revision>
  <dcterms:created xsi:type="dcterms:W3CDTF">2025-06-27T12:36:45Z</dcterms:created>
  <dcterms:modified xsi:type="dcterms:W3CDTF">2025-06-27T13:24:47Z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