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57" r:id="rId3"/>
    <p:sldId id="258" r:id="rId4"/>
    <p:sldId id="267" r:id="rId5"/>
    <p:sldId id="266" r:id="rId6"/>
    <p:sldId id="272" r:id="rId7"/>
    <p:sldId id="273" r:id="rId8"/>
    <p:sldId id="268" r:id="rId9"/>
    <p:sldId id="274" r:id="rId10"/>
    <p:sldId id="275" r:id="rId11"/>
    <p:sldId id="276" r:id="rId12"/>
    <p:sldId id="269" r:id="rId13"/>
    <p:sldId id="277" r:id="rId14"/>
    <p:sldId id="270" r:id="rId15"/>
    <p:sldId id="271" r:id="rId16"/>
    <p:sldId id="265" r:id="rId17"/>
  </p:sldIdLst>
  <p:sldSz cx="18288000" cy="10287000"/>
  <p:notesSz cx="6858000" cy="9144000"/>
  <p:embeddedFontLst>
    <p:embeddedFont>
      <p:font typeface="Bicubik" panose="02000503020000020004" pitchFamily="2" charset="0"/>
      <p:regular r:id="rId18"/>
    </p:embeddedFont>
    <p:embeddedFont>
      <p:font typeface="Calibri" panose="020F0502020204030204" pitchFamily="34" charset="0"/>
      <p:regular r:id="rId19"/>
      <p:bold r:id="rId20"/>
      <p:italic r:id="rId21"/>
      <p:boldItalic r:id="rId22"/>
    </p:embeddedFont>
    <p:embeddedFont>
      <p:font typeface="Open Sans" pitchFamily="2"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50" autoAdjust="0"/>
    <p:restoredTop sz="94621" autoAdjust="0"/>
  </p:normalViewPr>
  <p:slideViewPr>
    <p:cSldViewPr>
      <p:cViewPr varScale="1">
        <p:scale>
          <a:sx n="43" d="100"/>
          <a:sy n="43" d="100"/>
        </p:scale>
        <p:origin x="288" y="13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2/23/25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txBody>
          <a:bodyPr/>
          <a:lstStyle/>
          <a:p>
            <a:endParaRPr lang="en-US" dirty="0"/>
          </a:p>
        </p:txBody>
      </p:sp>
      <p:grpSp>
        <p:nvGrpSpPr>
          <p:cNvPr id="3" name="Group 3"/>
          <p:cNvGrpSpPr/>
          <p:nvPr/>
        </p:nvGrpSpPr>
        <p:grpSpPr>
          <a:xfrm>
            <a:off x="17293116" y="565634"/>
            <a:ext cx="397367" cy="28996"/>
            <a:chOff x="0" y="0"/>
            <a:chExt cx="128243" cy="9358"/>
          </a:xfrm>
        </p:grpSpPr>
        <p:sp>
          <p:nvSpPr>
            <p:cNvPr id="4" name="Freeform 4"/>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5" name="TextBox 5"/>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7293116" y="657737"/>
            <a:ext cx="397367" cy="28996"/>
            <a:chOff x="0" y="0"/>
            <a:chExt cx="128243" cy="9358"/>
          </a:xfrm>
        </p:grpSpPr>
        <p:sp>
          <p:nvSpPr>
            <p:cNvPr id="7" name="Freeform 7"/>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8" name="TextBox 8"/>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12094542" y="7811112"/>
            <a:ext cx="4950203" cy="298736"/>
          </a:xfrm>
          <a:prstGeom prst="rect">
            <a:avLst/>
          </a:prstGeom>
        </p:spPr>
        <p:txBody>
          <a:bodyPr wrap="square" lIns="0" tIns="0" rIns="0" bIns="0" rtlCol="0" anchor="t">
            <a:spAutoFit/>
          </a:bodyPr>
          <a:lstStyle/>
          <a:p>
            <a:pPr algn="ctr">
              <a:lnSpc>
                <a:spcPts val="1960"/>
              </a:lnSpc>
              <a:spcBef>
                <a:spcPct val="0"/>
              </a:spcBef>
            </a:pPr>
            <a:r>
              <a:rPr lang="en-US" sz="2800" dirty="0">
                <a:solidFill>
                  <a:srgbClr val="FFFFFF"/>
                </a:solidFill>
                <a:latin typeface="Bicubik"/>
                <a:ea typeface="Bicubik"/>
                <a:cs typeface="Bicubik"/>
                <a:sym typeface="Bicubik"/>
              </a:rPr>
              <a:t>BY </a:t>
            </a:r>
            <a:r>
              <a:rPr lang="en-US" sz="2800" dirty="0" err="1">
                <a:solidFill>
                  <a:srgbClr val="FFFFFF"/>
                </a:solidFill>
                <a:latin typeface="Bicubik"/>
                <a:ea typeface="Bicubik"/>
                <a:cs typeface="Bicubik"/>
                <a:sym typeface="Bicubik"/>
              </a:rPr>
              <a:t>kAVATA</a:t>
            </a:r>
            <a:r>
              <a:rPr lang="en-US" sz="2800" dirty="0">
                <a:solidFill>
                  <a:srgbClr val="FFFFFF"/>
                </a:solidFill>
                <a:latin typeface="Bicubik"/>
                <a:ea typeface="Bicubik"/>
                <a:cs typeface="Bicubik"/>
                <a:sym typeface="Bicubik"/>
              </a:rPr>
              <a:t> </a:t>
            </a:r>
            <a:r>
              <a:rPr lang="en-US" sz="2800" dirty="0" err="1">
                <a:solidFill>
                  <a:srgbClr val="FFFFFF"/>
                </a:solidFill>
                <a:latin typeface="Bicubik"/>
                <a:ea typeface="Bicubik"/>
                <a:cs typeface="Bicubik"/>
                <a:sym typeface="Bicubik"/>
              </a:rPr>
              <a:t>mUSYOKA</a:t>
            </a:r>
            <a:endParaRPr lang="en-US" sz="2800" dirty="0">
              <a:solidFill>
                <a:srgbClr val="FFFFFF"/>
              </a:solidFill>
              <a:latin typeface="Bicubik"/>
              <a:ea typeface="Bicubik"/>
              <a:cs typeface="Bicubik"/>
              <a:sym typeface="Bicubik"/>
            </a:endParaRPr>
          </a:p>
        </p:txBody>
      </p:sp>
      <p:sp>
        <p:nvSpPr>
          <p:cNvPr id="16" name="TextBox 16"/>
          <p:cNvSpPr txBox="1"/>
          <p:nvPr/>
        </p:nvSpPr>
        <p:spPr>
          <a:xfrm>
            <a:off x="11214539" y="2646225"/>
            <a:ext cx="6819900" cy="4062651"/>
          </a:xfrm>
          <a:prstGeom prst="rect">
            <a:avLst/>
          </a:prstGeom>
        </p:spPr>
        <p:txBody>
          <a:bodyPr wrap="square" lIns="0" tIns="0" rIns="0" bIns="0" rtlCol="0" anchor="t">
            <a:spAutoFit/>
          </a:bodyPr>
          <a:lstStyle/>
          <a:p>
            <a:pPr algn="ctr">
              <a:spcBef>
                <a:spcPct val="0"/>
              </a:spcBef>
            </a:pPr>
            <a:r>
              <a:rPr lang="en-US" sz="6600" dirty="0">
                <a:solidFill>
                  <a:srgbClr val="FFFFFF"/>
                </a:solidFill>
                <a:latin typeface="Bicubik"/>
                <a:ea typeface="Bicubik"/>
                <a:cs typeface="Bicubik"/>
                <a:sym typeface="Bicubik"/>
              </a:rPr>
              <a:t>SYRIA TEL CUSTOMER CHURN PROJECT</a:t>
            </a:r>
          </a:p>
        </p:txBody>
      </p:sp>
      <p:grpSp>
        <p:nvGrpSpPr>
          <p:cNvPr id="18" name="Group 18"/>
          <p:cNvGrpSpPr/>
          <p:nvPr/>
        </p:nvGrpSpPr>
        <p:grpSpPr>
          <a:xfrm>
            <a:off x="18144623" y="8078534"/>
            <a:ext cx="143377" cy="1179766"/>
            <a:chOff x="0" y="0"/>
            <a:chExt cx="46272" cy="380749"/>
          </a:xfrm>
        </p:grpSpPr>
        <p:sp>
          <p:nvSpPr>
            <p:cNvPr id="19" name="Freeform 19"/>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20" name="TextBox 20"/>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pic>
        <p:nvPicPr>
          <p:cNvPr id="21" name="Picture 20">
            <a:extLst>
              <a:ext uri="{FF2B5EF4-FFF2-40B4-BE49-F238E27FC236}">
                <a16:creationId xmlns:a16="http://schemas.microsoft.com/office/drawing/2014/main" id="{D1FB8CA2-C5BE-7B46-9E1F-0633767AA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7" y="447580"/>
            <a:ext cx="10980338" cy="93335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23">
            <a:extLst>
              <a:ext uri="{FF2B5EF4-FFF2-40B4-BE49-F238E27FC236}">
                <a16:creationId xmlns:a16="http://schemas.microsoft.com/office/drawing/2014/main" id="{25D06C63-CCAB-D248-A267-8A1A0C7E3750}"/>
              </a:ext>
            </a:extLst>
          </p:cNvPr>
          <p:cNvSpPr txBox="1"/>
          <p:nvPr/>
        </p:nvSpPr>
        <p:spPr>
          <a:xfrm>
            <a:off x="1828800" y="419100"/>
            <a:ext cx="14782800" cy="1231106"/>
          </a:xfrm>
          <a:prstGeom prst="rect">
            <a:avLst/>
          </a:prstGeom>
        </p:spPr>
        <p:txBody>
          <a:bodyPr wrap="square" lIns="0" tIns="0" rIns="0" bIns="0" rtlCol="0" anchor="t">
            <a:spAutoFit/>
          </a:bodyPr>
          <a:lstStyle/>
          <a:p>
            <a:pPr algn="ctr">
              <a:spcBef>
                <a:spcPct val="0"/>
              </a:spcBef>
            </a:pPr>
            <a:r>
              <a:rPr lang="en-US" sz="4000" dirty="0">
                <a:latin typeface="Bicubik"/>
                <a:ea typeface="Bicubik"/>
                <a:cs typeface="Bicubik"/>
                <a:sym typeface="Bicubik"/>
              </a:rPr>
              <a:t>Decision tree classification report for test data</a:t>
            </a:r>
          </a:p>
        </p:txBody>
      </p:sp>
      <p:sp>
        <p:nvSpPr>
          <p:cNvPr id="3" name="Rectangle 2">
            <a:extLst>
              <a:ext uri="{FF2B5EF4-FFF2-40B4-BE49-F238E27FC236}">
                <a16:creationId xmlns:a16="http://schemas.microsoft.com/office/drawing/2014/main" id="{C123047B-4BF6-4B47-AD64-073DFC072FE7}"/>
              </a:ext>
            </a:extLst>
          </p:cNvPr>
          <p:cNvSpPr/>
          <p:nvPr/>
        </p:nvSpPr>
        <p:spPr>
          <a:xfrm>
            <a:off x="1828800" y="2324100"/>
            <a:ext cx="14782800" cy="6740307"/>
          </a:xfrm>
          <a:prstGeom prst="rect">
            <a:avLst/>
          </a:prstGeom>
        </p:spPr>
        <p:txBody>
          <a:bodyPr wrap="square">
            <a:spAutoFit/>
          </a:bodyPr>
          <a:lstStyle/>
          <a:p>
            <a:r>
              <a:rPr lang="en-US" sz="3600" dirty="0"/>
              <a:t> precision    recall  f1-score   support</a:t>
            </a:r>
          </a:p>
          <a:p>
            <a:endParaRPr lang="en-US" sz="3600" dirty="0"/>
          </a:p>
          <a:p>
            <a:r>
              <a:rPr lang="en-US" sz="3600" dirty="0"/>
              <a:t>           0       0.96      0.84      0.89       709</a:t>
            </a:r>
          </a:p>
          <a:p>
            <a:r>
              <a:rPr lang="en-US" sz="3600" dirty="0"/>
              <a:t>           1       0.46      0.78      0.58       125</a:t>
            </a:r>
          </a:p>
          <a:p>
            <a:endParaRPr lang="en-US" sz="3600" dirty="0"/>
          </a:p>
          <a:p>
            <a:r>
              <a:rPr lang="en-US" sz="3600" dirty="0"/>
              <a:t>    accuracy                           0.83       834</a:t>
            </a:r>
          </a:p>
          <a:p>
            <a:r>
              <a:rPr lang="en-US" sz="3600" dirty="0"/>
              <a:t>   macro </a:t>
            </a:r>
            <a:r>
              <a:rPr lang="en-US" sz="3600" dirty="0" err="1"/>
              <a:t>avg</a:t>
            </a:r>
            <a:r>
              <a:rPr lang="en-US" sz="3600" dirty="0"/>
              <a:t>       0.71      0.81      0.74       834</a:t>
            </a:r>
          </a:p>
          <a:p>
            <a:r>
              <a:rPr lang="en-US" sz="3600" dirty="0"/>
              <a:t>weighted </a:t>
            </a:r>
            <a:r>
              <a:rPr lang="en-US" sz="3600" dirty="0" err="1"/>
              <a:t>avg</a:t>
            </a:r>
            <a:r>
              <a:rPr lang="en-US" sz="3600" dirty="0"/>
              <a:t>       0.88      0.83      0.85       834</a:t>
            </a:r>
          </a:p>
          <a:p>
            <a:endParaRPr lang="en-US" sz="3600" dirty="0"/>
          </a:p>
          <a:p>
            <a:r>
              <a:rPr lang="en-US" sz="3200" i="1" dirty="0">
                <a:solidFill>
                  <a:srgbClr val="0070C0"/>
                </a:solidFill>
              </a:rPr>
              <a:t>The decision tree model has a recall score of 0.78, meaning that it can identify 78% of the actual positives instances accurately. Further meaning that its making predictions accurately more than inaccurately. </a:t>
            </a:r>
          </a:p>
        </p:txBody>
      </p:sp>
    </p:spTree>
    <p:extLst>
      <p:ext uri="{BB962C8B-B14F-4D97-AF65-F5344CB8AC3E}">
        <p14:creationId xmlns:p14="http://schemas.microsoft.com/office/powerpoint/2010/main" val="1526661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180B05-C28C-974F-B45D-016F11A4C6E1}"/>
              </a:ext>
            </a:extLst>
          </p:cNvPr>
          <p:cNvSpPr/>
          <p:nvPr/>
        </p:nvSpPr>
        <p:spPr>
          <a:xfrm>
            <a:off x="1828800" y="2324100"/>
            <a:ext cx="14630400" cy="6555641"/>
          </a:xfrm>
          <a:prstGeom prst="rect">
            <a:avLst/>
          </a:prstGeom>
        </p:spPr>
        <p:txBody>
          <a:bodyPr wrap="square">
            <a:spAutoFit/>
          </a:bodyPr>
          <a:lstStyle/>
          <a:p>
            <a:r>
              <a:rPr lang="en-US" dirty="0"/>
              <a:t> </a:t>
            </a:r>
            <a:r>
              <a:rPr lang="en-US" sz="3600" dirty="0"/>
              <a:t>precision    recall  f1-score   support</a:t>
            </a:r>
          </a:p>
          <a:p>
            <a:endParaRPr lang="en-US" sz="3600" dirty="0"/>
          </a:p>
          <a:p>
            <a:r>
              <a:rPr lang="en-US" sz="3600" dirty="0"/>
              <a:t>           0       0.96      0.95      0.96       709</a:t>
            </a:r>
          </a:p>
          <a:p>
            <a:r>
              <a:rPr lang="en-US" sz="3600" dirty="0"/>
              <a:t>           1       0.73      0.78      0.76       125</a:t>
            </a:r>
          </a:p>
          <a:p>
            <a:endParaRPr lang="en-US" sz="3600" dirty="0"/>
          </a:p>
          <a:p>
            <a:r>
              <a:rPr lang="en-US" sz="3600" dirty="0"/>
              <a:t>    accuracy                           0.92       834</a:t>
            </a:r>
          </a:p>
          <a:p>
            <a:r>
              <a:rPr lang="en-US" sz="3600" dirty="0"/>
              <a:t>   macro </a:t>
            </a:r>
            <a:r>
              <a:rPr lang="en-US" sz="3600" dirty="0" err="1"/>
              <a:t>avg</a:t>
            </a:r>
            <a:r>
              <a:rPr lang="en-US" sz="3600" dirty="0"/>
              <a:t>       0.85      0.87      0.86       834</a:t>
            </a:r>
          </a:p>
          <a:p>
            <a:r>
              <a:rPr lang="en-US" sz="3600" dirty="0"/>
              <a:t>weighted </a:t>
            </a:r>
            <a:r>
              <a:rPr lang="en-US" sz="3600" dirty="0" err="1"/>
              <a:t>avg</a:t>
            </a:r>
            <a:r>
              <a:rPr lang="en-US" sz="3600" dirty="0"/>
              <a:t>       0.93      0.92      0.93       834</a:t>
            </a:r>
          </a:p>
          <a:p>
            <a:endParaRPr lang="en-US" sz="3600" dirty="0"/>
          </a:p>
          <a:p>
            <a:r>
              <a:rPr lang="en-US" sz="3200" dirty="0">
                <a:solidFill>
                  <a:srgbClr val="0070C0"/>
                </a:solidFill>
              </a:rPr>
              <a:t>The random forest classifier model has a recall score of 0.78 which is similar to the decision tree classifier model, meaning that both models can accurately identify the positive </a:t>
            </a:r>
            <a:r>
              <a:rPr lang="en-US" sz="3200" dirty="0" err="1">
                <a:solidFill>
                  <a:srgbClr val="0070C0"/>
                </a:solidFill>
              </a:rPr>
              <a:t>accurancy</a:t>
            </a:r>
            <a:r>
              <a:rPr lang="en-US" sz="3200" dirty="0">
                <a:solidFill>
                  <a:srgbClr val="0070C0"/>
                </a:solidFill>
              </a:rPr>
              <a:t> by 78%.</a:t>
            </a:r>
          </a:p>
        </p:txBody>
      </p:sp>
      <p:sp>
        <p:nvSpPr>
          <p:cNvPr id="3" name="TextBox 23">
            <a:extLst>
              <a:ext uri="{FF2B5EF4-FFF2-40B4-BE49-F238E27FC236}">
                <a16:creationId xmlns:a16="http://schemas.microsoft.com/office/drawing/2014/main" id="{784DE1B5-7DB6-1846-AD54-B2D23E028876}"/>
              </a:ext>
            </a:extLst>
          </p:cNvPr>
          <p:cNvSpPr txBox="1"/>
          <p:nvPr/>
        </p:nvSpPr>
        <p:spPr>
          <a:xfrm>
            <a:off x="1828800" y="419100"/>
            <a:ext cx="14782800" cy="1231106"/>
          </a:xfrm>
          <a:prstGeom prst="rect">
            <a:avLst/>
          </a:prstGeom>
        </p:spPr>
        <p:txBody>
          <a:bodyPr wrap="square" lIns="0" tIns="0" rIns="0" bIns="0" rtlCol="0" anchor="t">
            <a:spAutoFit/>
          </a:bodyPr>
          <a:lstStyle/>
          <a:p>
            <a:pPr algn="ctr">
              <a:spcBef>
                <a:spcPct val="0"/>
              </a:spcBef>
            </a:pPr>
            <a:r>
              <a:rPr lang="en-US" sz="4000" dirty="0">
                <a:latin typeface="Bicubik"/>
                <a:ea typeface="Bicubik"/>
                <a:cs typeface="Bicubik"/>
                <a:sym typeface="Bicubik"/>
              </a:rPr>
              <a:t>Random forest classification report for test data</a:t>
            </a:r>
          </a:p>
        </p:txBody>
      </p:sp>
    </p:spTree>
    <p:extLst>
      <p:ext uri="{BB962C8B-B14F-4D97-AF65-F5344CB8AC3E}">
        <p14:creationId xmlns:p14="http://schemas.microsoft.com/office/powerpoint/2010/main" val="3960461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7293116" y="565634"/>
            <a:ext cx="397367" cy="28996"/>
            <a:chOff x="0" y="0"/>
            <a:chExt cx="128243" cy="9358"/>
          </a:xfrm>
        </p:grpSpPr>
        <p:sp>
          <p:nvSpPr>
            <p:cNvPr id="4" name="Freeform 4"/>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5" name="TextBox 5"/>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7293116" y="657737"/>
            <a:ext cx="397367" cy="28996"/>
            <a:chOff x="0" y="0"/>
            <a:chExt cx="128243" cy="9358"/>
          </a:xfrm>
        </p:grpSpPr>
        <p:sp>
          <p:nvSpPr>
            <p:cNvPr id="7" name="Freeform 7"/>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8" name="TextBox 8"/>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673429" y="479195"/>
            <a:ext cx="274427" cy="260019"/>
          </a:xfrm>
          <a:custGeom>
            <a:avLst/>
            <a:gdLst/>
            <a:ahLst/>
            <a:cxnLst/>
            <a:rect l="l" t="t" r="r" b="b"/>
            <a:pathLst>
              <a:path w="274427" h="260019">
                <a:moveTo>
                  <a:pt x="0" y="0"/>
                </a:moveTo>
                <a:lnTo>
                  <a:pt x="274427" y="0"/>
                </a:lnTo>
                <a:lnTo>
                  <a:pt x="274427" y="260019"/>
                </a:lnTo>
                <a:lnTo>
                  <a:pt x="0" y="26001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0" name="Group 10"/>
          <p:cNvGrpSpPr/>
          <p:nvPr/>
        </p:nvGrpSpPr>
        <p:grpSpPr>
          <a:xfrm>
            <a:off x="18144623" y="8078534"/>
            <a:ext cx="143377" cy="1179766"/>
            <a:chOff x="0" y="0"/>
            <a:chExt cx="46272" cy="380749"/>
          </a:xfrm>
        </p:grpSpPr>
        <p:sp>
          <p:nvSpPr>
            <p:cNvPr id="11" name="Freeform 11"/>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12" name="TextBox 12"/>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3137137" y="1028700"/>
            <a:ext cx="4122163" cy="5040082"/>
            <a:chOff x="0" y="0"/>
            <a:chExt cx="589852" cy="721200"/>
          </a:xfrm>
        </p:grpSpPr>
        <p:sp>
          <p:nvSpPr>
            <p:cNvPr id="14" name="Freeform 14"/>
            <p:cNvSpPr/>
            <p:nvPr/>
          </p:nvSpPr>
          <p:spPr>
            <a:xfrm>
              <a:off x="0" y="0"/>
              <a:ext cx="589852" cy="721200"/>
            </a:xfrm>
            <a:custGeom>
              <a:avLst/>
              <a:gdLst/>
              <a:ahLst/>
              <a:cxnLst/>
              <a:rect l="l" t="t" r="r" b="b"/>
              <a:pathLst>
                <a:path w="589852" h="721200">
                  <a:moveTo>
                    <a:pt x="0" y="0"/>
                  </a:moveTo>
                  <a:lnTo>
                    <a:pt x="589852" y="0"/>
                  </a:lnTo>
                  <a:lnTo>
                    <a:pt x="589852" y="721200"/>
                  </a:lnTo>
                  <a:lnTo>
                    <a:pt x="0" y="721200"/>
                  </a:lnTo>
                  <a:close/>
                </a:path>
              </a:pathLst>
            </a:custGeom>
            <a:gradFill rotWithShape="1">
              <a:gsLst>
                <a:gs pos="0">
                  <a:srgbClr val="6E009B">
                    <a:alpha val="100000"/>
                  </a:srgbClr>
                </a:gs>
                <a:gs pos="100000">
                  <a:srgbClr val="EB00FF">
                    <a:alpha val="100000"/>
                  </a:srgbClr>
                </a:gs>
              </a:gsLst>
              <a:lin ang="2700000"/>
            </a:gradFill>
          </p:spPr>
        </p:sp>
        <p:sp>
          <p:nvSpPr>
            <p:cNvPr id="15" name="TextBox 15"/>
            <p:cNvSpPr txBox="1"/>
            <p:nvPr/>
          </p:nvSpPr>
          <p:spPr>
            <a:xfrm>
              <a:off x="0" y="-38100"/>
              <a:ext cx="589852" cy="759300"/>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965341" y="524443"/>
            <a:ext cx="10574279" cy="1010085"/>
          </a:xfrm>
          <a:prstGeom prst="rect">
            <a:avLst/>
          </a:prstGeom>
        </p:spPr>
        <p:txBody>
          <a:bodyPr wrap="square" lIns="0" tIns="0" rIns="0" bIns="0" rtlCol="0" anchor="t">
            <a:spAutoFit/>
          </a:bodyPr>
          <a:lstStyle/>
          <a:p>
            <a:pPr algn="l">
              <a:lnSpc>
                <a:spcPts val="8158"/>
              </a:lnSpc>
              <a:spcBef>
                <a:spcPct val="0"/>
              </a:spcBef>
            </a:pPr>
            <a:r>
              <a:rPr lang="en-US" sz="5827" dirty="0">
                <a:solidFill>
                  <a:srgbClr val="FFFFFF"/>
                </a:solidFill>
                <a:latin typeface="Bicubik"/>
                <a:ea typeface="Bicubik"/>
                <a:cs typeface="Bicubik"/>
                <a:sym typeface="Bicubik"/>
              </a:rPr>
              <a:t>MODEL EVALUATION </a:t>
            </a:r>
          </a:p>
        </p:txBody>
      </p:sp>
      <p:sp>
        <p:nvSpPr>
          <p:cNvPr id="24" name="Freeform 24"/>
          <p:cNvSpPr/>
          <p:nvPr/>
        </p:nvSpPr>
        <p:spPr>
          <a:xfrm rot="-5400000">
            <a:off x="3080282" y="2234724"/>
            <a:ext cx="240808" cy="2470689"/>
          </a:xfrm>
          <a:custGeom>
            <a:avLst/>
            <a:gdLst/>
            <a:ahLst/>
            <a:cxnLst/>
            <a:rect l="l" t="t" r="r" b="b"/>
            <a:pathLst>
              <a:path w="240808" h="2470689">
                <a:moveTo>
                  <a:pt x="0" y="0"/>
                </a:moveTo>
                <a:lnTo>
                  <a:pt x="240808" y="0"/>
                </a:lnTo>
                <a:lnTo>
                  <a:pt x="240808" y="2470689"/>
                </a:lnTo>
                <a:lnTo>
                  <a:pt x="0" y="24706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5" name="TextBox 25"/>
          <p:cNvSpPr txBox="1"/>
          <p:nvPr/>
        </p:nvSpPr>
        <p:spPr>
          <a:xfrm>
            <a:off x="673429" y="3207762"/>
            <a:ext cx="9003971" cy="4431983"/>
          </a:xfrm>
          <a:prstGeom prst="rect">
            <a:avLst/>
          </a:prstGeom>
        </p:spPr>
        <p:txBody>
          <a:bodyPr wrap="square" lIns="0" tIns="0" rIns="0" bIns="0" rtlCol="0" anchor="t">
            <a:spAutoFit/>
          </a:bodyPr>
          <a:lstStyle/>
          <a:p>
            <a:pPr>
              <a:spcBef>
                <a:spcPct val="0"/>
              </a:spcBef>
            </a:pPr>
            <a:r>
              <a:rPr lang="en-US" sz="3600" dirty="0">
                <a:solidFill>
                  <a:schemeClr val="bg1"/>
                </a:solidFill>
              </a:rPr>
              <a:t>The dataset contains 3333 rows and 20 columns. There are both numerical and categorical columns in the dataset. The target variable is “Churn” which indicates whether a customer has churned or not. </a:t>
            </a:r>
          </a:p>
          <a:p>
            <a:pPr>
              <a:spcBef>
                <a:spcPct val="0"/>
              </a:spcBef>
            </a:pPr>
            <a:endParaRPr lang="en-US" sz="3600" dirty="0">
              <a:solidFill>
                <a:schemeClr val="bg1"/>
              </a:solidFill>
            </a:endParaRPr>
          </a:p>
          <a:p>
            <a:pPr>
              <a:spcBef>
                <a:spcPct val="0"/>
              </a:spcBef>
            </a:pPr>
            <a:r>
              <a:rPr lang="en-US" sz="3600" dirty="0">
                <a:solidFill>
                  <a:schemeClr val="bg1"/>
                </a:solidFill>
              </a:rPr>
              <a:t>About 14.5% of the customers have churned in the dataset.</a:t>
            </a:r>
            <a:endParaRPr lang="en-US" sz="2400" dirty="0">
              <a:solidFill>
                <a:schemeClr val="bg1"/>
              </a:solidFill>
              <a:latin typeface="Open Sans"/>
              <a:ea typeface="Open Sans"/>
              <a:cs typeface="Open Sans"/>
              <a:sym typeface="Open Sans"/>
            </a:endParaRPr>
          </a:p>
        </p:txBody>
      </p:sp>
    </p:spTree>
    <p:extLst>
      <p:ext uri="{BB962C8B-B14F-4D97-AF65-F5344CB8AC3E}">
        <p14:creationId xmlns:p14="http://schemas.microsoft.com/office/powerpoint/2010/main" val="3191731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2A056E-D284-154C-AA9B-DB3C40198914}"/>
              </a:ext>
            </a:extLst>
          </p:cNvPr>
          <p:cNvPicPr>
            <a:picLocks noChangeAspect="1"/>
          </p:cNvPicPr>
          <p:nvPr/>
        </p:nvPicPr>
        <p:blipFill>
          <a:blip r:embed="rId2"/>
          <a:stretch>
            <a:fillRect/>
          </a:stretch>
        </p:blipFill>
        <p:spPr>
          <a:xfrm>
            <a:off x="685800" y="1283119"/>
            <a:ext cx="10793780" cy="8703435"/>
          </a:xfrm>
          <a:prstGeom prst="rect">
            <a:avLst/>
          </a:prstGeom>
        </p:spPr>
      </p:pic>
      <p:sp>
        <p:nvSpPr>
          <p:cNvPr id="3" name="TextBox 23">
            <a:extLst>
              <a:ext uri="{FF2B5EF4-FFF2-40B4-BE49-F238E27FC236}">
                <a16:creationId xmlns:a16="http://schemas.microsoft.com/office/drawing/2014/main" id="{4CF03178-54B4-6144-8BAE-A86B22800FAE}"/>
              </a:ext>
            </a:extLst>
          </p:cNvPr>
          <p:cNvSpPr txBox="1"/>
          <p:nvPr/>
        </p:nvSpPr>
        <p:spPr>
          <a:xfrm>
            <a:off x="3712276" y="266700"/>
            <a:ext cx="10574279" cy="971035"/>
          </a:xfrm>
          <a:prstGeom prst="rect">
            <a:avLst/>
          </a:prstGeom>
        </p:spPr>
        <p:txBody>
          <a:bodyPr wrap="square" lIns="0" tIns="0" rIns="0" bIns="0" rtlCol="0" anchor="t">
            <a:spAutoFit/>
          </a:bodyPr>
          <a:lstStyle/>
          <a:p>
            <a:pPr algn="ctr">
              <a:lnSpc>
                <a:spcPts val="8158"/>
              </a:lnSpc>
              <a:spcBef>
                <a:spcPct val="0"/>
              </a:spcBef>
            </a:pPr>
            <a:r>
              <a:rPr lang="en-US" sz="4800" dirty="0">
                <a:latin typeface="Bicubik"/>
                <a:ea typeface="Bicubik"/>
                <a:cs typeface="Bicubik"/>
                <a:sym typeface="Bicubik"/>
              </a:rPr>
              <a:t>MODEL EVALUATION </a:t>
            </a:r>
          </a:p>
        </p:txBody>
      </p:sp>
      <p:sp>
        <p:nvSpPr>
          <p:cNvPr id="4" name="TextBox 25">
            <a:extLst>
              <a:ext uri="{FF2B5EF4-FFF2-40B4-BE49-F238E27FC236}">
                <a16:creationId xmlns:a16="http://schemas.microsoft.com/office/drawing/2014/main" id="{596E34BA-7275-6845-B776-8B5E8648C8C4}"/>
              </a:ext>
            </a:extLst>
          </p:cNvPr>
          <p:cNvSpPr txBox="1"/>
          <p:nvPr/>
        </p:nvSpPr>
        <p:spPr>
          <a:xfrm>
            <a:off x="11811000" y="2373511"/>
            <a:ext cx="6192386" cy="5539978"/>
          </a:xfrm>
          <a:prstGeom prst="rect">
            <a:avLst/>
          </a:prstGeom>
        </p:spPr>
        <p:txBody>
          <a:bodyPr wrap="square" lIns="0" tIns="0" rIns="0" bIns="0" rtlCol="0" anchor="t">
            <a:spAutoFit/>
          </a:bodyPr>
          <a:lstStyle/>
          <a:p>
            <a:r>
              <a:rPr lang="en-US" sz="4000" dirty="0"/>
              <a:t>The ROC curve analysis shows that the </a:t>
            </a:r>
            <a:r>
              <a:rPr lang="en-US" sz="4000" dirty="0" err="1"/>
              <a:t>RandomForestClassifier</a:t>
            </a:r>
            <a:r>
              <a:rPr lang="en-US" sz="4000" dirty="0"/>
              <a:t> has the best performance of 0.922 followed by the </a:t>
            </a:r>
            <a:r>
              <a:rPr lang="en-US" sz="4000" dirty="0" err="1"/>
              <a:t>DecisionTreeClassifier</a:t>
            </a:r>
            <a:r>
              <a:rPr lang="en-US" sz="4000" dirty="0"/>
              <a:t> with 0.808 and the last is the </a:t>
            </a:r>
            <a:r>
              <a:rPr lang="en-US" sz="4000" dirty="0" err="1"/>
              <a:t>LogisticRegression</a:t>
            </a:r>
            <a:r>
              <a:rPr lang="en-US" sz="4000" dirty="0"/>
              <a:t> with 0.755.</a:t>
            </a:r>
          </a:p>
        </p:txBody>
      </p:sp>
    </p:spTree>
    <p:extLst>
      <p:ext uri="{BB962C8B-B14F-4D97-AF65-F5344CB8AC3E}">
        <p14:creationId xmlns:p14="http://schemas.microsoft.com/office/powerpoint/2010/main" val="1130441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7293116" y="565634"/>
            <a:ext cx="397367" cy="28996"/>
            <a:chOff x="0" y="0"/>
            <a:chExt cx="128243" cy="9358"/>
          </a:xfrm>
        </p:grpSpPr>
        <p:sp>
          <p:nvSpPr>
            <p:cNvPr id="4" name="Freeform 4"/>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5" name="TextBox 5"/>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7293116" y="657737"/>
            <a:ext cx="397367" cy="28996"/>
            <a:chOff x="0" y="0"/>
            <a:chExt cx="128243" cy="9358"/>
          </a:xfrm>
        </p:grpSpPr>
        <p:sp>
          <p:nvSpPr>
            <p:cNvPr id="7" name="Freeform 7"/>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8" name="TextBox 8"/>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673429" y="479195"/>
            <a:ext cx="274427" cy="260019"/>
          </a:xfrm>
          <a:custGeom>
            <a:avLst/>
            <a:gdLst/>
            <a:ahLst/>
            <a:cxnLst/>
            <a:rect l="l" t="t" r="r" b="b"/>
            <a:pathLst>
              <a:path w="274427" h="260019">
                <a:moveTo>
                  <a:pt x="0" y="0"/>
                </a:moveTo>
                <a:lnTo>
                  <a:pt x="274427" y="0"/>
                </a:lnTo>
                <a:lnTo>
                  <a:pt x="274427" y="260019"/>
                </a:lnTo>
                <a:lnTo>
                  <a:pt x="0" y="26001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0" name="Group 10"/>
          <p:cNvGrpSpPr/>
          <p:nvPr/>
        </p:nvGrpSpPr>
        <p:grpSpPr>
          <a:xfrm>
            <a:off x="18144623" y="8078534"/>
            <a:ext cx="143377" cy="1179766"/>
            <a:chOff x="0" y="0"/>
            <a:chExt cx="46272" cy="380749"/>
          </a:xfrm>
        </p:grpSpPr>
        <p:sp>
          <p:nvSpPr>
            <p:cNvPr id="11" name="Freeform 11"/>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12" name="TextBox 12"/>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3137137" y="1028700"/>
            <a:ext cx="4122163" cy="5040082"/>
            <a:chOff x="0" y="0"/>
            <a:chExt cx="589852" cy="721200"/>
          </a:xfrm>
        </p:grpSpPr>
        <p:sp>
          <p:nvSpPr>
            <p:cNvPr id="14" name="Freeform 14"/>
            <p:cNvSpPr/>
            <p:nvPr/>
          </p:nvSpPr>
          <p:spPr>
            <a:xfrm>
              <a:off x="0" y="0"/>
              <a:ext cx="589852" cy="721200"/>
            </a:xfrm>
            <a:custGeom>
              <a:avLst/>
              <a:gdLst/>
              <a:ahLst/>
              <a:cxnLst/>
              <a:rect l="l" t="t" r="r" b="b"/>
              <a:pathLst>
                <a:path w="589852" h="721200">
                  <a:moveTo>
                    <a:pt x="0" y="0"/>
                  </a:moveTo>
                  <a:lnTo>
                    <a:pt x="589852" y="0"/>
                  </a:lnTo>
                  <a:lnTo>
                    <a:pt x="589852" y="721200"/>
                  </a:lnTo>
                  <a:lnTo>
                    <a:pt x="0" y="721200"/>
                  </a:lnTo>
                  <a:close/>
                </a:path>
              </a:pathLst>
            </a:custGeom>
            <a:gradFill rotWithShape="1">
              <a:gsLst>
                <a:gs pos="0">
                  <a:srgbClr val="6E009B">
                    <a:alpha val="100000"/>
                  </a:srgbClr>
                </a:gs>
                <a:gs pos="100000">
                  <a:srgbClr val="EB00FF">
                    <a:alpha val="100000"/>
                  </a:srgbClr>
                </a:gs>
              </a:gsLst>
              <a:lin ang="2700000"/>
            </a:gradFill>
          </p:spPr>
        </p:sp>
        <p:sp>
          <p:nvSpPr>
            <p:cNvPr id="15" name="TextBox 15"/>
            <p:cNvSpPr txBox="1"/>
            <p:nvPr/>
          </p:nvSpPr>
          <p:spPr>
            <a:xfrm>
              <a:off x="0" y="-38100"/>
              <a:ext cx="589852" cy="759300"/>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965341" y="524443"/>
            <a:ext cx="10574279" cy="1010085"/>
          </a:xfrm>
          <a:prstGeom prst="rect">
            <a:avLst/>
          </a:prstGeom>
        </p:spPr>
        <p:txBody>
          <a:bodyPr wrap="square" lIns="0" tIns="0" rIns="0" bIns="0" rtlCol="0" anchor="t">
            <a:spAutoFit/>
          </a:bodyPr>
          <a:lstStyle/>
          <a:p>
            <a:pPr algn="l">
              <a:lnSpc>
                <a:spcPts val="8158"/>
              </a:lnSpc>
              <a:spcBef>
                <a:spcPct val="0"/>
              </a:spcBef>
            </a:pPr>
            <a:r>
              <a:rPr lang="en-US" sz="5827" dirty="0">
                <a:solidFill>
                  <a:srgbClr val="FFFFFF"/>
                </a:solidFill>
                <a:latin typeface="Bicubik"/>
                <a:ea typeface="Bicubik"/>
                <a:cs typeface="Bicubik"/>
                <a:sym typeface="Bicubik"/>
              </a:rPr>
              <a:t>RECOMMENDATIONS</a:t>
            </a:r>
          </a:p>
        </p:txBody>
      </p:sp>
      <p:sp>
        <p:nvSpPr>
          <p:cNvPr id="24" name="Freeform 24"/>
          <p:cNvSpPr/>
          <p:nvPr/>
        </p:nvSpPr>
        <p:spPr>
          <a:xfrm rot="-5400000">
            <a:off x="3080282" y="2234724"/>
            <a:ext cx="240808" cy="2470689"/>
          </a:xfrm>
          <a:custGeom>
            <a:avLst/>
            <a:gdLst/>
            <a:ahLst/>
            <a:cxnLst/>
            <a:rect l="l" t="t" r="r" b="b"/>
            <a:pathLst>
              <a:path w="240808" h="2470689">
                <a:moveTo>
                  <a:pt x="0" y="0"/>
                </a:moveTo>
                <a:lnTo>
                  <a:pt x="240808" y="0"/>
                </a:lnTo>
                <a:lnTo>
                  <a:pt x="240808" y="2470689"/>
                </a:lnTo>
                <a:lnTo>
                  <a:pt x="0" y="24706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5" name="TextBox 25"/>
          <p:cNvSpPr txBox="1"/>
          <p:nvPr/>
        </p:nvSpPr>
        <p:spPr>
          <a:xfrm>
            <a:off x="457200" y="2102252"/>
            <a:ext cx="15505853" cy="7571303"/>
          </a:xfrm>
          <a:prstGeom prst="rect">
            <a:avLst/>
          </a:prstGeom>
        </p:spPr>
        <p:txBody>
          <a:bodyPr wrap="square" lIns="0" tIns="0" rIns="0" bIns="0" rtlCol="0" anchor="t">
            <a:spAutoFit/>
          </a:bodyPr>
          <a:lstStyle/>
          <a:p>
            <a:pPr>
              <a:spcBef>
                <a:spcPct val="0"/>
              </a:spcBef>
            </a:pPr>
            <a:r>
              <a:rPr lang="en-US" sz="3600" dirty="0">
                <a:solidFill>
                  <a:schemeClr val="bg1"/>
                </a:solidFill>
                <a:latin typeface="Open Sans"/>
                <a:ea typeface="Open Sans"/>
                <a:cs typeface="Open Sans"/>
                <a:sym typeface="Open Sans"/>
              </a:rPr>
              <a:t>Based on the findings, I have the following recommendations to </a:t>
            </a:r>
            <a:r>
              <a:rPr lang="en-US" sz="3600" dirty="0" err="1">
                <a:solidFill>
                  <a:schemeClr val="bg1"/>
                </a:solidFill>
                <a:latin typeface="Open Sans"/>
                <a:ea typeface="Open Sans"/>
                <a:cs typeface="Open Sans"/>
                <a:sym typeface="Open Sans"/>
              </a:rPr>
              <a:t>SyriaTel</a:t>
            </a:r>
            <a:r>
              <a:rPr lang="en-US" sz="3600" dirty="0">
                <a:solidFill>
                  <a:schemeClr val="bg1"/>
                </a:solidFill>
                <a:latin typeface="Open Sans"/>
                <a:ea typeface="Open Sans"/>
                <a:cs typeface="Open Sans"/>
                <a:sym typeface="Open Sans"/>
              </a:rPr>
              <a:t>:</a:t>
            </a:r>
          </a:p>
          <a:p>
            <a:pPr>
              <a:spcBef>
                <a:spcPct val="0"/>
              </a:spcBef>
            </a:pPr>
            <a:endParaRPr lang="en-US" sz="3600" dirty="0">
              <a:solidFill>
                <a:schemeClr val="bg1"/>
              </a:solidFill>
              <a:latin typeface="Open Sans"/>
              <a:ea typeface="Open Sans"/>
              <a:cs typeface="Open Sans"/>
              <a:sym typeface="Open Sans"/>
            </a:endParaRPr>
          </a:p>
          <a:p>
            <a:pPr marL="571500" indent="-571500">
              <a:spcBef>
                <a:spcPct val="0"/>
              </a:spcBef>
              <a:buFont typeface="Wingdings" pitchFamily="2" charset="2"/>
              <a:buChar char="§"/>
            </a:pPr>
            <a:r>
              <a:rPr lang="en-US" sz="3600" dirty="0">
                <a:solidFill>
                  <a:schemeClr val="bg1"/>
                </a:solidFill>
                <a:latin typeface="Open Sans"/>
                <a:ea typeface="Open Sans"/>
                <a:cs typeface="Open Sans"/>
                <a:sym typeface="Open Sans"/>
              </a:rPr>
              <a:t>The number of customer service calls was identified as one of the most influential predictors of churn hence the company should invest in excellent customer services and prompt redress of issues. </a:t>
            </a:r>
          </a:p>
          <a:p>
            <a:pPr marL="571500" indent="-571500">
              <a:spcBef>
                <a:spcPct val="0"/>
              </a:spcBef>
              <a:buFont typeface="Wingdings" pitchFamily="2" charset="2"/>
              <a:buChar char="§"/>
            </a:pPr>
            <a:endParaRPr lang="en-US" sz="3600" dirty="0">
              <a:solidFill>
                <a:schemeClr val="bg1"/>
              </a:solidFill>
              <a:latin typeface="Open Sans"/>
              <a:ea typeface="Open Sans"/>
              <a:cs typeface="Open Sans"/>
              <a:sym typeface="Open Sans"/>
            </a:endParaRPr>
          </a:p>
          <a:p>
            <a:pPr marL="571500" indent="-571500">
              <a:spcBef>
                <a:spcPct val="0"/>
              </a:spcBef>
              <a:buFont typeface="Wingdings" pitchFamily="2" charset="2"/>
              <a:buChar char="§"/>
            </a:pPr>
            <a:r>
              <a:rPr lang="en-US" sz="3600" dirty="0">
                <a:solidFill>
                  <a:schemeClr val="bg1"/>
                </a:solidFill>
                <a:latin typeface="Open Sans"/>
                <a:ea typeface="Open Sans"/>
                <a:cs typeface="Open Sans"/>
                <a:sym typeface="Open Sans"/>
              </a:rPr>
              <a:t>The company should provide incentives for customers to have international plans.</a:t>
            </a:r>
          </a:p>
          <a:p>
            <a:pPr marL="571500" indent="-571500">
              <a:spcBef>
                <a:spcPct val="0"/>
              </a:spcBef>
              <a:buFont typeface="Wingdings" pitchFamily="2" charset="2"/>
              <a:buChar char="§"/>
            </a:pPr>
            <a:endParaRPr lang="en-US" sz="3600" dirty="0">
              <a:solidFill>
                <a:schemeClr val="bg1"/>
              </a:solidFill>
              <a:latin typeface="Open Sans"/>
              <a:ea typeface="Open Sans"/>
              <a:cs typeface="Open Sans"/>
              <a:sym typeface="Open Sans"/>
            </a:endParaRPr>
          </a:p>
          <a:p>
            <a:pPr marL="571500" indent="-571500">
              <a:spcBef>
                <a:spcPct val="0"/>
              </a:spcBef>
              <a:buFont typeface="Wingdings" pitchFamily="2" charset="2"/>
              <a:buChar char="§"/>
            </a:pPr>
            <a:r>
              <a:rPr lang="en-US" sz="3600" dirty="0">
                <a:solidFill>
                  <a:schemeClr val="bg1"/>
                </a:solidFill>
                <a:latin typeface="Open Sans"/>
                <a:ea typeface="Open Sans"/>
                <a:cs typeface="Open Sans"/>
                <a:sym typeface="Open Sans"/>
              </a:rPr>
              <a:t>The company should also offer attractive voicemail plans to its customers as those who churned did not have a voice mail message plan.</a:t>
            </a:r>
          </a:p>
          <a:p>
            <a:pPr>
              <a:spcBef>
                <a:spcPct val="0"/>
              </a:spcBef>
            </a:pPr>
            <a:endParaRPr lang="en-US" sz="3600" dirty="0">
              <a:solidFill>
                <a:schemeClr val="bg1"/>
              </a:solidFill>
              <a:latin typeface="Open Sans"/>
              <a:ea typeface="Open Sans"/>
              <a:cs typeface="Open Sans"/>
              <a:sym typeface="Open Sans"/>
            </a:endParaRPr>
          </a:p>
          <a:p>
            <a:pPr>
              <a:spcBef>
                <a:spcPct val="0"/>
              </a:spcBef>
            </a:pPr>
            <a:endParaRPr lang="en-US" sz="2400" dirty="0">
              <a:solidFill>
                <a:schemeClr val="bg1"/>
              </a:solidFill>
              <a:latin typeface="Open Sans"/>
              <a:ea typeface="Open Sans"/>
              <a:cs typeface="Open Sans"/>
              <a:sym typeface="Open Sans"/>
            </a:endParaRPr>
          </a:p>
        </p:txBody>
      </p:sp>
    </p:spTree>
    <p:extLst>
      <p:ext uri="{BB962C8B-B14F-4D97-AF65-F5344CB8AC3E}">
        <p14:creationId xmlns:p14="http://schemas.microsoft.com/office/powerpoint/2010/main" val="3930181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7293116" y="565634"/>
            <a:ext cx="397367" cy="28996"/>
            <a:chOff x="0" y="0"/>
            <a:chExt cx="128243" cy="9358"/>
          </a:xfrm>
        </p:grpSpPr>
        <p:sp>
          <p:nvSpPr>
            <p:cNvPr id="4" name="Freeform 4"/>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5" name="TextBox 5"/>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7293116" y="657737"/>
            <a:ext cx="397367" cy="28996"/>
            <a:chOff x="0" y="0"/>
            <a:chExt cx="128243" cy="9358"/>
          </a:xfrm>
        </p:grpSpPr>
        <p:sp>
          <p:nvSpPr>
            <p:cNvPr id="7" name="Freeform 7"/>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8" name="TextBox 8"/>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673429" y="479195"/>
            <a:ext cx="274427" cy="260019"/>
          </a:xfrm>
          <a:custGeom>
            <a:avLst/>
            <a:gdLst/>
            <a:ahLst/>
            <a:cxnLst/>
            <a:rect l="l" t="t" r="r" b="b"/>
            <a:pathLst>
              <a:path w="274427" h="260019">
                <a:moveTo>
                  <a:pt x="0" y="0"/>
                </a:moveTo>
                <a:lnTo>
                  <a:pt x="274427" y="0"/>
                </a:lnTo>
                <a:lnTo>
                  <a:pt x="274427" y="260019"/>
                </a:lnTo>
                <a:lnTo>
                  <a:pt x="0" y="26001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0" name="Group 10"/>
          <p:cNvGrpSpPr/>
          <p:nvPr/>
        </p:nvGrpSpPr>
        <p:grpSpPr>
          <a:xfrm>
            <a:off x="18144623" y="8078534"/>
            <a:ext cx="143377" cy="1179766"/>
            <a:chOff x="0" y="0"/>
            <a:chExt cx="46272" cy="380749"/>
          </a:xfrm>
        </p:grpSpPr>
        <p:sp>
          <p:nvSpPr>
            <p:cNvPr id="11" name="Freeform 11"/>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12" name="TextBox 12"/>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3137137" y="1028700"/>
            <a:ext cx="4122163" cy="5040082"/>
            <a:chOff x="0" y="0"/>
            <a:chExt cx="589852" cy="721200"/>
          </a:xfrm>
        </p:grpSpPr>
        <p:sp>
          <p:nvSpPr>
            <p:cNvPr id="14" name="Freeform 14"/>
            <p:cNvSpPr/>
            <p:nvPr/>
          </p:nvSpPr>
          <p:spPr>
            <a:xfrm>
              <a:off x="0" y="0"/>
              <a:ext cx="589852" cy="721200"/>
            </a:xfrm>
            <a:custGeom>
              <a:avLst/>
              <a:gdLst/>
              <a:ahLst/>
              <a:cxnLst/>
              <a:rect l="l" t="t" r="r" b="b"/>
              <a:pathLst>
                <a:path w="589852" h="721200">
                  <a:moveTo>
                    <a:pt x="0" y="0"/>
                  </a:moveTo>
                  <a:lnTo>
                    <a:pt x="589852" y="0"/>
                  </a:lnTo>
                  <a:lnTo>
                    <a:pt x="589852" y="721200"/>
                  </a:lnTo>
                  <a:lnTo>
                    <a:pt x="0" y="721200"/>
                  </a:lnTo>
                  <a:close/>
                </a:path>
              </a:pathLst>
            </a:custGeom>
            <a:gradFill rotWithShape="1">
              <a:gsLst>
                <a:gs pos="0">
                  <a:srgbClr val="6E009B">
                    <a:alpha val="100000"/>
                  </a:srgbClr>
                </a:gs>
                <a:gs pos="100000">
                  <a:srgbClr val="EB00FF">
                    <a:alpha val="100000"/>
                  </a:srgbClr>
                </a:gs>
              </a:gsLst>
              <a:lin ang="2700000"/>
            </a:gradFill>
          </p:spPr>
        </p:sp>
        <p:sp>
          <p:nvSpPr>
            <p:cNvPr id="15" name="TextBox 15"/>
            <p:cNvSpPr txBox="1"/>
            <p:nvPr/>
          </p:nvSpPr>
          <p:spPr>
            <a:xfrm>
              <a:off x="0" y="-38100"/>
              <a:ext cx="589852" cy="759300"/>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965341" y="524443"/>
            <a:ext cx="13579459" cy="1010085"/>
          </a:xfrm>
          <a:prstGeom prst="rect">
            <a:avLst/>
          </a:prstGeom>
        </p:spPr>
        <p:txBody>
          <a:bodyPr wrap="square" lIns="0" tIns="0" rIns="0" bIns="0" rtlCol="0" anchor="t">
            <a:spAutoFit/>
          </a:bodyPr>
          <a:lstStyle/>
          <a:p>
            <a:pPr algn="l">
              <a:lnSpc>
                <a:spcPts val="8158"/>
              </a:lnSpc>
              <a:spcBef>
                <a:spcPct val="0"/>
              </a:spcBef>
            </a:pPr>
            <a:r>
              <a:rPr lang="en-US" sz="5827" dirty="0">
                <a:solidFill>
                  <a:srgbClr val="FFFFFF"/>
                </a:solidFill>
                <a:latin typeface="Bicubik"/>
                <a:ea typeface="Bicubik"/>
                <a:cs typeface="Bicubik"/>
                <a:sym typeface="Bicubik"/>
              </a:rPr>
              <a:t>Next steps &amp; conclusion</a:t>
            </a:r>
          </a:p>
        </p:txBody>
      </p:sp>
      <p:sp>
        <p:nvSpPr>
          <p:cNvPr id="24" name="Freeform 24"/>
          <p:cNvSpPr/>
          <p:nvPr/>
        </p:nvSpPr>
        <p:spPr>
          <a:xfrm rot="-5400000">
            <a:off x="3080282" y="2234724"/>
            <a:ext cx="240808" cy="2470689"/>
          </a:xfrm>
          <a:custGeom>
            <a:avLst/>
            <a:gdLst/>
            <a:ahLst/>
            <a:cxnLst/>
            <a:rect l="l" t="t" r="r" b="b"/>
            <a:pathLst>
              <a:path w="240808" h="2470689">
                <a:moveTo>
                  <a:pt x="0" y="0"/>
                </a:moveTo>
                <a:lnTo>
                  <a:pt x="240808" y="0"/>
                </a:lnTo>
                <a:lnTo>
                  <a:pt x="240808" y="2470689"/>
                </a:lnTo>
                <a:lnTo>
                  <a:pt x="0" y="24706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5" name="TextBox 25"/>
          <p:cNvSpPr txBox="1"/>
          <p:nvPr/>
        </p:nvSpPr>
        <p:spPr>
          <a:xfrm>
            <a:off x="917376" y="1800789"/>
            <a:ext cx="14871371" cy="7755969"/>
          </a:xfrm>
          <a:prstGeom prst="rect">
            <a:avLst/>
          </a:prstGeom>
        </p:spPr>
        <p:txBody>
          <a:bodyPr wrap="square" lIns="0" tIns="0" rIns="0" bIns="0" rtlCol="0" anchor="t">
            <a:spAutoFit/>
          </a:bodyPr>
          <a:lstStyle/>
          <a:p>
            <a:pPr>
              <a:spcBef>
                <a:spcPct val="0"/>
              </a:spcBef>
            </a:pPr>
            <a:r>
              <a:rPr lang="en-US" sz="3600" dirty="0">
                <a:solidFill>
                  <a:schemeClr val="bg1"/>
                </a:solidFill>
                <a:latin typeface="Open Sans"/>
                <a:ea typeface="Open Sans"/>
                <a:cs typeface="Open Sans"/>
                <a:sym typeface="Open Sans"/>
              </a:rPr>
              <a:t>Exploring advanced techniques like ensemble methods, </a:t>
            </a:r>
            <a:r>
              <a:rPr lang="en-US" sz="3600" dirty="0" err="1">
                <a:solidFill>
                  <a:schemeClr val="bg1"/>
                </a:solidFill>
                <a:latin typeface="Open Sans"/>
                <a:ea typeface="Open Sans"/>
                <a:cs typeface="Open Sans"/>
                <a:sym typeface="Open Sans"/>
              </a:rPr>
              <a:t>Xgboost</a:t>
            </a:r>
            <a:r>
              <a:rPr lang="en-US" sz="3600" dirty="0">
                <a:solidFill>
                  <a:schemeClr val="bg1"/>
                </a:solidFill>
                <a:latin typeface="Open Sans"/>
                <a:ea typeface="Open Sans"/>
                <a:cs typeface="Open Sans"/>
                <a:sym typeface="Open Sans"/>
              </a:rPr>
              <a:t> and </a:t>
            </a:r>
            <a:r>
              <a:rPr lang="en-US" sz="3600" dirty="0" err="1">
                <a:solidFill>
                  <a:schemeClr val="bg1"/>
                </a:solidFill>
                <a:latin typeface="Open Sans"/>
                <a:ea typeface="Open Sans"/>
                <a:cs typeface="Open Sans"/>
                <a:sym typeface="Open Sans"/>
              </a:rPr>
              <a:t>Adaboost</a:t>
            </a:r>
            <a:r>
              <a:rPr lang="en-US" sz="3600" dirty="0">
                <a:solidFill>
                  <a:schemeClr val="bg1"/>
                </a:solidFill>
                <a:latin typeface="Open Sans"/>
                <a:ea typeface="Open Sans"/>
                <a:cs typeface="Open Sans"/>
                <a:sym typeface="Open Sans"/>
              </a:rPr>
              <a:t> should be explored to improve further the prediction performance.</a:t>
            </a:r>
          </a:p>
          <a:p>
            <a:pPr>
              <a:spcBef>
                <a:spcPct val="0"/>
              </a:spcBef>
            </a:pPr>
            <a:endParaRPr lang="en-US" sz="3600" dirty="0">
              <a:solidFill>
                <a:schemeClr val="bg1"/>
              </a:solidFill>
              <a:latin typeface="Open Sans"/>
              <a:ea typeface="Open Sans"/>
              <a:cs typeface="Open Sans"/>
              <a:sym typeface="Open Sans"/>
            </a:endParaRPr>
          </a:p>
          <a:p>
            <a:pPr>
              <a:spcBef>
                <a:spcPct val="0"/>
              </a:spcBef>
            </a:pPr>
            <a:r>
              <a:rPr lang="en-US" sz="3600" dirty="0">
                <a:solidFill>
                  <a:schemeClr val="bg1"/>
                </a:solidFill>
                <a:latin typeface="Open Sans"/>
                <a:ea typeface="Open Sans"/>
                <a:cs typeface="Open Sans"/>
                <a:sym typeface="Open Sans"/>
              </a:rPr>
              <a:t>Monitoring and evaluation should continue to capture any new data that might mitigate against customer churning.</a:t>
            </a:r>
          </a:p>
          <a:p>
            <a:pPr>
              <a:spcBef>
                <a:spcPct val="0"/>
              </a:spcBef>
            </a:pPr>
            <a:endParaRPr lang="en-US" sz="3600" dirty="0">
              <a:solidFill>
                <a:schemeClr val="bg1"/>
              </a:solidFill>
              <a:latin typeface="Open Sans"/>
              <a:ea typeface="Open Sans"/>
              <a:cs typeface="Open Sans"/>
              <a:sym typeface="Open Sans"/>
            </a:endParaRPr>
          </a:p>
          <a:p>
            <a:pPr>
              <a:spcBef>
                <a:spcPct val="0"/>
              </a:spcBef>
            </a:pPr>
            <a:r>
              <a:rPr lang="en-US" sz="3600" dirty="0">
                <a:solidFill>
                  <a:schemeClr val="bg1"/>
                </a:solidFill>
                <a:latin typeface="Open Sans"/>
                <a:ea typeface="Open Sans"/>
                <a:cs typeface="Open Sans"/>
                <a:sym typeface="Open Sans"/>
              </a:rPr>
              <a:t>The project built a classification model to predict customer churn for </a:t>
            </a:r>
            <a:r>
              <a:rPr lang="en-US" sz="3600" dirty="0" err="1">
                <a:solidFill>
                  <a:schemeClr val="bg1"/>
                </a:solidFill>
                <a:latin typeface="Open Sans"/>
                <a:ea typeface="Open Sans"/>
                <a:cs typeface="Open Sans"/>
                <a:sym typeface="Open Sans"/>
              </a:rPr>
              <a:t>SyriaTel</a:t>
            </a:r>
            <a:r>
              <a:rPr lang="en-US" sz="3600" dirty="0">
                <a:solidFill>
                  <a:schemeClr val="bg1"/>
                </a:solidFill>
                <a:latin typeface="Open Sans"/>
                <a:ea typeface="Open Sans"/>
                <a:cs typeface="Open Sans"/>
                <a:sym typeface="Open Sans"/>
              </a:rPr>
              <a:t>. Various models were built and the best one was the Random Forest classifier with a recall score of 78% and  AUC level of 0.92 once tuned.</a:t>
            </a:r>
          </a:p>
          <a:p>
            <a:pPr>
              <a:spcBef>
                <a:spcPct val="0"/>
              </a:spcBef>
            </a:pPr>
            <a:endParaRPr lang="en-US" sz="3600" dirty="0">
              <a:solidFill>
                <a:schemeClr val="bg1"/>
              </a:solidFill>
              <a:latin typeface="Open Sans"/>
              <a:ea typeface="Open Sans"/>
              <a:cs typeface="Open Sans"/>
              <a:sym typeface="Open Sans"/>
            </a:endParaRPr>
          </a:p>
          <a:p>
            <a:pPr>
              <a:spcBef>
                <a:spcPct val="0"/>
              </a:spcBef>
            </a:pPr>
            <a:r>
              <a:rPr lang="en-US" sz="3600" dirty="0">
                <a:solidFill>
                  <a:schemeClr val="bg1"/>
                </a:solidFill>
                <a:latin typeface="Open Sans"/>
                <a:ea typeface="Open Sans"/>
                <a:cs typeface="Open Sans"/>
                <a:sym typeface="Open Sans"/>
              </a:rPr>
              <a:t>By taking the recommendations into consideration, the company can improve customer retention and reduce customer churn.</a:t>
            </a:r>
            <a:endParaRPr lang="en-US" sz="2400" dirty="0">
              <a:solidFill>
                <a:schemeClr val="bg1"/>
              </a:solidFill>
              <a:latin typeface="Open Sans"/>
              <a:ea typeface="Open Sans"/>
              <a:cs typeface="Open Sans"/>
              <a:sym typeface="Open Sans"/>
            </a:endParaRPr>
          </a:p>
        </p:txBody>
      </p:sp>
    </p:spTree>
    <p:extLst>
      <p:ext uri="{BB962C8B-B14F-4D97-AF65-F5344CB8AC3E}">
        <p14:creationId xmlns:p14="http://schemas.microsoft.com/office/powerpoint/2010/main" val="4281086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7293116" y="565634"/>
            <a:ext cx="397367" cy="28996"/>
            <a:chOff x="0" y="0"/>
            <a:chExt cx="128243" cy="9358"/>
          </a:xfrm>
        </p:grpSpPr>
        <p:sp>
          <p:nvSpPr>
            <p:cNvPr id="4" name="Freeform 4"/>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5" name="TextBox 5"/>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7293116" y="657737"/>
            <a:ext cx="397367" cy="28996"/>
            <a:chOff x="0" y="0"/>
            <a:chExt cx="128243" cy="9358"/>
          </a:xfrm>
        </p:grpSpPr>
        <p:sp>
          <p:nvSpPr>
            <p:cNvPr id="7" name="Freeform 7"/>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8" name="TextBox 8"/>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673429" y="479195"/>
            <a:ext cx="274427" cy="260019"/>
          </a:xfrm>
          <a:custGeom>
            <a:avLst/>
            <a:gdLst/>
            <a:ahLst/>
            <a:cxnLst/>
            <a:rect l="l" t="t" r="r" b="b"/>
            <a:pathLst>
              <a:path w="274427" h="260019">
                <a:moveTo>
                  <a:pt x="0" y="0"/>
                </a:moveTo>
                <a:lnTo>
                  <a:pt x="274427" y="0"/>
                </a:lnTo>
                <a:lnTo>
                  <a:pt x="274427" y="260019"/>
                </a:lnTo>
                <a:lnTo>
                  <a:pt x="0" y="26001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rot="-5400000">
            <a:off x="8912009" y="4326276"/>
            <a:ext cx="463982" cy="4760457"/>
          </a:xfrm>
          <a:custGeom>
            <a:avLst/>
            <a:gdLst/>
            <a:ahLst/>
            <a:cxnLst/>
            <a:rect l="l" t="t" r="r" b="b"/>
            <a:pathLst>
              <a:path w="463982" h="4760457">
                <a:moveTo>
                  <a:pt x="0" y="0"/>
                </a:moveTo>
                <a:lnTo>
                  <a:pt x="463982" y="0"/>
                </a:lnTo>
                <a:lnTo>
                  <a:pt x="463982" y="4760458"/>
                </a:lnTo>
                <a:lnTo>
                  <a:pt x="0" y="476045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6" name="TextBox 16"/>
          <p:cNvSpPr txBox="1"/>
          <p:nvPr/>
        </p:nvSpPr>
        <p:spPr>
          <a:xfrm>
            <a:off x="1857927" y="3691183"/>
            <a:ext cx="14572145" cy="2599765"/>
          </a:xfrm>
          <a:prstGeom prst="rect">
            <a:avLst/>
          </a:prstGeom>
        </p:spPr>
        <p:txBody>
          <a:bodyPr lIns="0" tIns="0" rIns="0" bIns="0" rtlCol="0" anchor="t">
            <a:spAutoFit/>
          </a:bodyPr>
          <a:lstStyle/>
          <a:p>
            <a:pPr algn="ctr">
              <a:lnSpc>
                <a:spcPts val="21011"/>
              </a:lnSpc>
              <a:spcBef>
                <a:spcPct val="0"/>
              </a:spcBef>
            </a:pPr>
            <a:r>
              <a:rPr lang="en-US" sz="15008">
                <a:solidFill>
                  <a:srgbClr val="FFFFFF"/>
                </a:solidFill>
                <a:latin typeface="Bicubik"/>
                <a:ea typeface="Bicubik"/>
                <a:cs typeface="Bicubik"/>
                <a:sym typeface="Bicubik"/>
              </a:rPr>
              <a:t>THANK YOU</a:t>
            </a:r>
          </a:p>
        </p:txBody>
      </p:sp>
      <p:grpSp>
        <p:nvGrpSpPr>
          <p:cNvPr id="18" name="Group 18"/>
          <p:cNvGrpSpPr/>
          <p:nvPr/>
        </p:nvGrpSpPr>
        <p:grpSpPr>
          <a:xfrm>
            <a:off x="18144623" y="8078534"/>
            <a:ext cx="143377" cy="1179766"/>
            <a:chOff x="0" y="0"/>
            <a:chExt cx="46272" cy="380749"/>
          </a:xfrm>
        </p:grpSpPr>
        <p:sp>
          <p:nvSpPr>
            <p:cNvPr id="19" name="Freeform 19"/>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20" name="TextBox 20"/>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7293116" y="565634"/>
            <a:ext cx="397367" cy="28996"/>
            <a:chOff x="0" y="0"/>
            <a:chExt cx="128243" cy="9358"/>
          </a:xfrm>
        </p:grpSpPr>
        <p:sp>
          <p:nvSpPr>
            <p:cNvPr id="4" name="Freeform 4"/>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5" name="TextBox 5"/>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7293116" y="657737"/>
            <a:ext cx="397367" cy="28996"/>
            <a:chOff x="0" y="0"/>
            <a:chExt cx="128243" cy="9358"/>
          </a:xfrm>
        </p:grpSpPr>
        <p:sp>
          <p:nvSpPr>
            <p:cNvPr id="7" name="Freeform 7"/>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8" name="TextBox 8"/>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a:off x="18144623" y="8078534"/>
            <a:ext cx="143377" cy="1179766"/>
            <a:chOff x="0" y="0"/>
            <a:chExt cx="46272" cy="380749"/>
          </a:xfrm>
        </p:grpSpPr>
        <p:sp>
          <p:nvSpPr>
            <p:cNvPr id="16" name="Freeform 16"/>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17" name="TextBox 17"/>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sp>
        <p:nvSpPr>
          <p:cNvPr id="23" name="TextBox 23"/>
          <p:cNvSpPr txBox="1"/>
          <p:nvPr/>
        </p:nvSpPr>
        <p:spPr>
          <a:xfrm>
            <a:off x="6081820" y="870988"/>
            <a:ext cx="6302167" cy="1010085"/>
          </a:xfrm>
          <a:prstGeom prst="rect">
            <a:avLst/>
          </a:prstGeom>
        </p:spPr>
        <p:txBody>
          <a:bodyPr lIns="0" tIns="0" rIns="0" bIns="0" rtlCol="0" anchor="t">
            <a:spAutoFit/>
          </a:bodyPr>
          <a:lstStyle/>
          <a:p>
            <a:pPr algn="l">
              <a:lnSpc>
                <a:spcPts val="8158"/>
              </a:lnSpc>
              <a:spcBef>
                <a:spcPct val="0"/>
              </a:spcBef>
            </a:pPr>
            <a:r>
              <a:rPr lang="en-US" sz="5827" dirty="0">
                <a:solidFill>
                  <a:srgbClr val="FFFFFF"/>
                </a:solidFill>
                <a:latin typeface="Bicubik"/>
                <a:ea typeface="Bicubik"/>
                <a:cs typeface="Bicubik"/>
                <a:sym typeface="Bicubik"/>
              </a:rPr>
              <a:t>Overview</a:t>
            </a:r>
          </a:p>
        </p:txBody>
      </p:sp>
      <p:sp>
        <p:nvSpPr>
          <p:cNvPr id="24" name="Freeform 24"/>
          <p:cNvSpPr/>
          <p:nvPr/>
        </p:nvSpPr>
        <p:spPr>
          <a:xfrm rot="-5400000">
            <a:off x="11020618" y="3248277"/>
            <a:ext cx="240808" cy="2470689"/>
          </a:xfrm>
          <a:custGeom>
            <a:avLst/>
            <a:gdLst/>
            <a:ahLst/>
            <a:cxnLst/>
            <a:rect l="l" t="t" r="r" b="b"/>
            <a:pathLst>
              <a:path w="240808" h="2470689">
                <a:moveTo>
                  <a:pt x="0" y="0"/>
                </a:moveTo>
                <a:lnTo>
                  <a:pt x="240808" y="0"/>
                </a:lnTo>
                <a:lnTo>
                  <a:pt x="240808" y="2470689"/>
                </a:lnTo>
                <a:lnTo>
                  <a:pt x="0" y="247068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5" name="TextBox 25"/>
          <p:cNvSpPr txBox="1"/>
          <p:nvPr/>
        </p:nvSpPr>
        <p:spPr>
          <a:xfrm>
            <a:off x="990601" y="2347775"/>
            <a:ext cx="16556506" cy="6647974"/>
          </a:xfrm>
          <a:prstGeom prst="rect">
            <a:avLst/>
          </a:prstGeom>
        </p:spPr>
        <p:txBody>
          <a:bodyPr wrap="square" lIns="0" tIns="0" rIns="0" bIns="0" rtlCol="0" anchor="t">
            <a:spAutoFit/>
          </a:bodyPr>
          <a:lstStyle/>
          <a:p>
            <a:pPr marL="571500" indent="-571500">
              <a:buFont typeface="Wingdings" pitchFamily="2" charset="2"/>
              <a:buChar char="§"/>
            </a:pPr>
            <a:r>
              <a:rPr lang="en-US" sz="3600" dirty="0">
                <a:solidFill>
                  <a:schemeClr val="bg1"/>
                </a:solidFill>
              </a:rPr>
              <a:t>The telecommunication industry is one of the fastest growing industries as consumer communication needs increase and diversify and as new technologies emerge. </a:t>
            </a:r>
          </a:p>
          <a:p>
            <a:pPr marL="571500" indent="-571500">
              <a:buFont typeface="Wingdings" pitchFamily="2" charset="2"/>
              <a:buChar char="§"/>
            </a:pPr>
            <a:endParaRPr lang="en-US" sz="3600" dirty="0">
              <a:solidFill>
                <a:schemeClr val="bg1"/>
              </a:solidFill>
            </a:endParaRPr>
          </a:p>
          <a:p>
            <a:pPr marL="571500" indent="-571500">
              <a:buFont typeface="Wingdings" pitchFamily="2" charset="2"/>
              <a:buChar char="§"/>
            </a:pPr>
            <a:r>
              <a:rPr lang="en-US" sz="3600" dirty="0">
                <a:solidFill>
                  <a:schemeClr val="bg1"/>
                </a:solidFill>
              </a:rPr>
              <a:t>The telecommunications landscape is therefore quickly evolving to meet these needs to and to integrate the new emerging technologies such as cloud computing, decentralized telecom networks, virtualized network services and artificial technologies amongst others. </a:t>
            </a:r>
          </a:p>
          <a:p>
            <a:pPr marL="571500" indent="-571500">
              <a:buFont typeface="Wingdings" pitchFamily="2" charset="2"/>
              <a:buChar char="§"/>
            </a:pPr>
            <a:br>
              <a:rPr lang="en-US" sz="3600" dirty="0">
                <a:solidFill>
                  <a:schemeClr val="bg1"/>
                </a:solidFill>
              </a:rPr>
            </a:br>
            <a:r>
              <a:rPr lang="en-US" sz="3600" dirty="0">
                <a:solidFill>
                  <a:schemeClr val="bg1"/>
                </a:solidFill>
              </a:rPr>
              <a:t>I am undertaking a project to help </a:t>
            </a:r>
            <a:r>
              <a:rPr lang="en-US" sz="3600" dirty="0" err="1">
                <a:solidFill>
                  <a:schemeClr val="bg1"/>
                </a:solidFill>
              </a:rPr>
              <a:t>SyriaTel</a:t>
            </a:r>
            <a:r>
              <a:rPr lang="en-US" sz="3600" dirty="0">
                <a:solidFill>
                  <a:schemeClr val="bg1"/>
                </a:solidFill>
              </a:rPr>
              <a:t> to predict customer churn with a view to reduce losses that are associated with customer churn. </a:t>
            </a:r>
          </a:p>
          <a:p>
            <a:pPr marL="571500" indent="-571500">
              <a:buFont typeface="Wingdings" pitchFamily="2" charset="2"/>
              <a:buChar char="§"/>
            </a:pPr>
            <a:endParaRPr lang="en-US" sz="3600" dirty="0">
              <a:solidFill>
                <a:schemeClr val="bg1"/>
              </a:solidFill>
            </a:endParaRPr>
          </a:p>
          <a:p>
            <a:pPr marL="571500" indent="-571500">
              <a:buFont typeface="Wingdings" pitchFamily="2" charset="2"/>
              <a:buChar char="§"/>
            </a:pPr>
            <a:r>
              <a:rPr lang="en-US" sz="3600" dirty="0">
                <a:solidFill>
                  <a:schemeClr val="bg1"/>
                </a:solidFill>
              </a:rPr>
              <a:t>Customer churn refers to the loss of customers or subscribers for various reasons.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7293116" y="565634"/>
            <a:ext cx="397367" cy="28996"/>
            <a:chOff x="0" y="0"/>
            <a:chExt cx="128243" cy="9358"/>
          </a:xfrm>
        </p:grpSpPr>
        <p:sp>
          <p:nvSpPr>
            <p:cNvPr id="4" name="Freeform 4"/>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5" name="TextBox 5"/>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7293116" y="657737"/>
            <a:ext cx="397367" cy="28996"/>
            <a:chOff x="0" y="0"/>
            <a:chExt cx="128243" cy="9358"/>
          </a:xfrm>
        </p:grpSpPr>
        <p:sp>
          <p:nvSpPr>
            <p:cNvPr id="7" name="Freeform 7"/>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8" name="TextBox 8"/>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673429" y="479195"/>
            <a:ext cx="274427" cy="260019"/>
          </a:xfrm>
          <a:custGeom>
            <a:avLst/>
            <a:gdLst/>
            <a:ahLst/>
            <a:cxnLst/>
            <a:rect l="l" t="t" r="r" b="b"/>
            <a:pathLst>
              <a:path w="274427" h="260019">
                <a:moveTo>
                  <a:pt x="0" y="0"/>
                </a:moveTo>
                <a:lnTo>
                  <a:pt x="274427" y="0"/>
                </a:lnTo>
                <a:lnTo>
                  <a:pt x="274427" y="260019"/>
                </a:lnTo>
                <a:lnTo>
                  <a:pt x="0" y="26001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0" name="Group 10"/>
          <p:cNvGrpSpPr/>
          <p:nvPr/>
        </p:nvGrpSpPr>
        <p:grpSpPr>
          <a:xfrm>
            <a:off x="18144623" y="8078534"/>
            <a:ext cx="143377" cy="1179766"/>
            <a:chOff x="0" y="0"/>
            <a:chExt cx="46272" cy="380749"/>
          </a:xfrm>
        </p:grpSpPr>
        <p:sp>
          <p:nvSpPr>
            <p:cNvPr id="11" name="Freeform 11"/>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12" name="TextBox 12"/>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3137137" y="1028700"/>
            <a:ext cx="4122163" cy="5040082"/>
            <a:chOff x="0" y="0"/>
            <a:chExt cx="589852" cy="721200"/>
          </a:xfrm>
        </p:grpSpPr>
        <p:sp>
          <p:nvSpPr>
            <p:cNvPr id="14" name="Freeform 14"/>
            <p:cNvSpPr/>
            <p:nvPr/>
          </p:nvSpPr>
          <p:spPr>
            <a:xfrm>
              <a:off x="0" y="0"/>
              <a:ext cx="589852" cy="721200"/>
            </a:xfrm>
            <a:custGeom>
              <a:avLst/>
              <a:gdLst/>
              <a:ahLst/>
              <a:cxnLst/>
              <a:rect l="l" t="t" r="r" b="b"/>
              <a:pathLst>
                <a:path w="589852" h="721200">
                  <a:moveTo>
                    <a:pt x="0" y="0"/>
                  </a:moveTo>
                  <a:lnTo>
                    <a:pt x="589852" y="0"/>
                  </a:lnTo>
                  <a:lnTo>
                    <a:pt x="589852" y="721200"/>
                  </a:lnTo>
                  <a:lnTo>
                    <a:pt x="0" y="721200"/>
                  </a:lnTo>
                  <a:close/>
                </a:path>
              </a:pathLst>
            </a:custGeom>
            <a:gradFill rotWithShape="1">
              <a:gsLst>
                <a:gs pos="0">
                  <a:srgbClr val="6E009B">
                    <a:alpha val="100000"/>
                  </a:srgbClr>
                </a:gs>
                <a:gs pos="100000">
                  <a:srgbClr val="EB00FF">
                    <a:alpha val="100000"/>
                  </a:srgbClr>
                </a:gs>
              </a:gsLst>
              <a:lin ang="2700000"/>
            </a:gradFill>
          </p:spPr>
        </p:sp>
        <p:sp>
          <p:nvSpPr>
            <p:cNvPr id="15" name="TextBox 15"/>
            <p:cNvSpPr txBox="1"/>
            <p:nvPr/>
          </p:nvSpPr>
          <p:spPr>
            <a:xfrm>
              <a:off x="0" y="-38100"/>
              <a:ext cx="589852" cy="759300"/>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965341" y="524443"/>
            <a:ext cx="6302167" cy="2061655"/>
          </a:xfrm>
          <a:prstGeom prst="rect">
            <a:avLst/>
          </a:prstGeom>
        </p:spPr>
        <p:txBody>
          <a:bodyPr lIns="0" tIns="0" rIns="0" bIns="0" rtlCol="0" anchor="t">
            <a:spAutoFit/>
          </a:bodyPr>
          <a:lstStyle/>
          <a:p>
            <a:pPr algn="l">
              <a:lnSpc>
                <a:spcPts val="8158"/>
              </a:lnSpc>
              <a:spcBef>
                <a:spcPct val="0"/>
              </a:spcBef>
            </a:pPr>
            <a:r>
              <a:rPr lang="en-US" sz="5827" dirty="0">
                <a:solidFill>
                  <a:srgbClr val="FFFFFF"/>
                </a:solidFill>
                <a:latin typeface="Bicubik"/>
                <a:ea typeface="Bicubik"/>
                <a:cs typeface="Bicubik"/>
                <a:sym typeface="Bicubik"/>
              </a:rPr>
              <a:t>PROBLEM STATEMENT</a:t>
            </a:r>
          </a:p>
        </p:txBody>
      </p:sp>
      <p:sp>
        <p:nvSpPr>
          <p:cNvPr id="24" name="Freeform 24"/>
          <p:cNvSpPr/>
          <p:nvPr/>
        </p:nvSpPr>
        <p:spPr>
          <a:xfrm rot="-5400000">
            <a:off x="3080282" y="2234724"/>
            <a:ext cx="240808" cy="2470689"/>
          </a:xfrm>
          <a:custGeom>
            <a:avLst/>
            <a:gdLst/>
            <a:ahLst/>
            <a:cxnLst/>
            <a:rect l="l" t="t" r="r" b="b"/>
            <a:pathLst>
              <a:path w="240808" h="2470689">
                <a:moveTo>
                  <a:pt x="0" y="0"/>
                </a:moveTo>
                <a:lnTo>
                  <a:pt x="240808" y="0"/>
                </a:lnTo>
                <a:lnTo>
                  <a:pt x="240808" y="2470689"/>
                </a:lnTo>
                <a:lnTo>
                  <a:pt x="0" y="24706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5" name="TextBox 25"/>
          <p:cNvSpPr txBox="1"/>
          <p:nvPr/>
        </p:nvSpPr>
        <p:spPr>
          <a:xfrm>
            <a:off x="673429" y="3207762"/>
            <a:ext cx="9003971" cy="4985980"/>
          </a:xfrm>
          <a:prstGeom prst="rect">
            <a:avLst/>
          </a:prstGeom>
        </p:spPr>
        <p:txBody>
          <a:bodyPr wrap="square" lIns="0" tIns="0" rIns="0" bIns="0" rtlCol="0" anchor="t">
            <a:spAutoFit/>
          </a:bodyPr>
          <a:lstStyle/>
          <a:p>
            <a:pPr marL="571500" indent="-571500">
              <a:buFont typeface="Wingdings" pitchFamily="2" charset="2"/>
              <a:buChar char="§"/>
            </a:pPr>
            <a:r>
              <a:rPr lang="en-US" sz="3600" dirty="0">
                <a:solidFill>
                  <a:schemeClr val="bg1"/>
                </a:solidFill>
              </a:rPr>
              <a:t>Customer churning is one of the main killers of business growth.</a:t>
            </a:r>
          </a:p>
          <a:p>
            <a:pPr marL="571500" indent="-571500">
              <a:buFont typeface="Wingdings" pitchFamily="2" charset="2"/>
              <a:buChar char="§"/>
            </a:pPr>
            <a:endParaRPr lang="en-US" sz="3600" dirty="0">
              <a:solidFill>
                <a:schemeClr val="bg1"/>
              </a:solidFill>
            </a:endParaRPr>
          </a:p>
          <a:p>
            <a:pPr marL="571500" indent="-571500">
              <a:buFont typeface="Wingdings" pitchFamily="2" charset="2"/>
              <a:buChar char="§"/>
            </a:pPr>
            <a:r>
              <a:rPr lang="en-US" sz="3600" dirty="0">
                <a:solidFill>
                  <a:schemeClr val="bg1"/>
                </a:solidFill>
              </a:rPr>
              <a:t>Therefore to reduce losses incurred from churning, identify customers who are at risk of churning and take proactive steps to retain them, stabilize their market value and optimize profits, there is need to predict customer churn at </a:t>
            </a:r>
            <a:r>
              <a:rPr lang="en-US" sz="3600" dirty="0" err="1">
                <a:solidFill>
                  <a:schemeClr val="bg1"/>
                </a:solidFill>
              </a:rPr>
              <a:t>SyriaTel</a:t>
            </a:r>
            <a:endParaRPr lang="en-US" sz="36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7293116" y="565634"/>
            <a:ext cx="397367" cy="28996"/>
            <a:chOff x="0" y="0"/>
            <a:chExt cx="128243" cy="9358"/>
          </a:xfrm>
        </p:grpSpPr>
        <p:sp>
          <p:nvSpPr>
            <p:cNvPr id="4" name="Freeform 4"/>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5" name="TextBox 5"/>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7293116" y="657737"/>
            <a:ext cx="397367" cy="28996"/>
            <a:chOff x="0" y="0"/>
            <a:chExt cx="128243" cy="9358"/>
          </a:xfrm>
        </p:grpSpPr>
        <p:sp>
          <p:nvSpPr>
            <p:cNvPr id="7" name="Freeform 7"/>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8" name="TextBox 8"/>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673429" y="479195"/>
            <a:ext cx="274427" cy="260019"/>
          </a:xfrm>
          <a:custGeom>
            <a:avLst/>
            <a:gdLst/>
            <a:ahLst/>
            <a:cxnLst/>
            <a:rect l="l" t="t" r="r" b="b"/>
            <a:pathLst>
              <a:path w="274427" h="260019">
                <a:moveTo>
                  <a:pt x="0" y="0"/>
                </a:moveTo>
                <a:lnTo>
                  <a:pt x="274427" y="0"/>
                </a:lnTo>
                <a:lnTo>
                  <a:pt x="274427" y="260019"/>
                </a:lnTo>
                <a:lnTo>
                  <a:pt x="0" y="26001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0" name="Group 10"/>
          <p:cNvGrpSpPr/>
          <p:nvPr/>
        </p:nvGrpSpPr>
        <p:grpSpPr>
          <a:xfrm>
            <a:off x="18144623" y="8078534"/>
            <a:ext cx="143377" cy="1179766"/>
            <a:chOff x="0" y="0"/>
            <a:chExt cx="46272" cy="380749"/>
          </a:xfrm>
        </p:grpSpPr>
        <p:sp>
          <p:nvSpPr>
            <p:cNvPr id="11" name="Freeform 11"/>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12" name="TextBox 12"/>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3137137" y="1028700"/>
            <a:ext cx="4122163" cy="5040082"/>
            <a:chOff x="0" y="0"/>
            <a:chExt cx="589852" cy="721200"/>
          </a:xfrm>
        </p:grpSpPr>
        <p:sp>
          <p:nvSpPr>
            <p:cNvPr id="14" name="Freeform 14"/>
            <p:cNvSpPr/>
            <p:nvPr/>
          </p:nvSpPr>
          <p:spPr>
            <a:xfrm>
              <a:off x="0" y="0"/>
              <a:ext cx="589852" cy="721200"/>
            </a:xfrm>
            <a:custGeom>
              <a:avLst/>
              <a:gdLst/>
              <a:ahLst/>
              <a:cxnLst/>
              <a:rect l="l" t="t" r="r" b="b"/>
              <a:pathLst>
                <a:path w="589852" h="721200">
                  <a:moveTo>
                    <a:pt x="0" y="0"/>
                  </a:moveTo>
                  <a:lnTo>
                    <a:pt x="589852" y="0"/>
                  </a:lnTo>
                  <a:lnTo>
                    <a:pt x="589852" y="721200"/>
                  </a:lnTo>
                  <a:lnTo>
                    <a:pt x="0" y="721200"/>
                  </a:lnTo>
                  <a:close/>
                </a:path>
              </a:pathLst>
            </a:custGeom>
            <a:gradFill rotWithShape="1">
              <a:gsLst>
                <a:gs pos="0">
                  <a:srgbClr val="6E009B">
                    <a:alpha val="100000"/>
                  </a:srgbClr>
                </a:gs>
                <a:gs pos="100000">
                  <a:srgbClr val="EB00FF">
                    <a:alpha val="100000"/>
                  </a:srgbClr>
                </a:gs>
              </a:gsLst>
              <a:lin ang="2700000"/>
            </a:gradFill>
          </p:spPr>
        </p:sp>
        <p:sp>
          <p:nvSpPr>
            <p:cNvPr id="15" name="TextBox 15"/>
            <p:cNvSpPr txBox="1"/>
            <p:nvPr/>
          </p:nvSpPr>
          <p:spPr>
            <a:xfrm>
              <a:off x="0" y="-38100"/>
              <a:ext cx="589852" cy="759300"/>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4876800" y="312519"/>
            <a:ext cx="6302167" cy="1010085"/>
          </a:xfrm>
          <a:prstGeom prst="rect">
            <a:avLst/>
          </a:prstGeom>
        </p:spPr>
        <p:txBody>
          <a:bodyPr lIns="0" tIns="0" rIns="0" bIns="0" rtlCol="0" anchor="t">
            <a:spAutoFit/>
          </a:bodyPr>
          <a:lstStyle/>
          <a:p>
            <a:pPr algn="l">
              <a:lnSpc>
                <a:spcPts val="8158"/>
              </a:lnSpc>
              <a:spcBef>
                <a:spcPct val="0"/>
              </a:spcBef>
            </a:pPr>
            <a:r>
              <a:rPr lang="en-US" sz="5827" dirty="0">
                <a:solidFill>
                  <a:srgbClr val="FFFFFF"/>
                </a:solidFill>
                <a:latin typeface="Bicubik"/>
                <a:ea typeface="Bicubik"/>
                <a:cs typeface="Bicubik"/>
                <a:sym typeface="Bicubik"/>
              </a:rPr>
              <a:t>OBJECTIVES</a:t>
            </a:r>
          </a:p>
        </p:txBody>
      </p:sp>
      <p:sp>
        <p:nvSpPr>
          <p:cNvPr id="24" name="Freeform 24"/>
          <p:cNvSpPr/>
          <p:nvPr/>
        </p:nvSpPr>
        <p:spPr>
          <a:xfrm rot="-5400000">
            <a:off x="3080282" y="2234724"/>
            <a:ext cx="240808" cy="2470689"/>
          </a:xfrm>
          <a:custGeom>
            <a:avLst/>
            <a:gdLst/>
            <a:ahLst/>
            <a:cxnLst/>
            <a:rect l="l" t="t" r="r" b="b"/>
            <a:pathLst>
              <a:path w="240808" h="2470689">
                <a:moveTo>
                  <a:pt x="0" y="0"/>
                </a:moveTo>
                <a:lnTo>
                  <a:pt x="240808" y="0"/>
                </a:lnTo>
                <a:lnTo>
                  <a:pt x="240808" y="2470689"/>
                </a:lnTo>
                <a:lnTo>
                  <a:pt x="0" y="24706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5" name="TextBox 25"/>
          <p:cNvSpPr txBox="1"/>
          <p:nvPr/>
        </p:nvSpPr>
        <p:spPr>
          <a:xfrm>
            <a:off x="810642" y="1635122"/>
            <a:ext cx="12334115" cy="7755969"/>
          </a:xfrm>
          <a:prstGeom prst="rect">
            <a:avLst/>
          </a:prstGeom>
        </p:spPr>
        <p:txBody>
          <a:bodyPr wrap="square" lIns="0" tIns="0" rIns="0" bIns="0" rtlCol="0" anchor="t">
            <a:spAutoFit/>
          </a:bodyPr>
          <a:lstStyle/>
          <a:p>
            <a:r>
              <a:rPr lang="en-US" sz="3600" dirty="0">
                <a:solidFill>
                  <a:schemeClr val="bg1"/>
                </a:solidFill>
              </a:rPr>
              <a:t>The main objective of this is to build a classification model that can predict whether or not a customer will churn.</a:t>
            </a:r>
          </a:p>
          <a:p>
            <a:br>
              <a:rPr lang="en-US" sz="3600" dirty="0">
                <a:solidFill>
                  <a:schemeClr val="bg1"/>
                </a:solidFill>
              </a:rPr>
            </a:br>
            <a:r>
              <a:rPr lang="en-US" sz="3600" dirty="0">
                <a:solidFill>
                  <a:schemeClr val="bg1"/>
                </a:solidFill>
              </a:rPr>
              <a:t>To achieve the said main objective, the project will focus on the following specific objectives-</a:t>
            </a:r>
          </a:p>
          <a:p>
            <a:pPr marL="571500" indent="-571500">
              <a:buFont typeface="Wingdings" pitchFamily="2" charset="2"/>
              <a:buChar char="§"/>
            </a:pPr>
            <a:br>
              <a:rPr lang="en-US" sz="3600" dirty="0">
                <a:solidFill>
                  <a:schemeClr val="bg1"/>
                </a:solidFill>
              </a:rPr>
            </a:br>
            <a:r>
              <a:rPr lang="en-US" sz="3600" dirty="0">
                <a:solidFill>
                  <a:schemeClr val="bg1"/>
                </a:solidFill>
              </a:rPr>
              <a:t>Conduct exploratory data analysis of the dataset;</a:t>
            </a:r>
          </a:p>
          <a:p>
            <a:pPr marL="571500" indent="-571500">
              <a:buFont typeface="Wingdings" pitchFamily="2" charset="2"/>
              <a:buChar char="§"/>
            </a:pPr>
            <a:br>
              <a:rPr lang="en-US" sz="3600" dirty="0">
                <a:solidFill>
                  <a:schemeClr val="bg1"/>
                </a:solidFill>
              </a:rPr>
            </a:br>
            <a:r>
              <a:rPr lang="en-US" sz="3600" dirty="0">
                <a:solidFill>
                  <a:schemeClr val="bg1"/>
                </a:solidFill>
              </a:rPr>
              <a:t>Fit various classification algorithm models to determine the one that can provide the best churn predictions;</a:t>
            </a:r>
          </a:p>
          <a:p>
            <a:pPr marL="571500" indent="-571500">
              <a:buFont typeface="Wingdings" pitchFamily="2" charset="2"/>
              <a:buChar char="§"/>
            </a:pPr>
            <a:br>
              <a:rPr lang="en-US" sz="3600" dirty="0">
                <a:solidFill>
                  <a:schemeClr val="bg1"/>
                </a:solidFill>
              </a:rPr>
            </a:br>
            <a:r>
              <a:rPr lang="en-US" sz="3600" dirty="0">
                <a:solidFill>
                  <a:schemeClr val="bg1"/>
                </a:solidFill>
              </a:rPr>
              <a:t>Make predictions using the best prediction model; and</a:t>
            </a:r>
          </a:p>
          <a:p>
            <a:pPr marL="571500" indent="-571500">
              <a:buFont typeface="Wingdings" pitchFamily="2" charset="2"/>
              <a:buChar char="§"/>
            </a:pPr>
            <a:br>
              <a:rPr lang="en-US" sz="3600" dirty="0">
                <a:solidFill>
                  <a:schemeClr val="bg1"/>
                </a:solidFill>
              </a:rPr>
            </a:br>
            <a:r>
              <a:rPr lang="en-US" sz="3600" dirty="0">
                <a:solidFill>
                  <a:schemeClr val="bg1"/>
                </a:solidFill>
              </a:rPr>
              <a:t>Check the accuracy of the predicted variables</a:t>
            </a:r>
          </a:p>
        </p:txBody>
      </p:sp>
    </p:spTree>
    <p:extLst>
      <p:ext uri="{BB962C8B-B14F-4D97-AF65-F5344CB8AC3E}">
        <p14:creationId xmlns:p14="http://schemas.microsoft.com/office/powerpoint/2010/main" val="344649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7293116" y="565634"/>
            <a:ext cx="397367" cy="28996"/>
            <a:chOff x="0" y="0"/>
            <a:chExt cx="128243" cy="9358"/>
          </a:xfrm>
        </p:grpSpPr>
        <p:sp>
          <p:nvSpPr>
            <p:cNvPr id="4" name="Freeform 4"/>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5" name="TextBox 5"/>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7293116" y="657737"/>
            <a:ext cx="397367" cy="28996"/>
            <a:chOff x="0" y="0"/>
            <a:chExt cx="128243" cy="9358"/>
          </a:xfrm>
        </p:grpSpPr>
        <p:sp>
          <p:nvSpPr>
            <p:cNvPr id="7" name="Freeform 7"/>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8" name="TextBox 8"/>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673429" y="479195"/>
            <a:ext cx="274427" cy="260019"/>
          </a:xfrm>
          <a:custGeom>
            <a:avLst/>
            <a:gdLst/>
            <a:ahLst/>
            <a:cxnLst/>
            <a:rect l="l" t="t" r="r" b="b"/>
            <a:pathLst>
              <a:path w="274427" h="260019">
                <a:moveTo>
                  <a:pt x="0" y="0"/>
                </a:moveTo>
                <a:lnTo>
                  <a:pt x="274427" y="0"/>
                </a:lnTo>
                <a:lnTo>
                  <a:pt x="274427" y="260019"/>
                </a:lnTo>
                <a:lnTo>
                  <a:pt x="0" y="26001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0" name="Group 10"/>
          <p:cNvGrpSpPr/>
          <p:nvPr/>
        </p:nvGrpSpPr>
        <p:grpSpPr>
          <a:xfrm>
            <a:off x="18144623" y="8078534"/>
            <a:ext cx="143377" cy="1179766"/>
            <a:chOff x="0" y="0"/>
            <a:chExt cx="46272" cy="380749"/>
          </a:xfrm>
        </p:grpSpPr>
        <p:sp>
          <p:nvSpPr>
            <p:cNvPr id="11" name="Freeform 11"/>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12" name="TextBox 12"/>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3137137" y="1028700"/>
            <a:ext cx="4122163" cy="5040082"/>
            <a:chOff x="0" y="0"/>
            <a:chExt cx="589852" cy="721200"/>
          </a:xfrm>
        </p:grpSpPr>
        <p:sp>
          <p:nvSpPr>
            <p:cNvPr id="14" name="Freeform 14"/>
            <p:cNvSpPr/>
            <p:nvPr/>
          </p:nvSpPr>
          <p:spPr>
            <a:xfrm>
              <a:off x="0" y="0"/>
              <a:ext cx="589852" cy="721200"/>
            </a:xfrm>
            <a:custGeom>
              <a:avLst/>
              <a:gdLst/>
              <a:ahLst/>
              <a:cxnLst/>
              <a:rect l="l" t="t" r="r" b="b"/>
              <a:pathLst>
                <a:path w="589852" h="721200">
                  <a:moveTo>
                    <a:pt x="0" y="0"/>
                  </a:moveTo>
                  <a:lnTo>
                    <a:pt x="589852" y="0"/>
                  </a:lnTo>
                  <a:lnTo>
                    <a:pt x="589852" y="721200"/>
                  </a:lnTo>
                  <a:lnTo>
                    <a:pt x="0" y="721200"/>
                  </a:lnTo>
                  <a:close/>
                </a:path>
              </a:pathLst>
            </a:custGeom>
            <a:gradFill rotWithShape="1">
              <a:gsLst>
                <a:gs pos="0">
                  <a:srgbClr val="6E009B">
                    <a:alpha val="100000"/>
                  </a:srgbClr>
                </a:gs>
                <a:gs pos="100000">
                  <a:srgbClr val="EB00FF">
                    <a:alpha val="100000"/>
                  </a:srgbClr>
                </a:gs>
              </a:gsLst>
              <a:lin ang="2700000"/>
            </a:gradFill>
          </p:spPr>
        </p:sp>
        <p:sp>
          <p:nvSpPr>
            <p:cNvPr id="15" name="TextBox 15"/>
            <p:cNvSpPr txBox="1"/>
            <p:nvPr/>
          </p:nvSpPr>
          <p:spPr>
            <a:xfrm>
              <a:off x="0" y="-38100"/>
              <a:ext cx="589852" cy="759300"/>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965341" y="524443"/>
            <a:ext cx="8626459" cy="1010085"/>
          </a:xfrm>
          <a:prstGeom prst="rect">
            <a:avLst/>
          </a:prstGeom>
        </p:spPr>
        <p:txBody>
          <a:bodyPr wrap="square" lIns="0" tIns="0" rIns="0" bIns="0" rtlCol="0" anchor="t">
            <a:spAutoFit/>
          </a:bodyPr>
          <a:lstStyle/>
          <a:p>
            <a:pPr algn="l">
              <a:lnSpc>
                <a:spcPts val="8158"/>
              </a:lnSpc>
              <a:spcBef>
                <a:spcPct val="0"/>
              </a:spcBef>
            </a:pPr>
            <a:r>
              <a:rPr lang="en-US" sz="5827" dirty="0">
                <a:solidFill>
                  <a:srgbClr val="FFFFFF"/>
                </a:solidFill>
                <a:latin typeface="Bicubik"/>
                <a:ea typeface="Bicubik"/>
                <a:cs typeface="Bicubik"/>
                <a:sym typeface="Bicubik"/>
              </a:rPr>
              <a:t>DATA</a:t>
            </a:r>
          </a:p>
        </p:txBody>
      </p:sp>
      <p:sp>
        <p:nvSpPr>
          <p:cNvPr id="24" name="Freeform 24"/>
          <p:cNvSpPr/>
          <p:nvPr/>
        </p:nvSpPr>
        <p:spPr>
          <a:xfrm rot="-5400000">
            <a:off x="3080282" y="2234724"/>
            <a:ext cx="240808" cy="2470689"/>
          </a:xfrm>
          <a:custGeom>
            <a:avLst/>
            <a:gdLst/>
            <a:ahLst/>
            <a:cxnLst/>
            <a:rect l="l" t="t" r="r" b="b"/>
            <a:pathLst>
              <a:path w="240808" h="2470689">
                <a:moveTo>
                  <a:pt x="0" y="0"/>
                </a:moveTo>
                <a:lnTo>
                  <a:pt x="240808" y="0"/>
                </a:lnTo>
                <a:lnTo>
                  <a:pt x="240808" y="2470689"/>
                </a:lnTo>
                <a:lnTo>
                  <a:pt x="0" y="24706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5" name="TextBox 25"/>
          <p:cNvSpPr txBox="1"/>
          <p:nvPr/>
        </p:nvSpPr>
        <p:spPr>
          <a:xfrm>
            <a:off x="803022" y="2110680"/>
            <a:ext cx="11984794" cy="6093976"/>
          </a:xfrm>
          <a:prstGeom prst="rect">
            <a:avLst/>
          </a:prstGeom>
        </p:spPr>
        <p:txBody>
          <a:bodyPr wrap="square" lIns="0" tIns="0" rIns="0" bIns="0" rtlCol="0" anchor="t">
            <a:spAutoFit/>
          </a:bodyPr>
          <a:lstStyle/>
          <a:p>
            <a:pPr marL="571500" indent="-571500">
              <a:spcBef>
                <a:spcPct val="0"/>
              </a:spcBef>
              <a:buFont typeface="Wingdings" pitchFamily="2" charset="2"/>
              <a:buChar char="§"/>
            </a:pPr>
            <a:r>
              <a:rPr lang="en-US" sz="3600" dirty="0">
                <a:solidFill>
                  <a:schemeClr val="bg1"/>
                </a:solidFill>
              </a:rPr>
              <a:t>The dataset contains 3333 rows and 21 columns. There are both numerical and categorical columns in the dataset. </a:t>
            </a:r>
          </a:p>
          <a:p>
            <a:pPr marL="571500" indent="-571500">
              <a:spcBef>
                <a:spcPct val="0"/>
              </a:spcBef>
              <a:buFont typeface="Wingdings" pitchFamily="2" charset="2"/>
              <a:buChar char="§"/>
            </a:pPr>
            <a:endParaRPr lang="en-US" sz="3600" dirty="0">
              <a:solidFill>
                <a:schemeClr val="bg1"/>
              </a:solidFill>
            </a:endParaRPr>
          </a:p>
          <a:p>
            <a:pPr marL="571500" indent="-571500">
              <a:spcBef>
                <a:spcPct val="0"/>
              </a:spcBef>
              <a:buFont typeface="Wingdings" pitchFamily="2" charset="2"/>
              <a:buChar char="§"/>
            </a:pPr>
            <a:r>
              <a:rPr lang="en-US" sz="3600" dirty="0">
                <a:solidFill>
                  <a:schemeClr val="bg1"/>
                </a:solidFill>
              </a:rPr>
              <a:t>The target variable is “Churn” which indicates whether a customer has churned or not. </a:t>
            </a:r>
          </a:p>
          <a:p>
            <a:pPr marL="571500" indent="-571500">
              <a:spcBef>
                <a:spcPct val="0"/>
              </a:spcBef>
              <a:buFont typeface="Wingdings" pitchFamily="2" charset="2"/>
              <a:buChar char="§"/>
            </a:pPr>
            <a:endParaRPr lang="en-US" sz="3600" dirty="0">
              <a:solidFill>
                <a:schemeClr val="bg1"/>
              </a:solidFill>
            </a:endParaRPr>
          </a:p>
          <a:p>
            <a:pPr marL="571500" indent="-571500">
              <a:spcBef>
                <a:spcPct val="0"/>
              </a:spcBef>
              <a:buFont typeface="Wingdings" pitchFamily="2" charset="2"/>
              <a:buChar char="§"/>
            </a:pPr>
            <a:endParaRPr lang="en-US" sz="3600" dirty="0">
              <a:solidFill>
                <a:schemeClr val="bg1"/>
              </a:solidFill>
              <a:ea typeface="Open Sans"/>
              <a:cs typeface="Open Sans"/>
              <a:sym typeface="Open Sans"/>
            </a:endParaRPr>
          </a:p>
          <a:p>
            <a:pPr marL="571500" indent="-571500">
              <a:spcBef>
                <a:spcPct val="0"/>
              </a:spcBef>
              <a:buFont typeface="Wingdings" pitchFamily="2" charset="2"/>
              <a:buChar char="§"/>
            </a:pPr>
            <a:r>
              <a:rPr lang="en-US" sz="3600" dirty="0">
                <a:solidFill>
                  <a:schemeClr val="bg1"/>
                </a:solidFill>
                <a:ea typeface="Open Sans"/>
                <a:cs typeface="Open Sans"/>
                <a:sym typeface="Open Sans"/>
              </a:rPr>
              <a:t>From  an analysis of the distribution of the numerical features, they all have normal distribution apart from customer service calls and the number of voicemail messages.</a:t>
            </a:r>
          </a:p>
        </p:txBody>
      </p:sp>
    </p:spTree>
    <p:extLst>
      <p:ext uri="{BB962C8B-B14F-4D97-AF65-F5344CB8AC3E}">
        <p14:creationId xmlns:p14="http://schemas.microsoft.com/office/powerpoint/2010/main" val="126317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7293116" y="565634"/>
            <a:ext cx="397367" cy="28996"/>
            <a:chOff x="0" y="0"/>
            <a:chExt cx="128243" cy="9358"/>
          </a:xfrm>
        </p:grpSpPr>
        <p:sp>
          <p:nvSpPr>
            <p:cNvPr id="4" name="Freeform 4"/>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5" name="TextBox 5"/>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7293116" y="657737"/>
            <a:ext cx="397367" cy="28996"/>
            <a:chOff x="0" y="0"/>
            <a:chExt cx="128243" cy="9358"/>
          </a:xfrm>
        </p:grpSpPr>
        <p:sp>
          <p:nvSpPr>
            <p:cNvPr id="7" name="Freeform 7"/>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8" name="TextBox 8"/>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673429" y="479195"/>
            <a:ext cx="274427" cy="260019"/>
          </a:xfrm>
          <a:custGeom>
            <a:avLst/>
            <a:gdLst/>
            <a:ahLst/>
            <a:cxnLst/>
            <a:rect l="l" t="t" r="r" b="b"/>
            <a:pathLst>
              <a:path w="274427" h="260019">
                <a:moveTo>
                  <a:pt x="0" y="0"/>
                </a:moveTo>
                <a:lnTo>
                  <a:pt x="274427" y="0"/>
                </a:lnTo>
                <a:lnTo>
                  <a:pt x="274427" y="260019"/>
                </a:lnTo>
                <a:lnTo>
                  <a:pt x="0" y="26001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0" name="Group 10"/>
          <p:cNvGrpSpPr/>
          <p:nvPr/>
        </p:nvGrpSpPr>
        <p:grpSpPr>
          <a:xfrm>
            <a:off x="18144623" y="8078534"/>
            <a:ext cx="143377" cy="1179766"/>
            <a:chOff x="0" y="0"/>
            <a:chExt cx="46272" cy="380749"/>
          </a:xfrm>
        </p:grpSpPr>
        <p:sp>
          <p:nvSpPr>
            <p:cNvPr id="11" name="Freeform 11"/>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12" name="TextBox 12"/>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3137137" y="1028700"/>
            <a:ext cx="4122163" cy="5040082"/>
            <a:chOff x="0" y="0"/>
            <a:chExt cx="589852" cy="721200"/>
          </a:xfrm>
        </p:grpSpPr>
        <p:sp>
          <p:nvSpPr>
            <p:cNvPr id="14" name="Freeform 14"/>
            <p:cNvSpPr/>
            <p:nvPr/>
          </p:nvSpPr>
          <p:spPr>
            <a:xfrm>
              <a:off x="0" y="0"/>
              <a:ext cx="589852" cy="721200"/>
            </a:xfrm>
            <a:custGeom>
              <a:avLst/>
              <a:gdLst/>
              <a:ahLst/>
              <a:cxnLst/>
              <a:rect l="l" t="t" r="r" b="b"/>
              <a:pathLst>
                <a:path w="589852" h="721200">
                  <a:moveTo>
                    <a:pt x="0" y="0"/>
                  </a:moveTo>
                  <a:lnTo>
                    <a:pt x="589852" y="0"/>
                  </a:lnTo>
                  <a:lnTo>
                    <a:pt x="589852" y="721200"/>
                  </a:lnTo>
                  <a:lnTo>
                    <a:pt x="0" y="721200"/>
                  </a:lnTo>
                  <a:close/>
                </a:path>
              </a:pathLst>
            </a:custGeom>
            <a:gradFill rotWithShape="1">
              <a:gsLst>
                <a:gs pos="0">
                  <a:srgbClr val="6E009B">
                    <a:alpha val="100000"/>
                  </a:srgbClr>
                </a:gs>
                <a:gs pos="100000">
                  <a:srgbClr val="EB00FF">
                    <a:alpha val="100000"/>
                  </a:srgbClr>
                </a:gs>
              </a:gsLst>
              <a:lin ang="2700000"/>
            </a:gradFill>
          </p:spPr>
        </p:sp>
        <p:sp>
          <p:nvSpPr>
            <p:cNvPr id="15" name="TextBox 15"/>
            <p:cNvSpPr txBox="1"/>
            <p:nvPr/>
          </p:nvSpPr>
          <p:spPr>
            <a:xfrm>
              <a:off x="0" y="-38100"/>
              <a:ext cx="589852" cy="759300"/>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965341" y="524443"/>
            <a:ext cx="8626459" cy="1010085"/>
          </a:xfrm>
          <a:prstGeom prst="rect">
            <a:avLst/>
          </a:prstGeom>
        </p:spPr>
        <p:txBody>
          <a:bodyPr wrap="square" lIns="0" tIns="0" rIns="0" bIns="0" rtlCol="0" anchor="t">
            <a:spAutoFit/>
          </a:bodyPr>
          <a:lstStyle/>
          <a:p>
            <a:pPr algn="l">
              <a:lnSpc>
                <a:spcPts val="8158"/>
              </a:lnSpc>
              <a:spcBef>
                <a:spcPct val="0"/>
              </a:spcBef>
            </a:pPr>
            <a:r>
              <a:rPr lang="en-US" sz="5827" dirty="0">
                <a:solidFill>
                  <a:srgbClr val="FFFFFF"/>
                </a:solidFill>
                <a:latin typeface="Bicubik"/>
                <a:ea typeface="Bicubik"/>
                <a:cs typeface="Bicubik"/>
                <a:sym typeface="Bicubik"/>
              </a:rPr>
              <a:t>DATA preparation </a:t>
            </a:r>
          </a:p>
        </p:txBody>
      </p:sp>
      <p:sp>
        <p:nvSpPr>
          <p:cNvPr id="24" name="Freeform 24"/>
          <p:cNvSpPr/>
          <p:nvPr/>
        </p:nvSpPr>
        <p:spPr>
          <a:xfrm rot="-5400000">
            <a:off x="3080282" y="2234724"/>
            <a:ext cx="240808" cy="2470689"/>
          </a:xfrm>
          <a:custGeom>
            <a:avLst/>
            <a:gdLst/>
            <a:ahLst/>
            <a:cxnLst/>
            <a:rect l="l" t="t" r="r" b="b"/>
            <a:pathLst>
              <a:path w="240808" h="2470689">
                <a:moveTo>
                  <a:pt x="0" y="0"/>
                </a:moveTo>
                <a:lnTo>
                  <a:pt x="240808" y="0"/>
                </a:lnTo>
                <a:lnTo>
                  <a:pt x="240808" y="2470689"/>
                </a:lnTo>
                <a:lnTo>
                  <a:pt x="0" y="24706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5" name="TextBox 25"/>
          <p:cNvSpPr txBox="1"/>
          <p:nvPr/>
        </p:nvSpPr>
        <p:spPr>
          <a:xfrm>
            <a:off x="910845" y="2650510"/>
            <a:ext cx="11984794" cy="4985980"/>
          </a:xfrm>
          <a:prstGeom prst="rect">
            <a:avLst/>
          </a:prstGeom>
        </p:spPr>
        <p:txBody>
          <a:bodyPr wrap="square" lIns="0" tIns="0" rIns="0" bIns="0" rtlCol="0" anchor="t">
            <a:spAutoFit/>
          </a:bodyPr>
          <a:lstStyle/>
          <a:p>
            <a:pPr marL="571500" indent="-571500">
              <a:spcBef>
                <a:spcPct val="0"/>
              </a:spcBef>
              <a:buFont typeface="Wingdings" pitchFamily="2" charset="2"/>
              <a:buChar char="§"/>
            </a:pPr>
            <a:r>
              <a:rPr lang="en-US" sz="3600" dirty="0">
                <a:solidFill>
                  <a:schemeClr val="bg1"/>
                </a:solidFill>
                <a:ea typeface="Open Sans"/>
                <a:cs typeface="Open Sans"/>
                <a:sym typeface="Open Sans"/>
              </a:rPr>
              <a:t>Unnecessary columns were dropped in the course of the project namely, phone, area code and state.</a:t>
            </a:r>
          </a:p>
          <a:p>
            <a:pPr marL="571500" indent="-571500">
              <a:spcBef>
                <a:spcPct val="0"/>
              </a:spcBef>
              <a:buFont typeface="Wingdings" pitchFamily="2" charset="2"/>
              <a:buChar char="§"/>
            </a:pPr>
            <a:endParaRPr lang="en-US" sz="3600" dirty="0">
              <a:solidFill>
                <a:schemeClr val="bg1"/>
              </a:solidFill>
              <a:ea typeface="Open Sans"/>
              <a:cs typeface="Open Sans"/>
              <a:sym typeface="Open Sans"/>
            </a:endParaRPr>
          </a:p>
          <a:p>
            <a:pPr marL="571500" indent="-571500">
              <a:spcBef>
                <a:spcPct val="0"/>
              </a:spcBef>
              <a:buFont typeface="Wingdings" pitchFamily="2" charset="2"/>
              <a:buChar char="§"/>
            </a:pPr>
            <a:r>
              <a:rPr lang="en-US" sz="3600" dirty="0">
                <a:solidFill>
                  <a:schemeClr val="bg1"/>
                </a:solidFill>
                <a:ea typeface="Open Sans"/>
                <a:cs typeface="Open Sans"/>
                <a:sym typeface="Open Sans"/>
              </a:rPr>
              <a:t>There were no missing values in the data nor were there any duplicates found.</a:t>
            </a:r>
          </a:p>
          <a:p>
            <a:pPr marL="571500" indent="-571500">
              <a:spcBef>
                <a:spcPct val="0"/>
              </a:spcBef>
              <a:buFont typeface="Wingdings" pitchFamily="2" charset="2"/>
              <a:buChar char="§"/>
            </a:pPr>
            <a:endParaRPr lang="en-US" sz="3600" dirty="0">
              <a:solidFill>
                <a:schemeClr val="bg1"/>
              </a:solidFill>
              <a:ea typeface="Open Sans"/>
              <a:cs typeface="Open Sans"/>
              <a:sym typeface="Open Sans"/>
            </a:endParaRPr>
          </a:p>
          <a:p>
            <a:pPr marL="571500" indent="-571500">
              <a:spcBef>
                <a:spcPct val="0"/>
              </a:spcBef>
              <a:buFont typeface="Wingdings" pitchFamily="2" charset="2"/>
              <a:buChar char="§"/>
            </a:pPr>
            <a:r>
              <a:rPr lang="en-US" sz="3600" dirty="0">
                <a:solidFill>
                  <a:schemeClr val="bg1"/>
                </a:solidFill>
                <a:ea typeface="Open Sans"/>
                <a:cs typeface="Open Sans"/>
                <a:sym typeface="Open Sans"/>
              </a:rPr>
              <a:t>The class weights were adjusted to account for the imbalance in the target variable.</a:t>
            </a:r>
          </a:p>
          <a:p>
            <a:pPr marL="571500" indent="-571500">
              <a:spcBef>
                <a:spcPct val="0"/>
              </a:spcBef>
              <a:buFont typeface="Wingdings" pitchFamily="2" charset="2"/>
              <a:buChar char="§"/>
            </a:pPr>
            <a:endParaRPr lang="en-US" sz="3600" dirty="0">
              <a:solidFill>
                <a:schemeClr val="bg1"/>
              </a:solidFill>
              <a:ea typeface="Open Sans"/>
              <a:cs typeface="Open Sans"/>
              <a:sym typeface="Open Sans"/>
            </a:endParaRPr>
          </a:p>
        </p:txBody>
      </p:sp>
    </p:spTree>
    <p:extLst>
      <p:ext uri="{BB962C8B-B14F-4D97-AF65-F5344CB8AC3E}">
        <p14:creationId xmlns:p14="http://schemas.microsoft.com/office/powerpoint/2010/main" val="3492953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7293116" y="565634"/>
            <a:ext cx="397367" cy="28996"/>
            <a:chOff x="0" y="0"/>
            <a:chExt cx="128243" cy="9358"/>
          </a:xfrm>
        </p:grpSpPr>
        <p:sp>
          <p:nvSpPr>
            <p:cNvPr id="4" name="Freeform 4"/>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5" name="TextBox 5"/>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7293116" y="657737"/>
            <a:ext cx="397367" cy="28996"/>
            <a:chOff x="0" y="0"/>
            <a:chExt cx="128243" cy="9358"/>
          </a:xfrm>
        </p:grpSpPr>
        <p:sp>
          <p:nvSpPr>
            <p:cNvPr id="7" name="Freeform 7"/>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8" name="TextBox 8"/>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673429" y="479195"/>
            <a:ext cx="274427" cy="260019"/>
          </a:xfrm>
          <a:custGeom>
            <a:avLst/>
            <a:gdLst/>
            <a:ahLst/>
            <a:cxnLst/>
            <a:rect l="l" t="t" r="r" b="b"/>
            <a:pathLst>
              <a:path w="274427" h="260019">
                <a:moveTo>
                  <a:pt x="0" y="0"/>
                </a:moveTo>
                <a:lnTo>
                  <a:pt x="274427" y="0"/>
                </a:lnTo>
                <a:lnTo>
                  <a:pt x="274427" y="260019"/>
                </a:lnTo>
                <a:lnTo>
                  <a:pt x="0" y="26001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0" name="Group 10"/>
          <p:cNvGrpSpPr/>
          <p:nvPr/>
        </p:nvGrpSpPr>
        <p:grpSpPr>
          <a:xfrm>
            <a:off x="18144623" y="8078534"/>
            <a:ext cx="143377" cy="1179766"/>
            <a:chOff x="0" y="0"/>
            <a:chExt cx="46272" cy="380749"/>
          </a:xfrm>
        </p:grpSpPr>
        <p:sp>
          <p:nvSpPr>
            <p:cNvPr id="11" name="Freeform 11"/>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12" name="TextBox 12"/>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3137137" y="1028700"/>
            <a:ext cx="4122163" cy="5040082"/>
            <a:chOff x="0" y="0"/>
            <a:chExt cx="589852" cy="721200"/>
          </a:xfrm>
        </p:grpSpPr>
        <p:sp>
          <p:nvSpPr>
            <p:cNvPr id="14" name="Freeform 14"/>
            <p:cNvSpPr/>
            <p:nvPr/>
          </p:nvSpPr>
          <p:spPr>
            <a:xfrm>
              <a:off x="0" y="0"/>
              <a:ext cx="589852" cy="721200"/>
            </a:xfrm>
            <a:custGeom>
              <a:avLst/>
              <a:gdLst/>
              <a:ahLst/>
              <a:cxnLst/>
              <a:rect l="l" t="t" r="r" b="b"/>
              <a:pathLst>
                <a:path w="589852" h="721200">
                  <a:moveTo>
                    <a:pt x="0" y="0"/>
                  </a:moveTo>
                  <a:lnTo>
                    <a:pt x="589852" y="0"/>
                  </a:lnTo>
                  <a:lnTo>
                    <a:pt x="589852" y="721200"/>
                  </a:lnTo>
                  <a:lnTo>
                    <a:pt x="0" y="721200"/>
                  </a:lnTo>
                  <a:close/>
                </a:path>
              </a:pathLst>
            </a:custGeom>
            <a:gradFill rotWithShape="1">
              <a:gsLst>
                <a:gs pos="0">
                  <a:srgbClr val="6E009B">
                    <a:alpha val="100000"/>
                  </a:srgbClr>
                </a:gs>
                <a:gs pos="100000">
                  <a:srgbClr val="EB00FF">
                    <a:alpha val="100000"/>
                  </a:srgbClr>
                </a:gs>
              </a:gsLst>
              <a:lin ang="2700000"/>
            </a:gradFill>
          </p:spPr>
        </p:sp>
        <p:sp>
          <p:nvSpPr>
            <p:cNvPr id="15" name="TextBox 15"/>
            <p:cNvSpPr txBox="1"/>
            <p:nvPr/>
          </p:nvSpPr>
          <p:spPr>
            <a:xfrm>
              <a:off x="0" y="-38100"/>
              <a:ext cx="589852" cy="759300"/>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965341" y="524443"/>
            <a:ext cx="8626459" cy="1010085"/>
          </a:xfrm>
          <a:prstGeom prst="rect">
            <a:avLst/>
          </a:prstGeom>
        </p:spPr>
        <p:txBody>
          <a:bodyPr wrap="square" lIns="0" tIns="0" rIns="0" bIns="0" rtlCol="0" anchor="t">
            <a:spAutoFit/>
          </a:bodyPr>
          <a:lstStyle/>
          <a:p>
            <a:pPr algn="l">
              <a:lnSpc>
                <a:spcPts val="8158"/>
              </a:lnSpc>
              <a:spcBef>
                <a:spcPct val="0"/>
              </a:spcBef>
            </a:pPr>
            <a:r>
              <a:rPr lang="en-US" sz="5827" dirty="0">
                <a:solidFill>
                  <a:srgbClr val="FFFFFF"/>
                </a:solidFill>
                <a:latin typeface="Bicubik"/>
                <a:ea typeface="Bicubik"/>
                <a:cs typeface="Bicubik"/>
                <a:sym typeface="Bicubik"/>
              </a:rPr>
              <a:t>DATA exploration</a:t>
            </a:r>
          </a:p>
        </p:txBody>
      </p:sp>
      <p:sp>
        <p:nvSpPr>
          <p:cNvPr id="24" name="Freeform 24"/>
          <p:cNvSpPr/>
          <p:nvPr/>
        </p:nvSpPr>
        <p:spPr>
          <a:xfrm rot="-5400000">
            <a:off x="3080282" y="2234724"/>
            <a:ext cx="240808" cy="2470689"/>
          </a:xfrm>
          <a:custGeom>
            <a:avLst/>
            <a:gdLst/>
            <a:ahLst/>
            <a:cxnLst/>
            <a:rect l="l" t="t" r="r" b="b"/>
            <a:pathLst>
              <a:path w="240808" h="2470689">
                <a:moveTo>
                  <a:pt x="0" y="0"/>
                </a:moveTo>
                <a:lnTo>
                  <a:pt x="240808" y="0"/>
                </a:lnTo>
                <a:lnTo>
                  <a:pt x="240808" y="2470689"/>
                </a:lnTo>
                <a:lnTo>
                  <a:pt x="0" y="24706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5" name="TextBox 25"/>
          <p:cNvSpPr txBox="1"/>
          <p:nvPr/>
        </p:nvSpPr>
        <p:spPr>
          <a:xfrm>
            <a:off x="910845" y="2650510"/>
            <a:ext cx="11984794" cy="6093976"/>
          </a:xfrm>
          <a:prstGeom prst="rect">
            <a:avLst/>
          </a:prstGeom>
        </p:spPr>
        <p:txBody>
          <a:bodyPr wrap="square" lIns="0" tIns="0" rIns="0" bIns="0" rtlCol="0" anchor="t">
            <a:spAutoFit/>
          </a:bodyPr>
          <a:lstStyle/>
          <a:p>
            <a:pPr marL="571500" indent="-571500">
              <a:spcBef>
                <a:spcPct val="0"/>
              </a:spcBef>
              <a:buFont typeface="Wingdings" pitchFamily="2" charset="2"/>
              <a:buChar char="§"/>
            </a:pPr>
            <a:r>
              <a:rPr lang="en-US" sz="3600" dirty="0">
                <a:solidFill>
                  <a:schemeClr val="bg1"/>
                </a:solidFill>
              </a:rPr>
              <a:t>About 14.5% of the customers have churned in the dataset.</a:t>
            </a:r>
          </a:p>
          <a:p>
            <a:pPr marL="571500" indent="-571500">
              <a:spcBef>
                <a:spcPct val="0"/>
              </a:spcBef>
              <a:buFont typeface="Wingdings" pitchFamily="2" charset="2"/>
              <a:buChar char="§"/>
            </a:pPr>
            <a:endParaRPr lang="en-US" sz="3600" dirty="0">
              <a:solidFill>
                <a:schemeClr val="bg1"/>
              </a:solidFill>
            </a:endParaRPr>
          </a:p>
          <a:p>
            <a:pPr marL="571500" indent="-571500">
              <a:spcBef>
                <a:spcPct val="0"/>
              </a:spcBef>
              <a:buFont typeface="Wingdings" pitchFamily="2" charset="2"/>
              <a:buChar char="§"/>
            </a:pPr>
            <a:r>
              <a:rPr lang="en-US" sz="3600" dirty="0">
                <a:solidFill>
                  <a:schemeClr val="bg1"/>
                </a:solidFill>
              </a:rPr>
              <a:t>Customers without an international plan with </a:t>
            </a:r>
            <a:r>
              <a:rPr lang="en-US" sz="3600" dirty="0" err="1">
                <a:solidFill>
                  <a:schemeClr val="bg1"/>
                </a:solidFill>
              </a:rPr>
              <a:t>SyriaTel</a:t>
            </a:r>
            <a:r>
              <a:rPr lang="en-US" sz="3600" dirty="0">
                <a:solidFill>
                  <a:schemeClr val="bg1"/>
                </a:solidFill>
              </a:rPr>
              <a:t>, end up churning.</a:t>
            </a:r>
          </a:p>
          <a:p>
            <a:pPr marL="571500" indent="-571500">
              <a:spcBef>
                <a:spcPct val="0"/>
              </a:spcBef>
              <a:buFont typeface="Wingdings" pitchFamily="2" charset="2"/>
              <a:buChar char="§"/>
            </a:pPr>
            <a:endParaRPr lang="en-US" sz="3600" dirty="0">
              <a:solidFill>
                <a:schemeClr val="bg1"/>
              </a:solidFill>
            </a:endParaRPr>
          </a:p>
          <a:p>
            <a:pPr marL="571500" indent="-571500">
              <a:spcBef>
                <a:spcPct val="0"/>
              </a:spcBef>
              <a:buFont typeface="Wingdings" pitchFamily="2" charset="2"/>
              <a:buChar char="§"/>
            </a:pPr>
            <a:r>
              <a:rPr lang="en-US" sz="3600" dirty="0">
                <a:solidFill>
                  <a:schemeClr val="bg1"/>
                </a:solidFill>
              </a:rPr>
              <a:t>Majority of customers who churned did not have a voicemail plan.</a:t>
            </a:r>
          </a:p>
          <a:p>
            <a:pPr marL="571500" indent="-571500">
              <a:spcBef>
                <a:spcPct val="0"/>
              </a:spcBef>
              <a:buFont typeface="Wingdings" pitchFamily="2" charset="2"/>
              <a:buChar char="§"/>
            </a:pPr>
            <a:endParaRPr lang="en-US" sz="3600" dirty="0">
              <a:solidFill>
                <a:schemeClr val="bg1"/>
              </a:solidFill>
            </a:endParaRPr>
          </a:p>
          <a:p>
            <a:pPr marL="571500" indent="-571500">
              <a:spcBef>
                <a:spcPct val="0"/>
              </a:spcBef>
              <a:buFont typeface="Wingdings" pitchFamily="2" charset="2"/>
              <a:buChar char="§"/>
            </a:pPr>
            <a:r>
              <a:rPr lang="en-US" sz="3600" dirty="0">
                <a:solidFill>
                  <a:schemeClr val="bg1"/>
                </a:solidFill>
              </a:rPr>
              <a:t>Texas and New Jersey had most of the customers who churned.</a:t>
            </a:r>
          </a:p>
          <a:p>
            <a:pPr marL="571500" indent="-571500">
              <a:spcBef>
                <a:spcPct val="0"/>
              </a:spcBef>
              <a:buFont typeface="Wingdings" pitchFamily="2" charset="2"/>
              <a:buChar char="§"/>
            </a:pPr>
            <a:endParaRPr lang="en-US" sz="3600" dirty="0">
              <a:solidFill>
                <a:schemeClr val="bg1"/>
              </a:solidFill>
              <a:ea typeface="Open Sans"/>
              <a:cs typeface="Open Sans"/>
              <a:sym typeface="Open Sans"/>
            </a:endParaRPr>
          </a:p>
        </p:txBody>
      </p:sp>
    </p:spTree>
    <p:extLst>
      <p:ext uri="{BB962C8B-B14F-4D97-AF65-F5344CB8AC3E}">
        <p14:creationId xmlns:p14="http://schemas.microsoft.com/office/powerpoint/2010/main" val="3135358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03" b="-1703"/>
            </a:stretch>
          </a:blipFill>
        </p:spPr>
      </p:sp>
      <p:grpSp>
        <p:nvGrpSpPr>
          <p:cNvPr id="3" name="Group 3"/>
          <p:cNvGrpSpPr/>
          <p:nvPr/>
        </p:nvGrpSpPr>
        <p:grpSpPr>
          <a:xfrm>
            <a:off x="17293116" y="565634"/>
            <a:ext cx="397367" cy="28996"/>
            <a:chOff x="0" y="0"/>
            <a:chExt cx="128243" cy="9358"/>
          </a:xfrm>
        </p:grpSpPr>
        <p:sp>
          <p:nvSpPr>
            <p:cNvPr id="4" name="Freeform 4"/>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5" name="TextBox 5"/>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7293116" y="657737"/>
            <a:ext cx="397367" cy="28996"/>
            <a:chOff x="0" y="0"/>
            <a:chExt cx="128243" cy="9358"/>
          </a:xfrm>
        </p:grpSpPr>
        <p:sp>
          <p:nvSpPr>
            <p:cNvPr id="7" name="Freeform 7"/>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6E009B">
                    <a:alpha val="100000"/>
                  </a:srgbClr>
                </a:gs>
                <a:gs pos="100000">
                  <a:srgbClr val="EB00FF">
                    <a:alpha val="100000"/>
                  </a:srgbClr>
                </a:gs>
              </a:gsLst>
              <a:lin ang="0"/>
            </a:gradFill>
          </p:spPr>
        </p:sp>
        <p:sp>
          <p:nvSpPr>
            <p:cNvPr id="8" name="TextBox 8"/>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673429" y="479195"/>
            <a:ext cx="274427" cy="260019"/>
          </a:xfrm>
          <a:custGeom>
            <a:avLst/>
            <a:gdLst/>
            <a:ahLst/>
            <a:cxnLst/>
            <a:rect l="l" t="t" r="r" b="b"/>
            <a:pathLst>
              <a:path w="274427" h="260019">
                <a:moveTo>
                  <a:pt x="0" y="0"/>
                </a:moveTo>
                <a:lnTo>
                  <a:pt x="274427" y="0"/>
                </a:lnTo>
                <a:lnTo>
                  <a:pt x="274427" y="260019"/>
                </a:lnTo>
                <a:lnTo>
                  <a:pt x="0" y="26001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0" name="Group 10"/>
          <p:cNvGrpSpPr/>
          <p:nvPr/>
        </p:nvGrpSpPr>
        <p:grpSpPr>
          <a:xfrm>
            <a:off x="18144623" y="8078534"/>
            <a:ext cx="143377" cy="1179766"/>
            <a:chOff x="0" y="0"/>
            <a:chExt cx="46272" cy="380749"/>
          </a:xfrm>
        </p:grpSpPr>
        <p:sp>
          <p:nvSpPr>
            <p:cNvPr id="11" name="Freeform 11"/>
            <p:cNvSpPr/>
            <p:nvPr/>
          </p:nvSpPr>
          <p:spPr>
            <a:xfrm>
              <a:off x="0" y="0"/>
              <a:ext cx="46272" cy="380749"/>
            </a:xfrm>
            <a:custGeom>
              <a:avLst/>
              <a:gdLst/>
              <a:ahLst/>
              <a:cxnLst/>
              <a:rect l="l" t="t" r="r" b="b"/>
              <a:pathLst>
                <a:path w="46272" h="380749">
                  <a:moveTo>
                    <a:pt x="0" y="0"/>
                  </a:moveTo>
                  <a:lnTo>
                    <a:pt x="46272" y="0"/>
                  </a:lnTo>
                  <a:lnTo>
                    <a:pt x="46272" y="380749"/>
                  </a:lnTo>
                  <a:lnTo>
                    <a:pt x="0" y="380749"/>
                  </a:lnTo>
                  <a:close/>
                </a:path>
              </a:pathLst>
            </a:custGeom>
            <a:gradFill rotWithShape="1">
              <a:gsLst>
                <a:gs pos="0">
                  <a:srgbClr val="6E009B">
                    <a:alpha val="100000"/>
                  </a:srgbClr>
                </a:gs>
                <a:gs pos="100000">
                  <a:srgbClr val="EB00FF">
                    <a:alpha val="100000"/>
                  </a:srgbClr>
                </a:gs>
              </a:gsLst>
              <a:lin ang="2700000"/>
            </a:gradFill>
          </p:spPr>
        </p:sp>
        <p:sp>
          <p:nvSpPr>
            <p:cNvPr id="12" name="TextBox 12"/>
            <p:cNvSpPr txBox="1"/>
            <p:nvPr/>
          </p:nvSpPr>
          <p:spPr>
            <a:xfrm>
              <a:off x="0" y="-38100"/>
              <a:ext cx="46272" cy="418849"/>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3137137" y="1028700"/>
            <a:ext cx="4122163" cy="5040082"/>
            <a:chOff x="0" y="0"/>
            <a:chExt cx="589852" cy="721200"/>
          </a:xfrm>
        </p:grpSpPr>
        <p:sp>
          <p:nvSpPr>
            <p:cNvPr id="14" name="Freeform 14"/>
            <p:cNvSpPr/>
            <p:nvPr/>
          </p:nvSpPr>
          <p:spPr>
            <a:xfrm>
              <a:off x="0" y="0"/>
              <a:ext cx="589852" cy="721200"/>
            </a:xfrm>
            <a:custGeom>
              <a:avLst/>
              <a:gdLst/>
              <a:ahLst/>
              <a:cxnLst/>
              <a:rect l="l" t="t" r="r" b="b"/>
              <a:pathLst>
                <a:path w="589852" h="721200">
                  <a:moveTo>
                    <a:pt x="0" y="0"/>
                  </a:moveTo>
                  <a:lnTo>
                    <a:pt x="589852" y="0"/>
                  </a:lnTo>
                  <a:lnTo>
                    <a:pt x="589852" y="721200"/>
                  </a:lnTo>
                  <a:lnTo>
                    <a:pt x="0" y="721200"/>
                  </a:lnTo>
                  <a:close/>
                </a:path>
              </a:pathLst>
            </a:custGeom>
            <a:gradFill rotWithShape="1">
              <a:gsLst>
                <a:gs pos="0">
                  <a:srgbClr val="6E009B">
                    <a:alpha val="100000"/>
                  </a:srgbClr>
                </a:gs>
                <a:gs pos="100000">
                  <a:srgbClr val="EB00FF">
                    <a:alpha val="100000"/>
                  </a:srgbClr>
                </a:gs>
              </a:gsLst>
              <a:lin ang="2700000"/>
            </a:gradFill>
          </p:spPr>
        </p:sp>
        <p:sp>
          <p:nvSpPr>
            <p:cNvPr id="15" name="TextBox 15"/>
            <p:cNvSpPr txBox="1"/>
            <p:nvPr/>
          </p:nvSpPr>
          <p:spPr>
            <a:xfrm>
              <a:off x="0" y="-38100"/>
              <a:ext cx="589852" cy="759300"/>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965341" y="524443"/>
            <a:ext cx="9003971" cy="1010085"/>
          </a:xfrm>
          <a:prstGeom prst="rect">
            <a:avLst/>
          </a:prstGeom>
        </p:spPr>
        <p:txBody>
          <a:bodyPr wrap="square" lIns="0" tIns="0" rIns="0" bIns="0" rtlCol="0" anchor="t">
            <a:spAutoFit/>
          </a:bodyPr>
          <a:lstStyle/>
          <a:p>
            <a:pPr algn="l">
              <a:lnSpc>
                <a:spcPts val="8158"/>
              </a:lnSpc>
              <a:spcBef>
                <a:spcPct val="0"/>
              </a:spcBef>
            </a:pPr>
            <a:r>
              <a:rPr lang="en-US" sz="5827" dirty="0">
                <a:solidFill>
                  <a:srgbClr val="FFFFFF"/>
                </a:solidFill>
                <a:latin typeface="Bicubik"/>
                <a:ea typeface="Bicubik"/>
                <a:cs typeface="Bicubik"/>
                <a:sym typeface="Bicubik"/>
              </a:rPr>
              <a:t>DATA MODELLING</a:t>
            </a:r>
          </a:p>
        </p:txBody>
      </p:sp>
      <p:sp>
        <p:nvSpPr>
          <p:cNvPr id="24" name="Freeform 24"/>
          <p:cNvSpPr/>
          <p:nvPr/>
        </p:nvSpPr>
        <p:spPr>
          <a:xfrm rot="-5400000">
            <a:off x="3080282" y="2234724"/>
            <a:ext cx="240808" cy="2470689"/>
          </a:xfrm>
          <a:custGeom>
            <a:avLst/>
            <a:gdLst/>
            <a:ahLst/>
            <a:cxnLst/>
            <a:rect l="l" t="t" r="r" b="b"/>
            <a:pathLst>
              <a:path w="240808" h="2470689">
                <a:moveTo>
                  <a:pt x="0" y="0"/>
                </a:moveTo>
                <a:lnTo>
                  <a:pt x="240808" y="0"/>
                </a:lnTo>
                <a:lnTo>
                  <a:pt x="240808" y="2470689"/>
                </a:lnTo>
                <a:lnTo>
                  <a:pt x="0" y="24706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5" name="TextBox 25"/>
          <p:cNvSpPr txBox="1"/>
          <p:nvPr/>
        </p:nvSpPr>
        <p:spPr>
          <a:xfrm>
            <a:off x="1600200" y="2705100"/>
            <a:ext cx="9003971" cy="4247317"/>
          </a:xfrm>
          <a:prstGeom prst="rect">
            <a:avLst/>
          </a:prstGeom>
        </p:spPr>
        <p:txBody>
          <a:bodyPr wrap="square" lIns="0" tIns="0" rIns="0" bIns="0" rtlCol="0" anchor="t">
            <a:spAutoFit/>
          </a:bodyPr>
          <a:lstStyle/>
          <a:p>
            <a:pPr>
              <a:spcBef>
                <a:spcPct val="0"/>
              </a:spcBef>
            </a:pPr>
            <a:r>
              <a:rPr lang="en-US" sz="3600" dirty="0">
                <a:solidFill>
                  <a:schemeClr val="bg1"/>
                </a:solidFill>
              </a:rPr>
              <a:t>The following classification models were built and used to evaluate the dataset:</a:t>
            </a:r>
          </a:p>
          <a:p>
            <a:pPr>
              <a:spcBef>
                <a:spcPct val="0"/>
              </a:spcBef>
            </a:pPr>
            <a:endParaRPr lang="en-US" sz="3600" dirty="0">
              <a:solidFill>
                <a:schemeClr val="bg1"/>
              </a:solidFill>
            </a:endParaRPr>
          </a:p>
          <a:p>
            <a:pPr marL="571500" indent="-571500">
              <a:spcBef>
                <a:spcPct val="0"/>
              </a:spcBef>
              <a:buFont typeface="Wingdings" pitchFamily="2" charset="2"/>
              <a:buChar char="§"/>
            </a:pPr>
            <a:r>
              <a:rPr lang="en-US" sz="3600" dirty="0">
                <a:solidFill>
                  <a:schemeClr val="bg1"/>
                </a:solidFill>
              </a:rPr>
              <a:t>Logistic Regression;</a:t>
            </a:r>
          </a:p>
          <a:p>
            <a:pPr marL="571500" indent="-571500">
              <a:spcBef>
                <a:spcPct val="0"/>
              </a:spcBef>
              <a:buFont typeface="Wingdings" pitchFamily="2" charset="2"/>
              <a:buChar char="§"/>
            </a:pPr>
            <a:r>
              <a:rPr lang="en-US" sz="3600" dirty="0" err="1">
                <a:solidFill>
                  <a:schemeClr val="bg1"/>
                </a:solidFill>
              </a:rPr>
              <a:t>DecisionTree</a:t>
            </a:r>
            <a:r>
              <a:rPr lang="en-US" sz="3600" dirty="0">
                <a:solidFill>
                  <a:schemeClr val="bg1"/>
                </a:solidFill>
              </a:rPr>
              <a:t>; and </a:t>
            </a:r>
          </a:p>
          <a:p>
            <a:pPr marL="571500" indent="-571500">
              <a:spcBef>
                <a:spcPct val="0"/>
              </a:spcBef>
              <a:buFont typeface="Wingdings" pitchFamily="2" charset="2"/>
              <a:buChar char="§"/>
            </a:pPr>
            <a:r>
              <a:rPr lang="en-US" sz="3600" dirty="0">
                <a:solidFill>
                  <a:schemeClr val="bg1"/>
                </a:solidFill>
              </a:rPr>
              <a:t>the </a:t>
            </a:r>
            <a:r>
              <a:rPr lang="en-US" sz="3600" dirty="0" err="1">
                <a:solidFill>
                  <a:schemeClr val="bg1"/>
                </a:solidFill>
              </a:rPr>
              <a:t>RandomForestClassifier</a:t>
            </a:r>
            <a:endParaRPr lang="en-US" sz="3600" dirty="0">
              <a:solidFill>
                <a:schemeClr val="bg1"/>
              </a:solidFill>
            </a:endParaRPr>
          </a:p>
          <a:p>
            <a:pPr marL="571500" indent="-571500">
              <a:spcBef>
                <a:spcPct val="0"/>
              </a:spcBef>
              <a:buFont typeface="Wingdings" pitchFamily="2" charset="2"/>
              <a:buChar char="§"/>
            </a:pPr>
            <a:endParaRPr lang="en-US" sz="3600" dirty="0">
              <a:solidFill>
                <a:schemeClr val="bg1"/>
              </a:solidFill>
            </a:endParaRPr>
          </a:p>
          <a:p>
            <a:pPr>
              <a:spcBef>
                <a:spcPct val="0"/>
              </a:spcBef>
            </a:pPr>
            <a:endParaRPr lang="en-US" sz="2400" dirty="0">
              <a:solidFill>
                <a:schemeClr val="bg1"/>
              </a:solidFill>
              <a:latin typeface="Open Sans"/>
              <a:ea typeface="Open Sans"/>
              <a:cs typeface="Open Sans"/>
              <a:sym typeface="Open Sans"/>
            </a:endParaRPr>
          </a:p>
        </p:txBody>
      </p:sp>
    </p:spTree>
    <p:extLst>
      <p:ext uri="{BB962C8B-B14F-4D97-AF65-F5344CB8AC3E}">
        <p14:creationId xmlns:p14="http://schemas.microsoft.com/office/powerpoint/2010/main" val="3280436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99B7E3-8ECD-1C4C-BC44-D52FD36ED81A}"/>
              </a:ext>
            </a:extLst>
          </p:cNvPr>
          <p:cNvSpPr/>
          <p:nvPr/>
        </p:nvSpPr>
        <p:spPr>
          <a:xfrm>
            <a:off x="1447800" y="1638300"/>
            <a:ext cx="16573500" cy="7663636"/>
          </a:xfrm>
          <a:prstGeom prst="rect">
            <a:avLst/>
          </a:prstGeom>
        </p:spPr>
        <p:txBody>
          <a:bodyPr wrap="square">
            <a:spAutoFit/>
          </a:bodyPr>
          <a:lstStyle/>
          <a:p>
            <a:r>
              <a:rPr lang="en-US" sz="4400" dirty="0"/>
              <a:t>precision    recall  f1-score   support</a:t>
            </a:r>
          </a:p>
          <a:p>
            <a:endParaRPr lang="en-US" sz="4400" dirty="0"/>
          </a:p>
          <a:p>
            <a:r>
              <a:rPr lang="en-US" sz="4400" dirty="0"/>
              <a:t>           0       0.93      0.69      0.79       709</a:t>
            </a:r>
          </a:p>
          <a:p>
            <a:r>
              <a:rPr lang="en-US" sz="4400" dirty="0"/>
              <a:t>           1       0.28      0.70      0.40       125</a:t>
            </a:r>
          </a:p>
          <a:p>
            <a:endParaRPr lang="en-US" sz="4400" dirty="0"/>
          </a:p>
          <a:p>
            <a:r>
              <a:rPr lang="en-US" sz="4400" dirty="0"/>
              <a:t>    accuracy                           0.69       834</a:t>
            </a:r>
          </a:p>
          <a:p>
            <a:r>
              <a:rPr lang="en-US" sz="4400" dirty="0"/>
              <a:t>   macro </a:t>
            </a:r>
            <a:r>
              <a:rPr lang="en-US" sz="4400" dirty="0" err="1"/>
              <a:t>avg</a:t>
            </a:r>
            <a:r>
              <a:rPr lang="en-US" sz="4400" dirty="0"/>
              <a:t>       0.61      0.70      0.60       834</a:t>
            </a:r>
          </a:p>
          <a:p>
            <a:r>
              <a:rPr lang="en-US" sz="4400" dirty="0"/>
              <a:t>weighted </a:t>
            </a:r>
            <a:r>
              <a:rPr lang="en-US" sz="4400" dirty="0" err="1"/>
              <a:t>avg</a:t>
            </a:r>
            <a:r>
              <a:rPr lang="en-US" sz="4400" dirty="0"/>
              <a:t>       0.83      0.69      0.73       834</a:t>
            </a:r>
          </a:p>
          <a:p>
            <a:endParaRPr lang="en-US" sz="4400" dirty="0"/>
          </a:p>
          <a:p>
            <a:r>
              <a:rPr lang="en-US" sz="3200" i="1" dirty="0">
                <a:solidFill>
                  <a:srgbClr val="0070C0"/>
                </a:solidFill>
              </a:rPr>
              <a:t>The logistic regression has a recall value of 0.70, which is a good baseline model. Meaning that the model can identify </a:t>
            </a:r>
            <a:r>
              <a:rPr lang="en-US" sz="3200" i="1" dirty="0" err="1">
                <a:solidFill>
                  <a:srgbClr val="0070C0"/>
                </a:solidFill>
              </a:rPr>
              <a:t>atleast</a:t>
            </a:r>
            <a:r>
              <a:rPr lang="en-US" sz="3200" i="1" dirty="0">
                <a:solidFill>
                  <a:srgbClr val="0070C0"/>
                </a:solidFill>
              </a:rPr>
              <a:t> 70% of the actual positive instances accurately.</a:t>
            </a:r>
          </a:p>
          <a:p>
            <a:endParaRPr lang="en-US" sz="3200" i="1" dirty="0">
              <a:solidFill>
                <a:srgbClr val="0070C0"/>
              </a:solidFill>
            </a:endParaRPr>
          </a:p>
        </p:txBody>
      </p:sp>
      <p:sp>
        <p:nvSpPr>
          <p:cNvPr id="3" name="TextBox 23">
            <a:extLst>
              <a:ext uri="{FF2B5EF4-FFF2-40B4-BE49-F238E27FC236}">
                <a16:creationId xmlns:a16="http://schemas.microsoft.com/office/drawing/2014/main" id="{5890EBED-5129-934E-ACBD-BE3740138644}"/>
              </a:ext>
            </a:extLst>
          </p:cNvPr>
          <p:cNvSpPr txBox="1"/>
          <p:nvPr/>
        </p:nvSpPr>
        <p:spPr>
          <a:xfrm>
            <a:off x="1828800" y="419100"/>
            <a:ext cx="14782800" cy="940642"/>
          </a:xfrm>
          <a:prstGeom prst="rect">
            <a:avLst/>
          </a:prstGeom>
        </p:spPr>
        <p:txBody>
          <a:bodyPr wrap="square" lIns="0" tIns="0" rIns="0" bIns="0" rtlCol="0" anchor="t">
            <a:spAutoFit/>
          </a:bodyPr>
          <a:lstStyle/>
          <a:p>
            <a:pPr algn="ctr">
              <a:lnSpc>
                <a:spcPts val="8158"/>
              </a:lnSpc>
              <a:spcBef>
                <a:spcPct val="0"/>
              </a:spcBef>
            </a:pPr>
            <a:r>
              <a:rPr lang="en-US" sz="4000" dirty="0">
                <a:latin typeface="Bicubik"/>
                <a:ea typeface="Bicubik"/>
                <a:cs typeface="Bicubik"/>
                <a:sym typeface="Bicubik"/>
              </a:rPr>
              <a:t>Logistic regression report for test data</a:t>
            </a:r>
          </a:p>
        </p:txBody>
      </p:sp>
    </p:spTree>
    <p:extLst>
      <p:ext uri="{BB962C8B-B14F-4D97-AF65-F5344CB8AC3E}">
        <p14:creationId xmlns:p14="http://schemas.microsoft.com/office/powerpoint/2010/main" val="216391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827</Words>
  <Application>Microsoft Macintosh PowerPoint</Application>
  <PresentationFormat>Custom</PresentationFormat>
  <Paragraphs>103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Open Sans</vt:lpstr>
      <vt:lpstr>Calibri</vt:lpstr>
      <vt:lpstr>Bicubik</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8</cp:revision>
  <cp:lastPrinted>2025-02-23T20:41:13Z</cp:lastPrinted>
  <dcterms:created xsi:type="dcterms:W3CDTF">2006-08-16T00:00:00Z</dcterms:created>
  <dcterms:modified xsi:type="dcterms:W3CDTF">2025-02-23T20:41:39Z</dcterms:modified>
  <dc:identifier>DAGbbxiNAmw</dc:identifier>
</cp:coreProperties>
</file>