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2" r:id="rId2"/>
    <p:sldMasterId id="2147483660" r:id="rId3"/>
  </p:sldMasterIdLst>
  <p:notesMasterIdLst>
    <p:notesMasterId r:id="rId6"/>
  </p:notesMasterIdLst>
  <p:sldIdLst>
    <p:sldId id="257" r:id="rId4"/>
    <p:sldId id="258" r:id="rId5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34AFA-CCCF-1B4B-BA52-918220D651D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L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L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8C66A2-9E28-9241-AB41-96EC30AD277F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744044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26/01/2025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dirty="0"/>
              <a:t>Machu Picchu scenarios</a:t>
            </a:r>
            <a:endParaRPr lang="en-LU" dirty="0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85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6F633-3066-6342-915B-FA9DA3110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46CAE6-895B-C842-8CB8-A22E783AD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424A9A-B764-7A40-8695-13C64D976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93FAA-6429-6F45-8CF5-8E07346EA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463A5-3F02-4A4E-99CF-0B399E96B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B6C67-AC8F-2C49-BB91-0F9CFBBCD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056442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B4D3-E8D8-204B-B9D4-ED3EA47DA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AC55F-C034-2642-9E20-045AA6F18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4233-E766-AE4A-84A1-A91B29BB8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1AD9C-7B89-864F-BF01-39242F110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67224-B8B5-0345-B7D4-FA9B20C17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5698009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4CA3E-2DBF-7341-9CDF-04C529F724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D2314-DE5C-0F41-90C9-FA8FFCDEE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752A-B07A-CA4A-9C44-E75FE115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E1C82-9C30-7D4C-A45D-DBBAC0CD4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F30F2-4471-9D41-8E18-6EF15BD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1192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20/11/2024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Machu Picchu &amp; UNICEF</a:t>
            </a:r>
            <a:endParaRPr lang="en-LU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41142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932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90151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669728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3791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177664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3601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4A9B1-7923-654F-94BC-63A1ACBAB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736634-200A-E64A-A0DF-D70976687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33303-263F-F544-96B5-5FAADCE2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6720C-CCF6-4A44-8DF5-1D60D019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BF225-B29A-4C43-A460-B08F7815E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315218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B5394"/>
                </a:solidFill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28409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B539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605125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689095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599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 preserve="1">
  <p:cSld name="Titre et contenu">
    <p:bg>
      <p:bgPr>
        <a:solidFill>
          <a:srgbClr val="F8FFF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3600" b="1" baseline="0">
                <a:solidFill>
                  <a:srgbClr val="98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1"/>
          </p:nvPr>
        </p:nvSpPr>
        <p:spPr>
          <a:xfrm>
            <a:off x="339366" y="1825625"/>
            <a:ext cx="11638959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609585" lvl="0" indent="-304792" algn="l">
              <a:lnSpc>
                <a:spcPct val="130000"/>
              </a:lnSpc>
              <a:spcBef>
                <a:spcPts val="533"/>
              </a:spcBef>
              <a:spcAft>
                <a:spcPts val="0"/>
              </a:spcAft>
              <a:buClr>
                <a:srgbClr val="595959"/>
              </a:buClr>
              <a:buSzPts val="1200"/>
              <a:buNone/>
              <a:defRPr sz="2400">
                <a:solidFill>
                  <a:srgbClr val="0B5394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70" lvl="1" indent="-397923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1100"/>
              <a:buChar char="○"/>
              <a:defRPr sz="1467">
                <a:solidFill>
                  <a:srgbClr val="595959"/>
                </a:solidFill>
              </a:defRPr>
            </a:lvl2pPr>
            <a:lvl3pPr marL="1828754" lvl="2" indent="-380990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900"/>
              <a:buChar char="■"/>
              <a:defRPr sz="1200">
                <a:solidFill>
                  <a:srgbClr val="595959"/>
                </a:solidFill>
              </a:defRPr>
            </a:lvl3pPr>
            <a:lvl4pPr marL="2438339" lvl="3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●"/>
              <a:defRPr sz="1067">
                <a:solidFill>
                  <a:srgbClr val="595959"/>
                </a:solidFill>
              </a:defRPr>
            </a:lvl4pPr>
            <a:lvl5pPr marL="3047924" lvl="4" indent="-372524" algn="l">
              <a:lnSpc>
                <a:spcPct val="130000"/>
              </a:lnSpc>
              <a:spcBef>
                <a:spcPts val="1067"/>
              </a:spcBef>
              <a:spcAft>
                <a:spcPts val="0"/>
              </a:spcAft>
              <a:buClr>
                <a:srgbClr val="595959"/>
              </a:buClr>
              <a:buSzPts val="800"/>
              <a:buChar char="○"/>
              <a:defRPr sz="1067">
                <a:solidFill>
                  <a:srgbClr val="595959"/>
                </a:solidFill>
              </a:defRPr>
            </a:lvl5pPr>
            <a:lvl6pPr marL="3657509" lvl="5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marL="4267093" lvl="6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marL="4876678" lvl="7" indent="-42332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marL="5486263" lvl="8" indent="-423323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Google Shape;13;p2"/>
          <p:cNvSpPr txBox="1">
            <a:spLocks noGrp="1"/>
          </p:cNvSpPr>
          <p:nvPr>
            <p:ph type="dt" idx="10"/>
          </p:nvPr>
        </p:nvSpPr>
        <p:spPr>
          <a:xfrm>
            <a:off x="339366" y="6588000"/>
            <a:ext cx="32768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20/11/2024</a:t>
            </a:r>
            <a:endParaRPr lang="en-LU"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ftr" idx="11"/>
          </p:nvPr>
        </p:nvSpPr>
        <p:spPr>
          <a:xfrm>
            <a:off x="4648200" y="6588000"/>
            <a:ext cx="2895600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/>
              <a:t>Machu Picchu &amp; UNICEF</a:t>
            </a:r>
            <a:endParaRPr lang="en-LU"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10997940" y="6588000"/>
            <a:ext cx="1072499" cy="253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" name="Google Shape;72;p16">
            <a:extLst>
              <a:ext uri="{FF2B5EF4-FFF2-40B4-BE49-F238E27FC236}">
                <a16:creationId xmlns:a16="http://schemas.microsoft.com/office/drawing/2014/main" id="{3F387CE2-D32E-5DD9-AF9C-9D1AFD6D3F9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510937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3" name="Google Shape;23;p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079100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 preserve="1">
  <p:cSld name="Section 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217094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preserve="1" userDrawn="1">
  <p:cSld name="Title and two column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902776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 userDrawn="1">
  <p:cSld name="Title 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21069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>
                <a:solidFill>
                  <a:srgbClr val="0B5394"/>
                </a:solidFill>
              </a:defRPr>
            </a:lvl1pPr>
            <a:lvl2pPr marL="1219170" lvl="1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6465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925F1-5B5E-E449-A2D3-61BF8491D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CC6D2-A7FF-CA4C-B5A7-9EB49EBBAA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DEC10-FE01-0646-B7B2-DF2401BEF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8A0D9-9D44-E042-AB44-936AA69DB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674170-AC9E-2446-BADC-53946968E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189334170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 preserve="1">
  <p:cSld name="Main poin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>
                <a:solidFill>
                  <a:srgbClr val="0B5394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850383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1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 dirty="0"/>
              <a:t>Click to edit Master title style</a:t>
            </a:r>
            <a:endParaRPr dirty="0"/>
          </a:p>
        </p:txBody>
      </p:sp>
      <p:sp>
        <p:nvSpPr>
          <p:cNvPr id="50" name="Google Shape;50;p11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 dirty="0"/>
              <a:t>Click to edit Master subtitle style</a:t>
            </a:r>
            <a:endParaRPr dirty="0"/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solidFill>
                  <a:srgbClr val="0B5394"/>
                </a:solidFill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4403586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0B5394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210909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>
                <a:solidFill>
                  <a:srgbClr val="0B539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rPr dirty="0"/>
              <a:t>xx%</a:t>
            </a:r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9" name="Google Shape;59;p1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572038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40041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5C2E-B8D0-BF48-A05B-4B1BE274F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A60E4-D70D-8843-9B22-13675ADB0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39FE0-39D7-B641-AA23-0433F267D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822F3-7EA5-C744-A3EA-8E1FEC4F8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FED06-F28F-9D47-89BC-51227FFF9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12657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9AFC9-53CC-AE4A-BCF6-581D0DE46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B501-8A4D-7545-8E50-8F7429B332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C50D1-6E63-2E41-8050-AE0810890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247B00-51F9-0D48-8135-4A2D2587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D99E79-576C-D046-8A79-1414B75F8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8B1C7-03F6-5D4B-8470-A883BD463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9510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A46C0-038B-CA47-879C-F152C33FB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1035E1-C4D4-5F44-ABF6-D6F1AA5C5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C86FC-A08D-6A4D-AD26-C7828012A8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C82A62-E1F1-9B47-A6BA-F1B1E13829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1F8E7-2004-8840-AFDB-FE94385C7C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E4BD3-8EBD-9B48-A08E-9F194EC6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7C6EC-590D-7940-8446-AA60EA30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F52932-55B2-C84B-8D07-F51778541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8640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74E7B-62BC-1B47-B7B1-79118173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91F4-2AC0-4444-B022-955CA87A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F68D2-D873-624B-BBA1-959872EB0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C9CB0A-B108-A74A-818D-FB6BEC8B3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766960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CA87BD-7703-8841-9D8D-2EBE12CE6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43FA13-5C07-B84F-B68C-324225425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FB179-EB78-4E47-9F5E-C9670F50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42251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D3DE-C86C-2148-BEB6-1F3660311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D6EDE-5AA9-B24E-AF75-98EF718436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EED0FA-F1ED-9D42-9BF4-B98D033E3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C79CE9-0EB1-2B49-89A9-37A7D81C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EE710-5213-BC41-8BAF-2B4411011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L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6717E-52B3-CC4E-B1F2-852E12E4B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24453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008E64-ED2C-6145-8670-92653588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L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8B9D7-5E9F-F741-B68B-D549EC1DC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L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C59FD-87A3-0B4F-93F3-92F6D8DC5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D0BFE-5D4B-9C41-8120-D58A76320D80}" type="datetimeFigureOut">
              <a:rPr lang="en-LU" smtClean="0"/>
              <a:t>26/01/2025</a:t>
            </a:fld>
            <a:endParaRPr lang="en-L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5A90-14B4-D04A-9610-14FABDB8F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L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9867F-2192-004B-B233-AE61D2CBD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C7A16-E2ED-BA4A-92B4-B394AD070683}" type="slidenum">
              <a:rPr lang="en-LU" smtClean="0"/>
              <a:t>‹#›</a:t>
            </a:fld>
            <a:endParaRPr lang="en-LU"/>
          </a:p>
        </p:txBody>
      </p:sp>
    </p:spTree>
    <p:extLst>
      <p:ext uri="{BB962C8B-B14F-4D97-AF65-F5344CB8AC3E}">
        <p14:creationId xmlns:p14="http://schemas.microsoft.com/office/powerpoint/2010/main" val="54945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F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CF707F9C-4258-21EE-4467-1418FB1B5CFA}"/>
              </a:ext>
            </a:extLst>
          </p:cNvPr>
          <p:cNvSpPr/>
          <p:nvPr userDrawn="1"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31817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BA234C1A-8D9F-E63D-2171-77E7E2A500AE}"/>
              </a:ext>
            </a:extLst>
          </p:cNvPr>
          <p:cNvSpPr txBox="1">
            <a:spLocks/>
          </p:cNvSpPr>
          <p:nvPr userDrawn="1"/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1" i="0" u="none" strike="noStrike" cap="none" baseline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/>
              <a:t>Click to edit Master title style</a:t>
            </a:r>
            <a:endParaRPr lang="en-GB" sz="3600" dirty="0"/>
          </a:p>
        </p:txBody>
      </p:sp>
      <p:pic>
        <p:nvPicPr>
          <p:cNvPr id="4" name="Google Shape;72;p16">
            <a:extLst>
              <a:ext uri="{FF2B5EF4-FFF2-40B4-BE49-F238E27FC236}">
                <a16:creationId xmlns:a16="http://schemas.microsoft.com/office/drawing/2014/main" id="{14CF361A-0D58-E0C8-9F21-3B58AB33E7FA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079134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B5394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FF8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0;p2">
            <a:extLst>
              <a:ext uri="{FF2B5EF4-FFF2-40B4-BE49-F238E27FC236}">
                <a16:creationId xmlns:a16="http://schemas.microsoft.com/office/drawing/2014/main" id="{CF707F9C-4258-21EE-4467-1418FB1B5CFA}"/>
              </a:ext>
            </a:extLst>
          </p:cNvPr>
          <p:cNvSpPr/>
          <p:nvPr userDrawn="1"/>
        </p:nvSpPr>
        <p:spPr>
          <a:xfrm>
            <a:off x="0" y="0"/>
            <a:ext cx="12192000" cy="816000"/>
          </a:xfrm>
          <a:prstGeom prst="rect">
            <a:avLst/>
          </a:prstGeom>
          <a:solidFill>
            <a:srgbClr val="E1EFD8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318177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" name="Google Shape;11;p2">
            <a:extLst>
              <a:ext uri="{FF2B5EF4-FFF2-40B4-BE49-F238E27FC236}">
                <a16:creationId xmlns:a16="http://schemas.microsoft.com/office/drawing/2014/main" id="{BA234C1A-8D9F-E63D-2171-77E7E2A500AE}"/>
              </a:ext>
            </a:extLst>
          </p:cNvPr>
          <p:cNvSpPr txBox="1">
            <a:spLocks/>
          </p:cNvSpPr>
          <p:nvPr userDrawn="1"/>
        </p:nvSpPr>
        <p:spPr>
          <a:xfrm>
            <a:off x="604433" y="1"/>
            <a:ext cx="10749200" cy="789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700"/>
              <a:buFont typeface="Arial"/>
              <a:buNone/>
              <a:defRPr sz="2700" b="1" i="0" u="none" strike="noStrike" cap="none" baseline="0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3600"/>
              <a:t>Click to edit Master title style</a:t>
            </a:r>
            <a:endParaRPr lang="en-GB" sz="3600" dirty="0"/>
          </a:p>
        </p:txBody>
      </p:sp>
      <p:pic>
        <p:nvPicPr>
          <p:cNvPr id="4" name="Google Shape;72;p16">
            <a:extLst>
              <a:ext uri="{FF2B5EF4-FFF2-40B4-BE49-F238E27FC236}">
                <a16:creationId xmlns:a16="http://schemas.microsoft.com/office/drawing/2014/main" id="{14CF361A-0D58-E0C8-9F21-3B58AB33E7FA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11158537" y="93775"/>
            <a:ext cx="915563" cy="91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968113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B5394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1B4EA8-0BBD-FE9C-6429-C70A92227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/>
              <a:t>Global Mutual-Help </a:t>
            </a:r>
            <a:r>
              <a:rPr lang="en-LU" dirty="0"/>
              <a:t>Community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48B73-E38A-FAB7-C260-809A732BB71E}"/>
              </a:ext>
            </a:extLst>
          </p:cNvPr>
          <p:cNvSpPr txBox="1"/>
          <p:nvPr/>
        </p:nvSpPr>
        <p:spPr>
          <a:xfrm>
            <a:off x="2161091" y="1382503"/>
            <a:ext cx="1376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Profiles of Persons in Need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08268C-1F19-22DA-4F6C-145BADAEF08E}"/>
              </a:ext>
            </a:extLst>
          </p:cNvPr>
          <p:cNvSpPr txBox="1"/>
          <p:nvPr/>
        </p:nvSpPr>
        <p:spPr>
          <a:xfrm>
            <a:off x="2585632" y="2493023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C068C18-C71F-32F3-0E5B-0A47A56D0E55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849475" y="1905723"/>
            <a:ext cx="424541" cy="58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623A00F-7218-994E-4CCA-0F497BF8CDAF}"/>
              </a:ext>
            </a:extLst>
          </p:cNvPr>
          <p:cNvSpPr txBox="1"/>
          <p:nvPr/>
        </p:nvSpPr>
        <p:spPr>
          <a:xfrm>
            <a:off x="4861336" y="1676152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Embedding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579321B7-4F14-DEAB-9F28-35BE0179B22C}"/>
              </a:ext>
            </a:extLst>
          </p:cNvPr>
          <p:cNvSpPr/>
          <p:nvPr/>
        </p:nvSpPr>
        <p:spPr>
          <a:xfrm rot="16200000">
            <a:off x="4306076" y="1247469"/>
            <a:ext cx="1110520" cy="249110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9EB123A-A3D0-8EF9-8965-3BB3DA92F48F}"/>
              </a:ext>
            </a:extLst>
          </p:cNvPr>
          <p:cNvSpPr txBox="1"/>
          <p:nvPr/>
        </p:nvSpPr>
        <p:spPr>
          <a:xfrm>
            <a:off x="6923082" y="2493022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Store Profile &amp; Embedding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E895C9B-79F9-0C67-D0F2-8185F806ECF2}"/>
              </a:ext>
            </a:extLst>
          </p:cNvPr>
          <p:cNvSpPr txBox="1"/>
          <p:nvPr/>
        </p:nvSpPr>
        <p:spPr>
          <a:xfrm>
            <a:off x="8796758" y="1937762"/>
            <a:ext cx="16426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6A0281E1-5E9B-385E-6F49-AEB015EB2CE1}"/>
              </a:ext>
            </a:extLst>
          </p:cNvPr>
          <p:cNvSpPr/>
          <p:nvPr/>
        </p:nvSpPr>
        <p:spPr>
          <a:xfrm rot="5400000" flipH="1">
            <a:off x="5740636" y="1247469"/>
            <a:ext cx="1110520" cy="249110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139066E-FAB5-1B65-198D-743E8BA81E9D}"/>
              </a:ext>
            </a:extLst>
          </p:cNvPr>
          <p:cNvCxnSpPr>
            <a:cxnSpLocks/>
            <a:stCxn id="40" idx="3"/>
            <a:endCxn id="41" idx="1"/>
          </p:cNvCxnSpPr>
          <p:nvPr/>
        </p:nvCxnSpPr>
        <p:spPr>
          <a:xfrm flipV="1">
            <a:off x="8299849" y="2091651"/>
            <a:ext cx="496909" cy="6629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F280C263-394C-05C0-3ADA-B92FBFD4B706}"/>
              </a:ext>
            </a:extLst>
          </p:cNvPr>
          <p:cNvSpPr/>
          <p:nvPr/>
        </p:nvSpPr>
        <p:spPr>
          <a:xfrm rot="5400000" flipV="1">
            <a:off x="5040862" y="1067945"/>
            <a:ext cx="1110520" cy="3960675"/>
          </a:xfrm>
          <a:prstGeom prst="arc">
            <a:avLst>
              <a:gd name="adj1" fmla="val 16200000"/>
              <a:gd name="adj2" fmla="val 5452602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E8AA2C0-8281-815D-0BA9-0888DA625305}"/>
              </a:ext>
            </a:extLst>
          </p:cNvPr>
          <p:cNvSpPr txBox="1"/>
          <p:nvPr/>
        </p:nvSpPr>
        <p:spPr>
          <a:xfrm>
            <a:off x="682672" y="4788269"/>
            <a:ext cx="1376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Persons in Need in distress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AB0116F-9E97-F259-D160-A51D9D6BC764}"/>
              </a:ext>
            </a:extLst>
          </p:cNvPr>
          <p:cNvSpPr txBox="1"/>
          <p:nvPr/>
        </p:nvSpPr>
        <p:spPr>
          <a:xfrm>
            <a:off x="2574514" y="4788271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53CF4D1-3197-F84A-5AC2-BA63553F7F36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2059439" y="5049879"/>
            <a:ext cx="515075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C660CF-A469-8359-CC9F-9298D2302660}"/>
              </a:ext>
            </a:extLst>
          </p:cNvPr>
          <p:cNvSpPr txBox="1"/>
          <p:nvPr/>
        </p:nvSpPr>
        <p:spPr>
          <a:xfrm>
            <a:off x="4850218" y="3971400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Embedding</a:t>
            </a:r>
          </a:p>
        </p:txBody>
      </p:sp>
      <p:sp>
        <p:nvSpPr>
          <p:cNvPr id="58" name="Arc 57">
            <a:extLst>
              <a:ext uri="{FF2B5EF4-FFF2-40B4-BE49-F238E27FC236}">
                <a16:creationId xmlns:a16="http://schemas.microsoft.com/office/drawing/2014/main" id="{23838459-9BB8-738C-2AF8-E78409CDFDF0}"/>
              </a:ext>
            </a:extLst>
          </p:cNvPr>
          <p:cNvSpPr/>
          <p:nvPr/>
        </p:nvSpPr>
        <p:spPr>
          <a:xfrm rot="16200000">
            <a:off x="4294958" y="3542717"/>
            <a:ext cx="1110520" cy="249110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895110-FBB8-2BC5-AED7-9E4B270DDE85}"/>
              </a:ext>
            </a:extLst>
          </p:cNvPr>
          <p:cNvSpPr txBox="1"/>
          <p:nvPr/>
        </p:nvSpPr>
        <p:spPr>
          <a:xfrm>
            <a:off x="6911964" y="4788270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Retrieve neighbours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7D02B3E-342B-EA98-1F97-8162CB613B1F}"/>
              </a:ext>
            </a:extLst>
          </p:cNvPr>
          <p:cNvSpPr txBox="1"/>
          <p:nvPr/>
        </p:nvSpPr>
        <p:spPr>
          <a:xfrm>
            <a:off x="8618275" y="3741717"/>
            <a:ext cx="16426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Vector DB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4342467-8439-89DE-7C01-14F01DC9DA9E}"/>
              </a:ext>
            </a:extLst>
          </p:cNvPr>
          <p:cNvSpPr/>
          <p:nvPr/>
        </p:nvSpPr>
        <p:spPr>
          <a:xfrm rot="5400000" flipH="1">
            <a:off x="5729518" y="3542717"/>
            <a:ext cx="1110520" cy="249110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8C3003B-FC06-A314-8C09-C4C360EB2771}"/>
              </a:ext>
            </a:extLst>
          </p:cNvPr>
          <p:cNvCxnSpPr>
            <a:cxnSpLocks/>
          </p:cNvCxnSpPr>
          <p:nvPr/>
        </p:nvCxnSpPr>
        <p:spPr>
          <a:xfrm flipV="1">
            <a:off x="8142514" y="4049494"/>
            <a:ext cx="668382" cy="7387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DD77E1C5-AD78-0245-8297-84D708486DA5}"/>
              </a:ext>
            </a:extLst>
          </p:cNvPr>
          <p:cNvSpPr txBox="1"/>
          <p:nvPr/>
        </p:nvSpPr>
        <p:spPr>
          <a:xfrm>
            <a:off x="4708329" y="5637181"/>
            <a:ext cx="177558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Calculate &amp; retrieve contributions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D696A23-343F-FDCA-F539-64B82B96FBB0}"/>
              </a:ext>
            </a:extLst>
          </p:cNvPr>
          <p:cNvCxnSpPr>
            <a:cxnSpLocks/>
          </p:cNvCxnSpPr>
          <p:nvPr/>
        </p:nvCxnSpPr>
        <p:spPr>
          <a:xfrm flipH="1" flipV="1">
            <a:off x="8107504" y="3016242"/>
            <a:ext cx="758399" cy="73877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rc 72">
            <a:extLst>
              <a:ext uri="{FF2B5EF4-FFF2-40B4-BE49-F238E27FC236}">
                <a16:creationId xmlns:a16="http://schemas.microsoft.com/office/drawing/2014/main" id="{04E5A1FD-F2AC-CC88-1BD8-282240A811F4}"/>
              </a:ext>
            </a:extLst>
          </p:cNvPr>
          <p:cNvSpPr/>
          <p:nvPr/>
        </p:nvSpPr>
        <p:spPr>
          <a:xfrm rot="5400000" flipH="1">
            <a:off x="5918069" y="4223065"/>
            <a:ext cx="1110520" cy="2278660"/>
          </a:xfrm>
          <a:prstGeom prst="arc">
            <a:avLst>
              <a:gd name="adj1" fmla="val 10834019"/>
              <a:gd name="adj2" fmla="val 16286875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EB19B83-27BB-55C9-08F8-1FB8D2B38CF2}"/>
              </a:ext>
            </a:extLst>
          </p:cNvPr>
          <p:cNvSpPr txBox="1"/>
          <p:nvPr/>
        </p:nvSpPr>
        <p:spPr>
          <a:xfrm>
            <a:off x="8142514" y="5972997"/>
            <a:ext cx="16426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 &amp; blockchain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27FBF8C-0025-583C-05AF-CABF621E55E1}"/>
              </a:ext>
            </a:extLst>
          </p:cNvPr>
          <p:cNvCxnSpPr>
            <a:cxnSpLocks/>
            <a:stCxn id="67" idx="3"/>
            <a:endCxn id="75" idx="1"/>
          </p:cNvCxnSpPr>
          <p:nvPr/>
        </p:nvCxnSpPr>
        <p:spPr>
          <a:xfrm>
            <a:off x="6483914" y="5898791"/>
            <a:ext cx="1658600" cy="228095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Arc 78">
            <a:extLst>
              <a:ext uri="{FF2B5EF4-FFF2-40B4-BE49-F238E27FC236}">
                <a16:creationId xmlns:a16="http://schemas.microsoft.com/office/drawing/2014/main" id="{5CFB17E3-1484-CE20-AFCA-834772211900}"/>
              </a:ext>
            </a:extLst>
          </p:cNvPr>
          <p:cNvSpPr/>
          <p:nvPr/>
        </p:nvSpPr>
        <p:spPr>
          <a:xfrm rot="16200000">
            <a:off x="4110401" y="4250644"/>
            <a:ext cx="1110520" cy="2185771"/>
          </a:xfrm>
          <a:prstGeom prst="arc">
            <a:avLst>
              <a:gd name="adj1" fmla="val 10761720"/>
              <a:gd name="adj2" fmla="val 16301350"/>
            </a:avLst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E25E8584-408A-AEE4-5481-06E7C7FE05DF}"/>
              </a:ext>
            </a:extLst>
          </p:cNvPr>
          <p:cNvCxnSpPr>
            <a:cxnSpLocks/>
            <a:stCxn id="67" idx="1"/>
            <a:endCxn id="54" idx="2"/>
          </p:cNvCxnSpPr>
          <p:nvPr/>
        </p:nvCxnSpPr>
        <p:spPr>
          <a:xfrm rot="10800000">
            <a:off x="1371057" y="5311489"/>
            <a:ext cx="3337273" cy="58730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82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7F22B-2172-B7FC-60CC-B9C4682BA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BC746D-78B1-D85A-1FC8-D9D6751EA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U" dirty="0"/>
              <a:t>Storage of Persons-in-Need Profiles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6B523A-A876-9AC7-2376-C4A9761A4A7A}"/>
              </a:ext>
            </a:extLst>
          </p:cNvPr>
          <p:cNvSpPr txBox="1"/>
          <p:nvPr/>
        </p:nvSpPr>
        <p:spPr>
          <a:xfrm>
            <a:off x="2161091" y="1382503"/>
            <a:ext cx="1376767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Profiles of Persons in Need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9DD74B-7D98-BDB5-BC44-D05028C59692}"/>
              </a:ext>
            </a:extLst>
          </p:cNvPr>
          <p:cNvSpPr txBox="1"/>
          <p:nvPr/>
        </p:nvSpPr>
        <p:spPr>
          <a:xfrm>
            <a:off x="2585632" y="2493023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 anchorCtr="0">
            <a:noAutofit/>
          </a:bodyPr>
          <a:lstStyle/>
          <a:p>
            <a:pPr algn="ctr"/>
            <a:r>
              <a:rPr lang="en-LU" sz="1400" dirty="0"/>
              <a:t>Initial State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DF9050F-2528-263D-66B8-E56067E040DD}"/>
              </a:ext>
            </a:extLst>
          </p:cNvPr>
          <p:cNvCxnSpPr>
            <a:cxnSpLocks/>
            <a:stCxn id="6" idx="2"/>
            <a:endCxn id="31" idx="0"/>
          </p:cNvCxnSpPr>
          <p:nvPr/>
        </p:nvCxnSpPr>
        <p:spPr>
          <a:xfrm>
            <a:off x="2849475" y="1905723"/>
            <a:ext cx="424541" cy="58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86DDFC-BF1E-ECAF-5F9E-CA50934FC80D}"/>
              </a:ext>
            </a:extLst>
          </p:cNvPr>
          <p:cNvSpPr txBox="1"/>
          <p:nvPr/>
        </p:nvSpPr>
        <p:spPr>
          <a:xfrm>
            <a:off x="4861336" y="1676152"/>
            <a:ext cx="1587320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Call on Agent to recognize a Person</a:t>
            </a:r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2A5EB380-DE11-452C-E2B1-63BA2D65B9F6}"/>
              </a:ext>
            </a:extLst>
          </p:cNvPr>
          <p:cNvSpPr/>
          <p:nvPr/>
        </p:nvSpPr>
        <p:spPr>
          <a:xfrm rot="16200000">
            <a:off x="4306076" y="1247469"/>
            <a:ext cx="1110520" cy="2491107"/>
          </a:xfrm>
          <a:prstGeom prst="arc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35CF10-9567-44B9-48F9-4FA13FC8FA17}"/>
              </a:ext>
            </a:extLst>
          </p:cNvPr>
          <p:cNvSpPr txBox="1"/>
          <p:nvPr/>
        </p:nvSpPr>
        <p:spPr>
          <a:xfrm>
            <a:off x="8403539" y="2493022"/>
            <a:ext cx="1376767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Embedding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72DE44B-96C4-AE23-36BC-EE1A76131DEA}"/>
              </a:ext>
            </a:extLst>
          </p:cNvPr>
          <p:cNvSpPr txBox="1"/>
          <p:nvPr/>
        </p:nvSpPr>
        <p:spPr>
          <a:xfrm>
            <a:off x="8980716" y="5136800"/>
            <a:ext cx="690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IPFS</a:t>
            </a:r>
          </a:p>
        </p:txBody>
      </p:sp>
      <p:sp>
        <p:nvSpPr>
          <p:cNvPr id="44" name="Arc 43">
            <a:extLst>
              <a:ext uri="{FF2B5EF4-FFF2-40B4-BE49-F238E27FC236}">
                <a16:creationId xmlns:a16="http://schemas.microsoft.com/office/drawing/2014/main" id="{35CE5794-B0C1-1024-B5A3-CB9BB5A70DA0}"/>
              </a:ext>
            </a:extLst>
          </p:cNvPr>
          <p:cNvSpPr/>
          <p:nvPr/>
        </p:nvSpPr>
        <p:spPr>
          <a:xfrm rot="5400000" flipH="1">
            <a:off x="5932318" y="-32156"/>
            <a:ext cx="1078479" cy="5018317"/>
          </a:xfrm>
          <a:prstGeom prst="arc">
            <a:avLst/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FC34E07-C883-9C37-4E94-9E5CAF9B488A}"/>
              </a:ext>
            </a:extLst>
          </p:cNvPr>
          <p:cNvCxnSpPr>
            <a:cxnSpLocks/>
          </p:cNvCxnSpPr>
          <p:nvPr/>
        </p:nvCxnSpPr>
        <p:spPr>
          <a:xfrm>
            <a:off x="7663543" y="4756108"/>
            <a:ext cx="1208313" cy="425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Arc 52">
            <a:extLst>
              <a:ext uri="{FF2B5EF4-FFF2-40B4-BE49-F238E27FC236}">
                <a16:creationId xmlns:a16="http://schemas.microsoft.com/office/drawing/2014/main" id="{D60CCA34-5FD3-8601-16D2-7EBE1B432F1E}"/>
              </a:ext>
            </a:extLst>
          </p:cNvPr>
          <p:cNvSpPr/>
          <p:nvPr/>
        </p:nvSpPr>
        <p:spPr>
          <a:xfrm rot="5400000" flipV="1">
            <a:off x="2711061" y="1937249"/>
            <a:ext cx="3189391" cy="2100030"/>
          </a:xfrm>
          <a:prstGeom prst="arc">
            <a:avLst>
              <a:gd name="adj1" fmla="val 16200000"/>
              <a:gd name="adj2" fmla="val 2144240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29DF635-3276-D0A4-BDFD-08B6E0350F70}"/>
              </a:ext>
            </a:extLst>
          </p:cNvPr>
          <p:cNvSpPr txBox="1"/>
          <p:nvPr/>
        </p:nvSpPr>
        <p:spPr>
          <a:xfrm>
            <a:off x="9671410" y="4336549"/>
            <a:ext cx="164264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Vector DB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0DAB61B-4039-7486-3ACE-9E13E424E04F}"/>
              </a:ext>
            </a:extLst>
          </p:cNvPr>
          <p:cNvCxnSpPr>
            <a:cxnSpLocks/>
          </p:cNvCxnSpPr>
          <p:nvPr/>
        </p:nvCxnSpPr>
        <p:spPr>
          <a:xfrm flipH="1" flipV="1">
            <a:off x="7848243" y="4157191"/>
            <a:ext cx="1731186" cy="300737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2FE5E8E3-012B-39A0-C080-03F4D0149664}"/>
              </a:ext>
            </a:extLst>
          </p:cNvPr>
          <p:cNvSpPr/>
          <p:nvPr/>
        </p:nvSpPr>
        <p:spPr>
          <a:xfrm rot="5400000" flipV="1">
            <a:off x="6994128" y="2062898"/>
            <a:ext cx="2111725" cy="1861457"/>
          </a:xfrm>
          <a:prstGeom prst="arc">
            <a:avLst>
              <a:gd name="adj1" fmla="val 20867650"/>
              <a:gd name="adj2" fmla="val 536069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46ACB0-5947-E6FA-6CA8-12A0847A420B}"/>
              </a:ext>
            </a:extLst>
          </p:cNvPr>
          <p:cNvSpPr txBox="1"/>
          <p:nvPr/>
        </p:nvSpPr>
        <p:spPr>
          <a:xfrm>
            <a:off x="4653255" y="2622527"/>
            <a:ext cx="120725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Unsuccessful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C7B5DF-00BC-5A56-EBF8-587F67F9A231}"/>
              </a:ext>
            </a:extLst>
          </p:cNvPr>
          <p:cNvSpPr txBox="1"/>
          <p:nvPr/>
        </p:nvSpPr>
        <p:spPr>
          <a:xfrm>
            <a:off x="6615107" y="1577387"/>
            <a:ext cx="2256749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LU" sz="1400" dirty="0"/>
              <a:t>Temporary free-form profile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BEEE24-D729-DE48-D61D-073D2FFE26CC}"/>
              </a:ext>
            </a:extLst>
          </p:cNvPr>
          <p:cNvSpPr txBox="1"/>
          <p:nvPr/>
        </p:nvSpPr>
        <p:spPr>
          <a:xfrm>
            <a:off x="6593335" y="4414265"/>
            <a:ext cx="1257024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IPFS Agent</a:t>
            </a: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0EDE03F0-5EBE-CAB4-6EEF-A4D52F7F48FA}"/>
              </a:ext>
            </a:extLst>
          </p:cNvPr>
          <p:cNvSpPr/>
          <p:nvPr/>
        </p:nvSpPr>
        <p:spPr>
          <a:xfrm rot="5400000" flipV="1">
            <a:off x="3513342" y="685388"/>
            <a:ext cx="1108672" cy="2964086"/>
          </a:xfrm>
          <a:prstGeom prst="arc">
            <a:avLst>
              <a:gd name="adj1" fmla="val 20867650"/>
              <a:gd name="adj2" fmla="val 5292779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C69B30-61F8-76C6-4A28-25E0CEC9A24C}"/>
              </a:ext>
            </a:extLst>
          </p:cNvPr>
          <p:cNvSpPr txBox="1"/>
          <p:nvPr/>
        </p:nvSpPr>
        <p:spPr>
          <a:xfrm>
            <a:off x="6426884" y="3860893"/>
            <a:ext cx="1423475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Vector DB Agent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CC6C4386-28CC-F69C-E8B4-739AE192E35F}"/>
              </a:ext>
            </a:extLst>
          </p:cNvPr>
          <p:cNvSpPr/>
          <p:nvPr/>
        </p:nvSpPr>
        <p:spPr>
          <a:xfrm rot="5400000" flipV="1">
            <a:off x="6304930" y="1692684"/>
            <a:ext cx="3189392" cy="2569033"/>
          </a:xfrm>
          <a:prstGeom prst="arc">
            <a:avLst>
              <a:gd name="adj1" fmla="val 21451411"/>
              <a:gd name="adj2" fmla="val 5360694"/>
            </a:avLst>
          </a:prstGeom>
          <a:ln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L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4893F3-BAFA-A988-B742-2BCD9D8C60CB}"/>
              </a:ext>
            </a:extLst>
          </p:cNvPr>
          <p:cNvSpPr txBox="1"/>
          <p:nvPr/>
        </p:nvSpPr>
        <p:spPr>
          <a:xfrm>
            <a:off x="4256314" y="4414265"/>
            <a:ext cx="149377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Blockchain Agent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B15248-86D3-C6C7-4545-8DFED382378A}"/>
              </a:ext>
            </a:extLst>
          </p:cNvPr>
          <p:cNvCxnSpPr>
            <a:cxnSpLocks/>
            <a:stCxn id="7" idx="1"/>
            <a:endCxn id="17" idx="3"/>
          </p:cNvCxnSpPr>
          <p:nvPr/>
        </p:nvCxnSpPr>
        <p:spPr>
          <a:xfrm flipH="1">
            <a:off x="5750093" y="4568154"/>
            <a:ext cx="8432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706E0A8-5354-5E41-8CCC-6C35AA14B253}"/>
              </a:ext>
            </a:extLst>
          </p:cNvPr>
          <p:cNvSpPr txBox="1"/>
          <p:nvPr/>
        </p:nvSpPr>
        <p:spPr>
          <a:xfrm>
            <a:off x="5924413" y="4568153"/>
            <a:ext cx="69069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LU" sz="1400" dirty="0"/>
              <a:t>CID</a:t>
            </a:r>
          </a:p>
        </p:txBody>
      </p:sp>
    </p:spTree>
    <p:extLst>
      <p:ext uri="{BB962C8B-B14F-4D97-AF65-F5344CB8AC3E}">
        <p14:creationId xmlns:p14="http://schemas.microsoft.com/office/powerpoint/2010/main" val="297821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09 Machu Picchu template" id="{50DD0590-B0D3-9D45-92E8-3277CBDBDF60}" vid="{15FC919F-4443-A045-9309-DBCCEF51BEE6}"/>
    </a:ext>
  </a:extLst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0909 Machu Picchu template" id="{50DD0590-B0D3-9D45-92E8-3277CBDBDF60}" vid="{15FC919F-4443-A045-9309-DBCCEF51BEE6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20029</TotalTime>
  <Words>74</Words>
  <Application>Microsoft Macintosh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Office Theme</vt:lpstr>
      <vt:lpstr>1_Simple Light</vt:lpstr>
      <vt:lpstr>Simple Light</vt:lpstr>
      <vt:lpstr>Global Mutual-Help Community</vt:lpstr>
      <vt:lpstr>Storage of Persons-in-Need Profiles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Khang Vu Tien</dc:creator>
  <cp:lastModifiedBy>Khang Vu Tien</cp:lastModifiedBy>
  <cp:revision>27</cp:revision>
  <dcterms:created xsi:type="dcterms:W3CDTF">2021-01-27T11:46:01Z</dcterms:created>
  <dcterms:modified xsi:type="dcterms:W3CDTF">2025-01-29T11:40:58Z</dcterms:modified>
</cp:coreProperties>
</file>