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  <p:sldMasterId id="2147483660" r:id="rId3"/>
  </p:sldMasterIdLst>
  <p:notesMasterIdLst>
    <p:notesMasterId r:id="rId7"/>
  </p:notesMasterIdLst>
  <p:sldIdLst>
    <p:sldId id="259" r:id="rId4"/>
    <p:sldId id="258" r:id="rId5"/>
    <p:sldId id="260" r:id="rId6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3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34AFA-CCCF-1B4B-BA52-918220D651D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66A2-9E28-9241-AB41-96EC30AD277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74404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 preserve="1">
  <p:cSld name="Titre et contenu">
    <p:bg>
      <p:bgPr>
        <a:solidFill>
          <a:srgbClr val="F8FF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816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04433" y="1"/>
            <a:ext cx="10749200" cy="78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3600" b="1" baseline="0">
                <a:solidFill>
                  <a:srgbClr val="98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39366" y="1825625"/>
            <a:ext cx="11638959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240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70" lvl="1" indent="-397923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  <a:defRPr sz="1467">
                <a:solidFill>
                  <a:srgbClr val="595959"/>
                </a:solidFill>
              </a:defRPr>
            </a:lvl2pPr>
            <a:lvl3pPr marL="1828754" lvl="2" indent="-380990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900"/>
              <a:buChar char="■"/>
              <a:defRPr sz="1200">
                <a:solidFill>
                  <a:srgbClr val="595959"/>
                </a:solidFill>
              </a:defRPr>
            </a:lvl3pPr>
            <a:lvl4pPr marL="2438339" lvl="3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●"/>
              <a:defRPr sz="1067">
                <a:solidFill>
                  <a:srgbClr val="595959"/>
                </a:solidFill>
              </a:defRPr>
            </a:lvl4pPr>
            <a:lvl5pPr marL="3047924" lvl="4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○"/>
              <a:defRPr sz="1067">
                <a:solidFill>
                  <a:srgbClr val="595959"/>
                </a:solidFill>
              </a:defRPr>
            </a:lvl5pPr>
            <a:lvl6pPr marL="3657509" lvl="5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339366" y="6588000"/>
            <a:ext cx="32768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26/01/2025</a:t>
            </a:r>
            <a:endParaRPr lang="en-LU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648200" y="6588000"/>
            <a:ext cx="28956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Machu Picchu scenarios</a:t>
            </a:r>
            <a:endParaRPr lang="en-LU"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0997940" y="6588000"/>
            <a:ext cx="1072499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Google Shape;72;p16">
            <a:extLst>
              <a:ext uri="{FF2B5EF4-FFF2-40B4-BE49-F238E27FC236}">
                <a16:creationId xmlns:a16="http://schemas.microsoft.com/office/drawing/2014/main" id="{3F387CE2-D32E-5DD9-AF9C-9D1AFD6D3F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58537" y="93775"/>
            <a:ext cx="915563" cy="91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8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F633-3066-6342-915B-FA9DA311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6CAE6-895B-C842-8CB8-A22E783AD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24A9A-B764-7A40-8695-13C64D97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93FAA-6429-6F45-8CF5-8E07346E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463A5-3F02-4A4E-99CF-0B399E96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B6C67-AC8F-2C49-BB91-0F9CFBBC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05644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B4D3-E8D8-204B-B9D4-ED3EA47D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AC55F-C034-2642-9E20-045AA6F18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4233-E766-AE4A-84A1-A91B29BB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1AD9C-7B89-864F-BF01-39242F11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7224-B8B5-0345-B7D4-FA9B20C1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56980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4CA3E-2DBF-7341-9CDF-04C529F72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D2314-DE5C-0F41-90C9-FA8FFCDE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7752A-B07A-CA4A-9C44-E75FE115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E1C82-9C30-7D4C-A45D-DBBAC0CD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30F2-4471-9D41-8E18-6EF15BD2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1192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 preserve="1">
  <p:cSld name="Titre et contenu">
    <p:bg>
      <p:bgPr>
        <a:solidFill>
          <a:srgbClr val="F8FF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816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04433" y="1"/>
            <a:ext cx="10749200" cy="78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3600" b="1" baseline="0">
                <a:solidFill>
                  <a:srgbClr val="98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39366" y="1825625"/>
            <a:ext cx="11638959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240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70" lvl="1" indent="-397923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  <a:defRPr sz="1467">
                <a:solidFill>
                  <a:srgbClr val="595959"/>
                </a:solidFill>
              </a:defRPr>
            </a:lvl2pPr>
            <a:lvl3pPr marL="1828754" lvl="2" indent="-380990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900"/>
              <a:buChar char="■"/>
              <a:defRPr sz="1200">
                <a:solidFill>
                  <a:srgbClr val="595959"/>
                </a:solidFill>
              </a:defRPr>
            </a:lvl3pPr>
            <a:lvl4pPr marL="2438339" lvl="3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●"/>
              <a:defRPr sz="1067">
                <a:solidFill>
                  <a:srgbClr val="595959"/>
                </a:solidFill>
              </a:defRPr>
            </a:lvl4pPr>
            <a:lvl5pPr marL="3047924" lvl="4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○"/>
              <a:defRPr sz="1067">
                <a:solidFill>
                  <a:srgbClr val="595959"/>
                </a:solidFill>
              </a:defRPr>
            </a:lvl5pPr>
            <a:lvl6pPr marL="3657509" lvl="5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339366" y="6588000"/>
            <a:ext cx="32768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20/11/2024</a:t>
            </a:r>
            <a:endParaRPr lang="en-LU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648200" y="6588000"/>
            <a:ext cx="28956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Machu Picchu &amp; UNICEF</a:t>
            </a:r>
            <a:endParaRPr lang="en-LU"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0997940" y="6588000"/>
            <a:ext cx="1072499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Google Shape;72;p16">
            <a:extLst>
              <a:ext uri="{FF2B5EF4-FFF2-40B4-BE49-F238E27FC236}">
                <a16:creationId xmlns:a16="http://schemas.microsoft.com/office/drawing/2014/main" id="{3F387CE2-D32E-5DD9-AF9C-9D1AFD6D3F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58537" y="93775"/>
            <a:ext cx="915563" cy="91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14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 dirty="0"/>
              <a:t>Click to edit Master subtitle style</a:t>
            </a:r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693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151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6972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379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rgbClr val="0B539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7766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rgbClr val="0B539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360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A9B1-7923-654F-94BC-63A1ACBA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36634-200A-E64A-A0DF-D70976687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3303-263F-F544-96B5-5FAADCE2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6720C-CCF6-4A44-8DF5-1D60D019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BF225-B29A-4C43-A460-B08F7815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31521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 dirty="0"/>
              <a:t>Click to edit Master subtitle style</a:t>
            </a:r>
            <a:endParaRPr dirty="0"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0B5394"/>
                </a:solidFill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8409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B539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0512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8909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599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 preserve="1">
  <p:cSld name="Titre et contenu">
    <p:bg>
      <p:bgPr>
        <a:solidFill>
          <a:srgbClr val="F8FF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816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04433" y="1"/>
            <a:ext cx="10749200" cy="78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3600" b="1" baseline="0">
                <a:solidFill>
                  <a:srgbClr val="98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39366" y="1825625"/>
            <a:ext cx="11638959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240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70" lvl="1" indent="-397923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  <a:defRPr sz="1467">
                <a:solidFill>
                  <a:srgbClr val="595959"/>
                </a:solidFill>
              </a:defRPr>
            </a:lvl2pPr>
            <a:lvl3pPr marL="1828754" lvl="2" indent="-380990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900"/>
              <a:buChar char="■"/>
              <a:defRPr sz="1200">
                <a:solidFill>
                  <a:srgbClr val="595959"/>
                </a:solidFill>
              </a:defRPr>
            </a:lvl3pPr>
            <a:lvl4pPr marL="2438339" lvl="3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●"/>
              <a:defRPr sz="1067">
                <a:solidFill>
                  <a:srgbClr val="595959"/>
                </a:solidFill>
              </a:defRPr>
            </a:lvl4pPr>
            <a:lvl5pPr marL="3047924" lvl="4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○"/>
              <a:defRPr sz="1067">
                <a:solidFill>
                  <a:srgbClr val="595959"/>
                </a:solidFill>
              </a:defRPr>
            </a:lvl5pPr>
            <a:lvl6pPr marL="3657509" lvl="5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339366" y="6588000"/>
            <a:ext cx="32768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20/11/2024</a:t>
            </a:r>
            <a:endParaRPr lang="en-LU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648200" y="6588000"/>
            <a:ext cx="28956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Machu Picchu &amp; UNICEF</a:t>
            </a:r>
            <a:endParaRPr lang="en-LU"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0997940" y="6588000"/>
            <a:ext cx="1072499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Google Shape;72;p16">
            <a:extLst>
              <a:ext uri="{FF2B5EF4-FFF2-40B4-BE49-F238E27FC236}">
                <a16:creationId xmlns:a16="http://schemas.microsoft.com/office/drawing/2014/main" id="{3F387CE2-D32E-5DD9-AF9C-9D1AFD6D3F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58537" y="93775"/>
            <a:ext cx="915563" cy="91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0937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 dirty="0"/>
              <a:t>Click to edit Master subtitle style</a:t>
            </a:r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7910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1709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902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1069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rgbClr val="0B539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465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25F1-5B5E-E449-A2D3-61BF8491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C6D2-A7FF-CA4C-B5A7-9EB49EBB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EC10-FE01-0646-B7B2-DF2401BE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A0D9-9D44-E042-AB44-936AA69D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74170-AC9E-2446-BADC-53946968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8933417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rgbClr val="0B539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50383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 dirty="0"/>
              <a:t>Click to edit Master subtitle style</a:t>
            </a:r>
            <a:endParaRPr dirty="0"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0B5394"/>
                </a:solidFill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4035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B539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2109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72038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004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5C2E-B8D0-BF48-A05B-4B1BE274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A60E4-D70D-8843-9B22-13675ADB0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39FE0-39D7-B641-AA23-0433F267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822F3-7EA5-C744-A3EA-8E1FEC4F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FED06-F28F-9D47-89BC-51227FFF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1265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AFC9-53CC-AE4A-BCF6-581D0DE4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B501-8A4D-7545-8E50-8F7429B33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C50D1-6E63-2E41-8050-AE0810890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47B00-51F9-0D48-8135-4A2D2587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99E79-576C-D046-8A79-1414B75F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8B1C7-03F6-5D4B-8470-A883BD46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510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46C0-038B-CA47-879C-F152C33F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035E1-C4D4-5F44-ABF6-D6F1AA5C5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C86FC-A08D-6A4D-AD26-C7828012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82A62-E1F1-9B47-A6BA-F1B1E1382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1F8E7-2004-8840-AFDB-FE94385C7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E4BD3-8EBD-9B48-A08E-9F194EC6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7C6EC-590D-7940-8446-AA60EA30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52932-55B2-C84B-8D07-F5177854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40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4E7B-62BC-1B47-B7B1-79118173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E91F4-2AC0-4444-B022-955CA87A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F68D2-D873-624B-BBA1-959872EB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9CB0A-B108-A74A-818D-FB6BEC8B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6696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87BD-7703-8841-9D8D-2EBE12CE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3FA13-5C07-B84F-B68C-32422542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FB179-EB78-4E47-9F5E-C9670F50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2251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D3DE-C86C-2148-BEB6-1F366031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6EDE-5AA9-B24E-AF75-98EF7184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ED0FA-F1ED-9D42-9BF4-B98D033E3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79CE9-0EB1-2B49-89A9-37A7D81C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EE710-5213-BC41-8BAF-2B441101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6717E-52B3-CC4E-B1F2-852E12E4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453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08E64-ED2C-6145-8670-92653588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8B9D7-5E9F-F741-B68B-D549EC1DC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59FD-87A3-0B4F-93F3-92F6D8DC5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45A90-14B4-D04A-9610-14FABDB8F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9867F-2192-004B-B233-AE61D2CBD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4945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FF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>
            <a:extLst>
              <a:ext uri="{FF2B5EF4-FFF2-40B4-BE49-F238E27FC236}">
                <a16:creationId xmlns:a16="http://schemas.microsoft.com/office/drawing/2014/main" id="{CF707F9C-4258-21EE-4467-1418FB1B5CFA}"/>
              </a:ext>
            </a:extLst>
          </p:cNvPr>
          <p:cNvSpPr/>
          <p:nvPr userDrawn="1"/>
        </p:nvSpPr>
        <p:spPr>
          <a:xfrm>
            <a:off x="0" y="0"/>
            <a:ext cx="12192000" cy="816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31817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" name="Google Shape;11;p2">
            <a:extLst>
              <a:ext uri="{FF2B5EF4-FFF2-40B4-BE49-F238E27FC236}">
                <a16:creationId xmlns:a16="http://schemas.microsoft.com/office/drawing/2014/main" id="{BA234C1A-8D9F-E63D-2171-77E7E2A500AE}"/>
              </a:ext>
            </a:extLst>
          </p:cNvPr>
          <p:cNvSpPr txBox="1">
            <a:spLocks/>
          </p:cNvSpPr>
          <p:nvPr userDrawn="1"/>
        </p:nvSpPr>
        <p:spPr>
          <a:xfrm>
            <a:off x="604433" y="1"/>
            <a:ext cx="10749200" cy="78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 b="1" i="0" u="none" strike="noStrike" cap="none" baseline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/>
              <a:t>Click to edit Master title style</a:t>
            </a:r>
            <a:endParaRPr lang="en-GB" sz="3600" dirty="0"/>
          </a:p>
        </p:txBody>
      </p:sp>
      <p:pic>
        <p:nvPicPr>
          <p:cNvPr id="4" name="Google Shape;72;p16">
            <a:extLst>
              <a:ext uri="{FF2B5EF4-FFF2-40B4-BE49-F238E27FC236}">
                <a16:creationId xmlns:a16="http://schemas.microsoft.com/office/drawing/2014/main" id="{14CF361A-0D58-E0C8-9F21-3B58AB33E7FA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158537" y="93775"/>
            <a:ext cx="915563" cy="91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07913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B5394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FF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>
            <a:extLst>
              <a:ext uri="{FF2B5EF4-FFF2-40B4-BE49-F238E27FC236}">
                <a16:creationId xmlns:a16="http://schemas.microsoft.com/office/drawing/2014/main" id="{CF707F9C-4258-21EE-4467-1418FB1B5CFA}"/>
              </a:ext>
            </a:extLst>
          </p:cNvPr>
          <p:cNvSpPr/>
          <p:nvPr userDrawn="1"/>
        </p:nvSpPr>
        <p:spPr>
          <a:xfrm>
            <a:off x="0" y="0"/>
            <a:ext cx="12192000" cy="816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31817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" name="Google Shape;11;p2">
            <a:extLst>
              <a:ext uri="{FF2B5EF4-FFF2-40B4-BE49-F238E27FC236}">
                <a16:creationId xmlns:a16="http://schemas.microsoft.com/office/drawing/2014/main" id="{BA234C1A-8D9F-E63D-2171-77E7E2A500AE}"/>
              </a:ext>
            </a:extLst>
          </p:cNvPr>
          <p:cNvSpPr txBox="1">
            <a:spLocks/>
          </p:cNvSpPr>
          <p:nvPr userDrawn="1"/>
        </p:nvSpPr>
        <p:spPr>
          <a:xfrm>
            <a:off x="604433" y="1"/>
            <a:ext cx="10749200" cy="78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 b="1" i="0" u="none" strike="noStrike" cap="none" baseline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/>
              <a:t>Click to edit Master title style</a:t>
            </a:r>
            <a:endParaRPr lang="en-GB" sz="3600" dirty="0"/>
          </a:p>
        </p:txBody>
      </p:sp>
      <p:pic>
        <p:nvPicPr>
          <p:cNvPr id="4" name="Google Shape;72;p16">
            <a:extLst>
              <a:ext uri="{FF2B5EF4-FFF2-40B4-BE49-F238E27FC236}">
                <a16:creationId xmlns:a16="http://schemas.microsoft.com/office/drawing/2014/main" id="{14CF361A-0D58-E0C8-9F21-3B58AB33E7FA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158537" y="93775"/>
            <a:ext cx="915563" cy="91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6811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B5394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BBA69-EAC0-6F78-3F50-BAB450B7E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63F5-B2E1-6E3C-CBD5-2ABAA506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Global Mutual-Help Community, Augmented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31159-65BB-0758-A04B-55AB34AC6852}"/>
              </a:ext>
            </a:extLst>
          </p:cNvPr>
          <p:cNvSpPr txBox="1"/>
          <p:nvPr/>
        </p:nvSpPr>
        <p:spPr>
          <a:xfrm>
            <a:off x="1979805" y="1024158"/>
            <a:ext cx="168068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600" b="1" dirty="0"/>
              <a:t>Profiles of Persons in Need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A5F0AA-C996-CDE0-71CF-73E0E4B075C2}"/>
              </a:ext>
            </a:extLst>
          </p:cNvPr>
          <p:cNvSpPr txBox="1"/>
          <p:nvPr/>
        </p:nvSpPr>
        <p:spPr>
          <a:xfrm>
            <a:off x="2585632" y="1924611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LU" sz="1400" dirty="0"/>
              <a:t>Initial State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3B190B-E083-1690-30E5-0BE724BD5ED2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2820147" y="1608933"/>
            <a:ext cx="453869" cy="31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688C2BB-250B-CD87-867E-0D38CD1CC873}"/>
              </a:ext>
            </a:extLst>
          </p:cNvPr>
          <p:cNvSpPr txBox="1"/>
          <p:nvPr/>
        </p:nvSpPr>
        <p:spPr>
          <a:xfrm>
            <a:off x="4861336" y="1107740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Calculate Embedding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24CB3A5-36DC-0A5E-CB6C-E9CC870C75F6}"/>
              </a:ext>
            </a:extLst>
          </p:cNvPr>
          <p:cNvSpPr/>
          <p:nvPr/>
        </p:nvSpPr>
        <p:spPr>
          <a:xfrm rot="16200000">
            <a:off x="4306076" y="679057"/>
            <a:ext cx="1110520" cy="2491107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F3565C-C2E4-A428-E563-76E8565797A9}"/>
              </a:ext>
            </a:extLst>
          </p:cNvPr>
          <p:cNvSpPr txBox="1"/>
          <p:nvPr/>
        </p:nvSpPr>
        <p:spPr>
          <a:xfrm>
            <a:off x="6923082" y="1924610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Store Profile &amp; Embedding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642D7C-E721-91C0-6B96-2AF9BA1C0657}"/>
              </a:ext>
            </a:extLst>
          </p:cNvPr>
          <p:cNvSpPr txBox="1"/>
          <p:nvPr/>
        </p:nvSpPr>
        <p:spPr>
          <a:xfrm>
            <a:off x="8796758" y="1369350"/>
            <a:ext cx="16426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IPFS &amp; blockchain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361BA3F9-B6C3-466A-B3E4-23A6116E7910}"/>
              </a:ext>
            </a:extLst>
          </p:cNvPr>
          <p:cNvSpPr/>
          <p:nvPr/>
        </p:nvSpPr>
        <p:spPr>
          <a:xfrm rot="5400000" flipH="1">
            <a:off x="5740636" y="679057"/>
            <a:ext cx="1110520" cy="2491107"/>
          </a:xfrm>
          <a:prstGeom prst="arc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C67D3E-B47A-4347-07D1-A5507C98D99F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8299849" y="1523239"/>
            <a:ext cx="496909" cy="66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F9F8D3D7-ED27-C133-4C1C-0B3483B08ADF}"/>
              </a:ext>
            </a:extLst>
          </p:cNvPr>
          <p:cNvSpPr/>
          <p:nvPr/>
        </p:nvSpPr>
        <p:spPr>
          <a:xfrm rot="5400000" flipV="1">
            <a:off x="5040862" y="499533"/>
            <a:ext cx="1110520" cy="3960675"/>
          </a:xfrm>
          <a:prstGeom prst="arc">
            <a:avLst>
              <a:gd name="adj1" fmla="val 16200000"/>
              <a:gd name="adj2" fmla="val 5452602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FFDF49-ED75-4008-1445-8E98144D982F}"/>
              </a:ext>
            </a:extLst>
          </p:cNvPr>
          <p:cNvSpPr txBox="1"/>
          <p:nvPr/>
        </p:nvSpPr>
        <p:spPr>
          <a:xfrm>
            <a:off x="7361660" y="3137410"/>
            <a:ext cx="100176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Vector DB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9638C9C-9F61-BD43-B556-DE7BC0B095AE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862545" y="2447830"/>
            <a:ext cx="244959" cy="68958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048875-B2A5-2AEB-ECE8-B58DED14F489}"/>
              </a:ext>
            </a:extLst>
          </p:cNvPr>
          <p:cNvSpPr txBox="1"/>
          <p:nvPr/>
        </p:nvSpPr>
        <p:spPr>
          <a:xfrm>
            <a:off x="6337494" y="4559861"/>
            <a:ext cx="13767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b="1" dirty="0"/>
              <a:t>Persons in Need in distress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62E9A-53A0-FC41-A0AD-9858A206878E}"/>
              </a:ext>
            </a:extLst>
          </p:cNvPr>
          <p:cNvSpPr txBox="1"/>
          <p:nvPr/>
        </p:nvSpPr>
        <p:spPr>
          <a:xfrm>
            <a:off x="7866345" y="5056232"/>
            <a:ext cx="102501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LU" sz="1400" dirty="0"/>
              <a:t>Initial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5194AC-6516-13F6-CB07-22BED3563434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714261" y="4821471"/>
            <a:ext cx="559717" cy="26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F5000F-F004-F58A-EC6F-66674F2E2017}"/>
              </a:ext>
            </a:extLst>
          </p:cNvPr>
          <p:cNvSpPr txBox="1"/>
          <p:nvPr/>
        </p:nvSpPr>
        <p:spPr>
          <a:xfrm>
            <a:off x="8950028" y="4239361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Calculate Embedding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F32EEC0-2F28-6095-90CE-6B0F6343BAB5}"/>
              </a:ext>
            </a:extLst>
          </p:cNvPr>
          <p:cNvSpPr/>
          <p:nvPr/>
        </p:nvSpPr>
        <p:spPr>
          <a:xfrm rot="16200000">
            <a:off x="8447664" y="4386151"/>
            <a:ext cx="1051629" cy="1399046"/>
          </a:xfrm>
          <a:prstGeom prst="arc">
            <a:avLst>
              <a:gd name="adj1" fmla="val 16179668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86F32-346B-25AE-66D8-6CDCCECCC451}"/>
              </a:ext>
            </a:extLst>
          </p:cNvPr>
          <p:cNvSpPr txBox="1"/>
          <p:nvPr/>
        </p:nvSpPr>
        <p:spPr>
          <a:xfrm>
            <a:off x="10381573" y="5056231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Retrieve neighbours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90CE42B-8128-6643-0CCD-051CD76CA847}"/>
              </a:ext>
            </a:extLst>
          </p:cNvPr>
          <p:cNvSpPr/>
          <p:nvPr/>
        </p:nvSpPr>
        <p:spPr>
          <a:xfrm rot="5400000" flipH="1">
            <a:off x="9556887" y="4168438"/>
            <a:ext cx="1110520" cy="1775587"/>
          </a:xfrm>
          <a:prstGeom prst="arc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B7867-72D6-68CB-2833-EBDB884A11FB}"/>
              </a:ext>
            </a:extLst>
          </p:cNvPr>
          <p:cNvSpPr txBox="1"/>
          <p:nvPr/>
        </p:nvSpPr>
        <p:spPr>
          <a:xfrm>
            <a:off x="8622784" y="5905142"/>
            <a:ext cx="177558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Calculate &amp; retrieve contributions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580BD02-94AE-603E-950B-4609FB03BBCC}"/>
              </a:ext>
            </a:extLst>
          </p:cNvPr>
          <p:cNvSpPr/>
          <p:nvPr/>
        </p:nvSpPr>
        <p:spPr>
          <a:xfrm rot="5400000" flipH="1">
            <a:off x="9774020" y="4877369"/>
            <a:ext cx="1207228" cy="1409266"/>
          </a:xfrm>
          <a:prstGeom prst="arc">
            <a:avLst>
              <a:gd name="adj1" fmla="val 10834019"/>
              <a:gd name="adj2" fmla="val 16286875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0F746-67DA-5032-FEB8-FF82483E0097}"/>
              </a:ext>
            </a:extLst>
          </p:cNvPr>
          <p:cNvSpPr txBox="1"/>
          <p:nvPr/>
        </p:nvSpPr>
        <p:spPr>
          <a:xfrm>
            <a:off x="10722431" y="6240958"/>
            <a:ext cx="9988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IPFS &amp; blockchain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2F74ED-6CCE-8947-E7A8-0BE247AD243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0398369" y="6166752"/>
            <a:ext cx="398203" cy="22809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C9CDFEE4-F1B4-EE50-5DA5-B83EFF6D553D}"/>
              </a:ext>
            </a:extLst>
          </p:cNvPr>
          <p:cNvSpPr/>
          <p:nvPr/>
        </p:nvSpPr>
        <p:spPr>
          <a:xfrm rot="16200000">
            <a:off x="8083270" y="5299989"/>
            <a:ext cx="1077657" cy="655863"/>
          </a:xfrm>
          <a:prstGeom prst="arc">
            <a:avLst>
              <a:gd name="adj1" fmla="val 10761720"/>
              <a:gd name="adj2" fmla="val 163013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B93CA90-9B6D-0CC8-336F-6A1E8FFD52CD}"/>
              </a:ext>
            </a:extLst>
          </p:cNvPr>
          <p:cNvCxnSpPr>
            <a:cxnSpLocks/>
            <a:stCxn id="15" idx="1"/>
            <a:endCxn id="7" idx="2"/>
          </p:cNvCxnSpPr>
          <p:nvPr/>
        </p:nvCxnSpPr>
        <p:spPr>
          <a:xfrm rot="10800000">
            <a:off x="7025878" y="5083082"/>
            <a:ext cx="1596906" cy="1083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7116395-8709-D3D4-6511-303DE0D6DFA7}"/>
              </a:ext>
            </a:extLst>
          </p:cNvPr>
          <p:cNvSpPr txBox="1"/>
          <p:nvPr/>
        </p:nvSpPr>
        <p:spPr>
          <a:xfrm>
            <a:off x="595859" y="4337804"/>
            <a:ext cx="12050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600" b="1" dirty="0"/>
              <a:t>Helper Org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C08F3A-0202-90DF-B5E4-DFE464793416}"/>
              </a:ext>
            </a:extLst>
          </p:cNvPr>
          <p:cNvSpPr txBox="1"/>
          <p:nvPr/>
        </p:nvSpPr>
        <p:spPr>
          <a:xfrm>
            <a:off x="1698625" y="5080946"/>
            <a:ext cx="104541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LU" sz="1400" dirty="0"/>
              <a:t>Initial State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E1E022-BE03-B230-131A-DAA0D1ADD2DE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>
            <a:off x="1198399" y="4676358"/>
            <a:ext cx="500226" cy="66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3F46615-5AC6-7769-0481-CD3787418F6A}"/>
              </a:ext>
            </a:extLst>
          </p:cNvPr>
          <p:cNvSpPr txBox="1"/>
          <p:nvPr/>
        </p:nvSpPr>
        <p:spPr>
          <a:xfrm>
            <a:off x="2802708" y="4264075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Program Embedding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0CFCF1D-C8DE-D8B3-AE92-7B63F68C9ED9}"/>
              </a:ext>
            </a:extLst>
          </p:cNvPr>
          <p:cNvSpPr/>
          <p:nvPr/>
        </p:nvSpPr>
        <p:spPr>
          <a:xfrm rot="16200000">
            <a:off x="2276361" y="4448170"/>
            <a:ext cx="1110524" cy="1265544"/>
          </a:xfrm>
          <a:prstGeom prst="arc">
            <a:avLst>
              <a:gd name="adj1" fmla="val 16179668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3E4ABD-4551-A61C-79AB-FCCC7B89B10A}"/>
              </a:ext>
            </a:extLst>
          </p:cNvPr>
          <p:cNvSpPr txBox="1"/>
          <p:nvPr/>
        </p:nvSpPr>
        <p:spPr>
          <a:xfrm>
            <a:off x="4085974" y="5080945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Retrieve Beneficiaries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5BDDB252-1ABF-3FE6-9AA5-87516BB263A9}"/>
              </a:ext>
            </a:extLst>
          </p:cNvPr>
          <p:cNvSpPr/>
          <p:nvPr/>
        </p:nvSpPr>
        <p:spPr>
          <a:xfrm rot="5400000" flipH="1">
            <a:off x="3473493" y="4281060"/>
            <a:ext cx="1144041" cy="1566251"/>
          </a:xfrm>
          <a:prstGeom prst="arc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E5D369-0E34-6BD5-EAEE-C927BE3AC39C}"/>
              </a:ext>
            </a:extLst>
          </p:cNvPr>
          <p:cNvSpPr txBox="1"/>
          <p:nvPr/>
        </p:nvSpPr>
        <p:spPr>
          <a:xfrm>
            <a:off x="2802708" y="5929856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Help contributions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E2E22C5F-8797-37ED-E047-058BE7ADE9C1}"/>
              </a:ext>
            </a:extLst>
          </p:cNvPr>
          <p:cNvSpPr/>
          <p:nvPr/>
        </p:nvSpPr>
        <p:spPr>
          <a:xfrm rot="5400000" flipH="1">
            <a:off x="3495268" y="4817552"/>
            <a:ext cx="1207228" cy="1578328"/>
          </a:xfrm>
          <a:prstGeom prst="arc">
            <a:avLst>
              <a:gd name="adj1" fmla="val 10834019"/>
              <a:gd name="adj2" fmla="val 16359977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AC9357-083A-9E37-2772-5DC66EA75F88}"/>
              </a:ext>
            </a:extLst>
          </p:cNvPr>
          <p:cNvSpPr txBox="1"/>
          <p:nvPr/>
        </p:nvSpPr>
        <p:spPr>
          <a:xfrm>
            <a:off x="4760466" y="6265672"/>
            <a:ext cx="9988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IPFS &amp; blockchain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534241-5EFB-14A3-EEEC-6FB64248C1DB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179475" y="6191466"/>
            <a:ext cx="655132" cy="22809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0685E4BB-3515-461E-3864-BA7DAFFF2D83}"/>
              </a:ext>
            </a:extLst>
          </p:cNvPr>
          <p:cNvSpPr/>
          <p:nvPr/>
        </p:nvSpPr>
        <p:spPr>
          <a:xfrm rot="16200000">
            <a:off x="2331832" y="5058900"/>
            <a:ext cx="999579" cy="1265543"/>
          </a:xfrm>
          <a:prstGeom prst="arc">
            <a:avLst>
              <a:gd name="adj1" fmla="val 10761720"/>
              <a:gd name="adj2" fmla="val 163013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D942886-CC71-A4D6-1D79-2BE92BAB332E}"/>
              </a:ext>
            </a:extLst>
          </p:cNvPr>
          <p:cNvCxnSpPr>
            <a:cxnSpLocks/>
            <a:stCxn id="42" idx="1"/>
            <a:endCxn id="29" idx="2"/>
          </p:cNvCxnSpPr>
          <p:nvPr/>
        </p:nvCxnSpPr>
        <p:spPr>
          <a:xfrm rot="10800000">
            <a:off x="1198400" y="4676358"/>
            <a:ext cx="1604309" cy="1515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7C53594-5256-701A-C5AC-E30B5344795F}"/>
              </a:ext>
            </a:extLst>
          </p:cNvPr>
          <p:cNvCxnSpPr>
            <a:cxnSpLocks/>
            <a:stCxn id="36" idx="0"/>
            <a:endCxn id="60" idx="1"/>
          </p:cNvCxnSpPr>
          <p:nvPr/>
        </p:nvCxnSpPr>
        <p:spPr>
          <a:xfrm flipV="1">
            <a:off x="4774358" y="3291299"/>
            <a:ext cx="2587302" cy="178964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66F115E0-3403-FF5A-70F6-61933154B04B}"/>
              </a:ext>
            </a:extLst>
          </p:cNvPr>
          <p:cNvCxnSpPr>
            <a:stCxn id="60" idx="3"/>
            <a:endCxn id="12" idx="0"/>
          </p:cNvCxnSpPr>
          <p:nvPr/>
        </p:nvCxnSpPr>
        <p:spPr>
          <a:xfrm>
            <a:off x="8363429" y="3291299"/>
            <a:ext cx="2706528" cy="1764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8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7F22B-2172-B7FC-60CC-B9C4682BA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BC746D-78B1-D85A-1FC8-D9D6751E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Storage of Persons-in-Need Profiles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B523A-A876-9AC7-2376-C4A9761A4A7A}"/>
              </a:ext>
            </a:extLst>
          </p:cNvPr>
          <p:cNvSpPr txBox="1"/>
          <p:nvPr/>
        </p:nvSpPr>
        <p:spPr>
          <a:xfrm>
            <a:off x="2161091" y="1382503"/>
            <a:ext cx="13767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Profiles of Persons in Need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9DD74B-7D98-BDB5-BC44-D05028C59692}"/>
              </a:ext>
            </a:extLst>
          </p:cNvPr>
          <p:cNvSpPr txBox="1"/>
          <p:nvPr/>
        </p:nvSpPr>
        <p:spPr>
          <a:xfrm>
            <a:off x="2585632" y="2493023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LU" sz="1400" dirty="0"/>
              <a:t>Initial State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F9050F-2528-263D-66B8-E56067E040DD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2849475" y="1905723"/>
            <a:ext cx="424541" cy="58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D86DDFC-BF1E-ECAF-5F9E-CA50934FC80D}"/>
              </a:ext>
            </a:extLst>
          </p:cNvPr>
          <p:cNvSpPr txBox="1"/>
          <p:nvPr/>
        </p:nvSpPr>
        <p:spPr>
          <a:xfrm>
            <a:off x="4861336" y="1676152"/>
            <a:ext cx="15873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Call on Agent to recognize a Person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2A5EB380-DE11-452C-E2B1-63BA2D65B9F6}"/>
              </a:ext>
            </a:extLst>
          </p:cNvPr>
          <p:cNvSpPr/>
          <p:nvPr/>
        </p:nvSpPr>
        <p:spPr>
          <a:xfrm rot="16200000">
            <a:off x="4306076" y="1247469"/>
            <a:ext cx="1110520" cy="2491107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35CF10-9567-44B9-48F9-4FA13FC8FA17}"/>
              </a:ext>
            </a:extLst>
          </p:cNvPr>
          <p:cNvSpPr txBox="1"/>
          <p:nvPr/>
        </p:nvSpPr>
        <p:spPr>
          <a:xfrm>
            <a:off x="8403539" y="2493022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Embedding Agent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2DE44B-96C4-AE23-36BC-EE1A76131DEA}"/>
              </a:ext>
            </a:extLst>
          </p:cNvPr>
          <p:cNvSpPr txBox="1"/>
          <p:nvPr/>
        </p:nvSpPr>
        <p:spPr>
          <a:xfrm>
            <a:off x="8980716" y="5136800"/>
            <a:ext cx="690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IPFS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35CE5794-B0C1-1024-B5A3-CB9BB5A70DA0}"/>
              </a:ext>
            </a:extLst>
          </p:cNvPr>
          <p:cNvSpPr/>
          <p:nvPr/>
        </p:nvSpPr>
        <p:spPr>
          <a:xfrm rot="5400000" flipH="1">
            <a:off x="5932318" y="-32156"/>
            <a:ext cx="1078479" cy="5018317"/>
          </a:xfrm>
          <a:prstGeom prst="arc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C34E07-C883-9C37-4E94-9E5CAF9B488A}"/>
              </a:ext>
            </a:extLst>
          </p:cNvPr>
          <p:cNvCxnSpPr>
            <a:cxnSpLocks/>
          </p:cNvCxnSpPr>
          <p:nvPr/>
        </p:nvCxnSpPr>
        <p:spPr>
          <a:xfrm>
            <a:off x="7663543" y="4756108"/>
            <a:ext cx="1208313" cy="42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D60CCA34-5FD3-8601-16D2-7EBE1B432F1E}"/>
              </a:ext>
            </a:extLst>
          </p:cNvPr>
          <p:cNvSpPr/>
          <p:nvPr/>
        </p:nvSpPr>
        <p:spPr>
          <a:xfrm rot="5400000" flipV="1">
            <a:off x="2711061" y="1937249"/>
            <a:ext cx="3189391" cy="2100030"/>
          </a:xfrm>
          <a:prstGeom prst="arc">
            <a:avLst>
              <a:gd name="adj1" fmla="val 16200000"/>
              <a:gd name="adj2" fmla="val 21442404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9DF635-3276-D0A4-BDFD-08B6E0350F70}"/>
              </a:ext>
            </a:extLst>
          </p:cNvPr>
          <p:cNvSpPr txBox="1"/>
          <p:nvPr/>
        </p:nvSpPr>
        <p:spPr>
          <a:xfrm>
            <a:off x="9671410" y="4336549"/>
            <a:ext cx="16426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Vector DB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0DAB61B-4039-7486-3ACE-9E13E424E04F}"/>
              </a:ext>
            </a:extLst>
          </p:cNvPr>
          <p:cNvCxnSpPr>
            <a:cxnSpLocks/>
          </p:cNvCxnSpPr>
          <p:nvPr/>
        </p:nvCxnSpPr>
        <p:spPr>
          <a:xfrm flipH="1" flipV="1">
            <a:off x="7848243" y="4157191"/>
            <a:ext cx="1731186" cy="3007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2FE5E8E3-012B-39A0-C080-03F4D0149664}"/>
              </a:ext>
            </a:extLst>
          </p:cNvPr>
          <p:cNvSpPr/>
          <p:nvPr/>
        </p:nvSpPr>
        <p:spPr>
          <a:xfrm rot="5400000" flipV="1">
            <a:off x="6994128" y="2062898"/>
            <a:ext cx="2111725" cy="1861457"/>
          </a:xfrm>
          <a:prstGeom prst="arc">
            <a:avLst>
              <a:gd name="adj1" fmla="val 20867650"/>
              <a:gd name="adj2" fmla="val 5360694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6ACB0-5947-E6FA-6CA8-12A0847A420B}"/>
              </a:ext>
            </a:extLst>
          </p:cNvPr>
          <p:cNvSpPr txBox="1"/>
          <p:nvPr/>
        </p:nvSpPr>
        <p:spPr>
          <a:xfrm>
            <a:off x="4653255" y="2622527"/>
            <a:ext cx="12072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Unsuccessful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7B5DF-00BC-5A56-EBF8-587F67F9A231}"/>
              </a:ext>
            </a:extLst>
          </p:cNvPr>
          <p:cNvSpPr txBox="1"/>
          <p:nvPr/>
        </p:nvSpPr>
        <p:spPr>
          <a:xfrm>
            <a:off x="6615107" y="1577387"/>
            <a:ext cx="22567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Temporary free-form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EEE24-D729-DE48-D61D-073D2FFE26CC}"/>
              </a:ext>
            </a:extLst>
          </p:cNvPr>
          <p:cNvSpPr txBox="1"/>
          <p:nvPr/>
        </p:nvSpPr>
        <p:spPr>
          <a:xfrm>
            <a:off x="6593335" y="4414265"/>
            <a:ext cx="125702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IPFS Agent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EDE03F0-5EBE-CAB4-6EEF-A4D52F7F48FA}"/>
              </a:ext>
            </a:extLst>
          </p:cNvPr>
          <p:cNvSpPr/>
          <p:nvPr/>
        </p:nvSpPr>
        <p:spPr>
          <a:xfrm rot="5400000" flipV="1">
            <a:off x="3513342" y="685388"/>
            <a:ext cx="1108672" cy="2964086"/>
          </a:xfrm>
          <a:prstGeom prst="arc">
            <a:avLst>
              <a:gd name="adj1" fmla="val 20867650"/>
              <a:gd name="adj2" fmla="val 5292779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69B30-61F8-76C6-4A28-25E0CEC9A24C}"/>
              </a:ext>
            </a:extLst>
          </p:cNvPr>
          <p:cNvSpPr txBox="1"/>
          <p:nvPr/>
        </p:nvSpPr>
        <p:spPr>
          <a:xfrm>
            <a:off x="6426884" y="3860893"/>
            <a:ext cx="142347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Vector DB Agent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C6C4386-28CC-F69C-E8B4-739AE192E35F}"/>
              </a:ext>
            </a:extLst>
          </p:cNvPr>
          <p:cNvSpPr/>
          <p:nvPr/>
        </p:nvSpPr>
        <p:spPr>
          <a:xfrm rot="5400000" flipV="1">
            <a:off x="6304930" y="1692684"/>
            <a:ext cx="3189392" cy="2569033"/>
          </a:xfrm>
          <a:prstGeom prst="arc">
            <a:avLst>
              <a:gd name="adj1" fmla="val 21451411"/>
              <a:gd name="adj2" fmla="val 5360694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893F3-BAFA-A988-B742-2BCD9D8C60CB}"/>
              </a:ext>
            </a:extLst>
          </p:cNvPr>
          <p:cNvSpPr txBox="1"/>
          <p:nvPr/>
        </p:nvSpPr>
        <p:spPr>
          <a:xfrm>
            <a:off x="4256314" y="4414265"/>
            <a:ext cx="149377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Blockchain Agent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B15248-86D3-C6C7-4545-8DFED382378A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5750093" y="4568154"/>
            <a:ext cx="84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06E0A8-5354-5E41-8CCC-6C35AA14B253}"/>
              </a:ext>
            </a:extLst>
          </p:cNvPr>
          <p:cNvSpPr txBox="1"/>
          <p:nvPr/>
        </p:nvSpPr>
        <p:spPr>
          <a:xfrm>
            <a:off x="5924413" y="4568153"/>
            <a:ext cx="690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CID</a:t>
            </a:r>
          </a:p>
        </p:txBody>
      </p:sp>
    </p:spTree>
    <p:extLst>
      <p:ext uri="{BB962C8B-B14F-4D97-AF65-F5344CB8AC3E}">
        <p14:creationId xmlns:p14="http://schemas.microsoft.com/office/powerpoint/2010/main" val="29782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F69EF-2DC1-5EE7-BC71-CAD855895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F4F764-FB40-1345-B1FB-CC1A1CBC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"</a:t>
            </a:r>
            <a:r>
              <a:rPr lang="en-GB" i="1" dirty="0"/>
              <a:t>Good Samaritan</a:t>
            </a:r>
            <a:r>
              <a:rPr lang="en-GB" dirty="0"/>
              <a:t>" - </a:t>
            </a:r>
            <a:r>
              <a:rPr lang="en-LU" dirty="0"/>
              <a:t>Risk-Sharing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725851-ECD7-B5AE-AFA1-793D3D620707}"/>
              </a:ext>
            </a:extLst>
          </p:cNvPr>
          <p:cNvSpPr txBox="1"/>
          <p:nvPr/>
        </p:nvSpPr>
        <p:spPr>
          <a:xfrm>
            <a:off x="7044683" y="1079291"/>
            <a:ext cx="100176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Vector 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34F2A-14C0-F0F6-11D9-0C48A22C526F}"/>
              </a:ext>
            </a:extLst>
          </p:cNvPr>
          <p:cNvSpPr txBox="1"/>
          <p:nvPr/>
        </p:nvSpPr>
        <p:spPr>
          <a:xfrm>
            <a:off x="1431861" y="1445958"/>
            <a:ext cx="13767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b="1" dirty="0"/>
              <a:t>Persons in Need in distress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E51F1-8137-38E2-1D45-5EBF6B5EF0AF}"/>
              </a:ext>
            </a:extLst>
          </p:cNvPr>
          <p:cNvSpPr txBox="1"/>
          <p:nvPr/>
        </p:nvSpPr>
        <p:spPr>
          <a:xfrm>
            <a:off x="2960712" y="1942329"/>
            <a:ext cx="102501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LU" sz="1400" dirty="0"/>
              <a:t>Initial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6CED4D-29CE-471D-1522-22B1D1377A2A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2808628" y="1707568"/>
            <a:ext cx="559717" cy="26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9A60AF-F37F-752B-64DC-24FE3ECF71F7}"/>
              </a:ext>
            </a:extLst>
          </p:cNvPr>
          <p:cNvSpPr txBox="1"/>
          <p:nvPr/>
        </p:nvSpPr>
        <p:spPr>
          <a:xfrm>
            <a:off x="4044395" y="1125458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Calculate Embedding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BA8C7ED-0B03-4FAF-980A-69AEA35B3456}"/>
              </a:ext>
            </a:extLst>
          </p:cNvPr>
          <p:cNvSpPr/>
          <p:nvPr/>
        </p:nvSpPr>
        <p:spPr>
          <a:xfrm rot="16200000">
            <a:off x="3542031" y="1272248"/>
            <a:ext cx="1051629" cy="1399046"/>
          </a:xfrm>
          <a:prstGeom prst="arc">
            <a:avLst>
              <a:gd name="adj1" fmla="val 16179668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F8CBB-D745-9472-799C-F270C027D1B5}"/>
              </a:ext>
            </a:extLst>
          </p:cNvPr>
          <p:cNvSpPr txBox="1"/>
          <p:nvPr/>
        </p:nvSpPr>
        <p:spPr>
          <a:xfrm>
            <a:off x="5475940" y="1942328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Retrieve neighbours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33EE400-88BA-AF5C-1568-9A42BCCB83A0}"/>
              </a:ext>
            </a:extLst>
          </p:cNvPr>
          <p:cNvSpPr/>
          <p:nvPr/>
        </p:nvSpPr>
        <p:spPr>
          <a:xfrm rot="5400000" flipH="1">
            <a:off x="4651254" y="1054535"/>
            <a:ext cx="1110520" cy="1775587"/>
          </a:xfrm>
          <a:prstGeom prst="arc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F2ADF-04C8-66A1-2334-DA336EF2DA1D}"/>
              </a:ext>
            </a:extLst>
          </p:cNvPr>
          <p:cNvSpPr txBox="1"/>
          <p:nvPr/>
        </p:nvSpPr>
        <p:spPr>
          <a:xfrm>
            <a:off x="3717151" y="2791239"/>
            <a:ext cx="177558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Calculate &amp; retrieve contributions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FC91B35-5F76-B875-A65C-E25FB0A3DC97}"/>
              </a:ext>
            </a:extLst>
          </p:cNvPr>
          <p:cNvSpPr/>
          <p:nvPr/>
        </p:nvSpPr>
        <p:spPr>
          <a:xfrm rot="5400000" flipH="1">
            <a:off x="4868387" y="1763466"/>
            <a:ext cx="1207228" cy="1409266"/>
          </a:xfrm>
          <a:prstGeom prst="arc">
            <a:avLst>
              <a:gd name="adj1" fmla="val 10834019"/>
              <a:gd name="adj2" fmla="val 16286875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E0E045-D3C7-5907-4B3A-DAF3CF2C867D}"/>
              </a:ext>
            </a:extLst>
          </p:cNvPr>
          <p:cNvSpPr txBox="1"/>
          <p:nvPr/>
        </p:nvSpPr>
        <p:spPr>
          <a:xfrm>
            <a:off x="7169226" y="2899867"/>
            <a:ext cx="9988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IPFS &amp; blockchain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8FCEE8-24CE-8527-0123-19D2CD2AE95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492736" y="3052849"/>
            <a:ext cx="1676490" cy="10862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49534933-F01F-D7C5-CB4D-0F624A8891E0}"/>
              </a:ext>
            </a:extLst>
          </p:cNvPr>
          <p:cNvSpPr/>
          <p:nvPr/>
        </p:nvSpPr>
        <p:spPr>
          <a:xfrm rot="16200000">
            <a:off x="3177637" y="2186086"/>
            <a:ext cx="1077657" cy="655863"/>
          </a:xfrm>
          <a:prstGeom prst="arc">
            <a:avLst>
              <a:gd name="adj1" fmla="val 10761720"/>
              <a:gd name="adj2" fmla="val 163013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A89972C6-E367-C2D0-1172-9FC1EAE1601D}"/>
              </a:ext>
            </a:extLst>
          </p:cNvPr>
          <p:cNvCxnSpPr>
            <a:cxnSpLocks/>
            <a:stCxn id="15" idx="1"/>
            <a:endCxn id="7" idx="2"/>
          </p:cNvCxnSpPr>
          <p:nvPr/>
        </p:nvCxnSpPr>
        <p:spPr>
          <a:xfrm rot="10800000">
            <a:off x="2120245" y="1969179"/>
            <a:ext cx="1596906" cy="1083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C05228E-36F0-E7C2-FB8F-2C7AB185296E}"/>
              </a:ext>
            </a:extLst>
          </p:cNvPr>
          <p:cNvCxnSpPr>
            <a:cxnSpLocks/>
            <a:stCxn id="60" idx="1"/>
            <a:endCxn id="12" idx="0"/>
          </p:cNvCxnSpPr>
          <p:nvPr/>
        </p:nvCxnSpPr>
        <p:spPr>
          <a:xfrm rot="10800000" flipV="1">
            <a:off x="6164325" y="1233180"/>
            <a:ext cx="880359" cy="709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415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09 Machu Picchu template" id="{50DD0590-B0D3-9D45-92E8-3277CBDBDF60}" vid="{15FC919F-4443-A045-9309-DBCCEF51BEE6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09 Machu Picchu template" id="{50DD0590-B0D3-9D45-92E8-3277CBDBDF60}" vid="{15FC919F-4443-A045-9309-DBCCEF51BEE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20070</TotalTime>
  <Words>116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Theme</vt:lpstr>
      <vt:lpstr>1_Simple Light</vt:lpstr>
      <vt:lpstr>Simple Light</vt:lpstr>
      <vt:lpstr>Global Mutual-Help Community, Augmented</vt:lpstr>
      <vt:lpstr>Storage of Persons-in-Need Profiles</vt:lpstr>
      <vt:lpstr>Project "Good Samaritan" - Risk-Sharing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37</cp:revision>
  <dcterms:created xsi:type="dcterms:W3CDTF">2021-01-27T11:46:01Z</dcterms:created>
  <dcterms:modified xsi:type="dcterms:W3CDTF">2025-02-19T11:00:40Z</dcterms:modified>
</cp:coreProperties>
</file>