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63" r:id="rId3"/>
    <p:sldId id="269" r:id="rId4"/>
    <p:sldId id="265" r:id="rId5"/>
    <p:sldId id="267" r:id="rId6"/>
    <p:sldId id="266" r:id="rId7"/>
    <p:sldId id="268" r:id="rId8"/>
    <p:sldId id="271" r:id="rId9"/>
    <p:sldId id="272" r:id="rId10"/>
    <p:sldId id="273" r:id="rId11"/>
    <p:sldId id="274" r:id="rId12"/>
  </p:sldIdLst>
  <p:sldSz cx="12192000" cy="6858000"/>
  <p:notesSz cx="6858000" cy="9144000"/>
  <p:defaultTextStyle>
    <a:defPPr>
      <a:defRPr lang="en-L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EFD8"/>
    <a:srgbClr val="98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17" d="100"/>
          <a:sy n="117" d="100"/>
        </p:scale>
        <p:origin x="8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L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DEDAA8-261D-1A48-9864-3FC231515C43}" type="datetimeFigureOut">
              <a:rPr lang="en-LU" smtClean="0"/>
              <a:t>10/04/2021</a:t>
            </a:fld>
            <a:endParaRPr lang="en-L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L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L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E383B0-44CE-084D-AB54-AAB397A3DF4F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3212635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L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E383B0-44CE-084D-AB54-AAB397A3DF4F}" type="slidenum">
              <a:rPr lang="en-LU" smtClean="0"/>
              <a:t>2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6934843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L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E383B0-44CE-084D-AB54-AAB397A3DF4F}" type="slidenum">
              <a:rPr lang="en-LU" smtClean="0"/>
              <a:t>11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29160545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L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E383B0-44CE-084D-AB54-AAB397A3DF4F}" type="slidenum">
              <a:rPr lang="en-LU" smtClean="0"/>
              <a:t>3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4482823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L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E383B0-44CE-084D-AB54-AAB397A3DF4F}" type="slidenum">
              <a:rPr lang="en-LU" smtClean="0"/>
              <a:t>4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31450854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L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E383B0-44CE-084D-AB54-AAB397A3DF4F}" type="slidenum">
              <a:rPr lang="en-LU" smtClean="0"/>
              <a:t>5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36329317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L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E383B0-44CE-084D-AB54-AAB397A3DF4F}" type="slidenum">
              <a:rPr lang="en-LU" smtClean="0"/>
              <a:t>6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21777412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L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E383B0-44CE-084D-AB54-AAB397A3DF4F}" type="slidenum">
              <a:rPr lang="en-LU" smtClean="0"/>
              <a:t>7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23191415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L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E383B0-44CE-084D-AB54-AAB397A3DF4F}" type="slidenum">
              <a:rPr lang="en-LU" smtClean="0"/>
              <a:t>8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37635643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L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E383B0-44CE-084D-AB54-AAB397A3DF4F}" type="slidenum">
              <a:rPr lang="en-LU" smtClean="0"/>
              <a:t>9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30637607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L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E383B0-44CE-084D-AB54-AAB397A3DF4F}" type="slidenum">
              <a:rPr lang="en-LU" smtClean="0"/>
              <a:t>10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7567532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4517B-FC51-704F-BF3C-E14B996CD3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L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89C632-F1A3-F348-AFB7-589E5AD86D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L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1D8D50-CEC8-A84D-B953-81A9B7438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EDF27-B25B-0343-A39C-1905A44EF111}" type="datetimeFigureOut">
              <a:rPr lang="en-LU" smtClean="0"/>
              <a:t>10/04/2021</a:t>
            </a:fld>
            <a:endParaRPr lang="en-L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72F91-1DCC-374E-A786-8D029D1F2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33F5F1-C409-D94F-A321-18EEFE712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D0DF5-A8E5-6047-95E5-BDA629D11DC1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3949671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F4502-1FBA-554C-96EC-A0FCD62D0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L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1F0DA7-7138-764E-8AD4-BD0C6F8AE4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71C295-978B-4648-9885-55FEAE1DB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EDF27-B25B-0343-A39C-1905A44EF111}" type="datetimeFigureOut">
              <a:rPr lang="en-LU" smtClean="0"/>
              <a:t>10/04/2021</a:t>
            </a:fld>
            <a:endParaRPr lang="en-L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ED2D8D-3C11-3A4E-AC3C-4A3FCD00F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11D003-EABE-6E4E-9288-35F88F781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D0DF5-A8E5-6047-95E5-BDA629D11DC1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98763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96FF9C-4CD1-504F-BD59-2D94D0E543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L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72343D-55C7-444D-81DC-164B391C8A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4C9FCE-0DEF-E641-B375-D5965DFB3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EDF27-B25B-0343-A39C-1905A44EF111}" type="datetimeFigureOut">
              <a:rPr lang="en-LU" smtClean="0"/>
              <a:t>10/04/2021</a:t>
            </a:fld>
            <a:endParaRPr lang="en-L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E4D12B-6E5B-EF46-97FD-3B2D6A49F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8BCB6D-5C51-214B-9AE9-2E4B85EAE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D0DF5-A8E5-6047-95E5-BDA629D11DC1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916015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3F571-22C4-1448-9964-2D329D6EE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L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49E8D-9E13-5242-A3A8-450D1AA285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8874D0-61BC-AB4A-9F65-6F12E4F04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EDF27-B25B-0343-A39C-1905A44EF111}" type="datetimeFigureOut">
              <a:rPr lang="en-LU" smtClean="0"/>
              <a:t>10/04/2021</a:t>
            </a:fld>
            <a:endParaRPr lang="en-L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C5A1DB-9554-CF42-94E9-B242FE625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295C-81FA-6742-9777-EBAB056EB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D0DF5-A8E5-6047-95E5-BDA629D11DC1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2408803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3EC4F-3C62-A547-9465-CB2A7C056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L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08484C-72EF-A247-846E-9CBA0F879A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B18C4B-0CAF-834F-9DF2-DAEE6A1C6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EDF27-B25B-0343-A39C-1905A44EF111}" type="datetimeFigureOut">
              <a:rPr lang="en-LU" smtClean="0"/>
              <a:t>10/04/2021</a:t>
            </a:fld>
            <a:endParaRPr lang="en-L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E7F398-5179-AC4B-BBBF-FCD69B73D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E2C528-D24C-754F-8CB7-30610D45D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D0DF5-A8E5-6047-95E5-BDA629D11DC1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1260807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D4B00-1B77-F044-AFB5-DF2C3BF29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L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521A4E-93C4-E84E-9AEF-6E1788E661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EB0D21-6BB3-8744-A9DC-E57129520F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9A3258-9B18-224D-9C4A-8D75D8C14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EDF27-B25B-0343-A39C-1905A44EF111}" type="datetimeFigureOut">
              <a:rPr lang="en-LU" smtClean="0"/>
              <a:t>10/04/2021</a:t>
            </a:fld>
            <a:endParaRPr lang="en-L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254701-5885-1744-9956-B4F0951D8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CFFAF3-0E83-ED46-883F-8CD00AC7F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D0DF5-A8E5-6047-95E5-BDA629D11DC1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527687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99896-BCB3-3643-BF9E-EF3C7C0C0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L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84F2E5-07C9-C546-BE98-F320210815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59A890-E574-8146-9FBD-540BA1494F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B55FF5-1C57-2E42-AFF2-3CC7507770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9F6A8A-053E-E548-B005-84A8D88C4E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8CC008-C61F-124C-B5A9-02AE46F5B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EDF27-B25B-0343-A39C-1905A44EF111}" type="datetimeFigureOut">
              <a:rPr lang="en-LU" smtClean="0"/>
              <a:t>10/04/2021</a:t>
            </a:fld>
            <a:endParaRPr lang="en-L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7BCEBB-7241-0843-936F-3C58B8E31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21FFB0-4343-C243-B4F5-49031D49F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D0DF5-A8E5-6047-95E5-BDA629D11DC1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2860296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56209-28AB-3B44-8D58-42A769F12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L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EDB79F-45D8-A745-AFBC-7C19DE74F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EDF27-B25B-0343-A39C-1905A44EF111}" type="datetimeFigureOut">
              <a:rPr lang="en-LU" smtClean="0"/>
              <a:t>10/04/2021</a:t>
            </a:fld>
            <a:endParaRPr lang="en-L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61F7D5-8C61-BA4D-821E-48D1FBCE3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928D7F-1540-AD40-BE7D-DF12B0319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D0DF5-A8E5-6047-95E5-BDA629D11DC1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1589780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DF5591-79E7-B441-8BFF-AAF5983CA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EDF27-B25B-0343-A39C-1905A44EF111}" type="datetimeFigureOut">
              <a:rPr lang="en-LU" smtClean="0"/>
              <a:t>10/04/2021</a:t>
            </a:fld>
            <a:endParaRPr lang="en-L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7CA01B-98A8-114A-9A7E-FD81AF213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A0AAE2-35D5-3247-B701-83C7015BC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D0DF5-A8E5-6047-95E5-BDA629D11DC1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1411101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F4D49-7530-074A-8AEE-A5EF0163B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L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BFD55B-8468-6A48-A86F-7571D2F333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A22120-F397-224E-B70C-949103D87A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1AA6E0-DD15-B14F-AB5F-6352670C0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EDF27-B25B-0343-A39C-1905A44EF111}" type="datetimeFigureOut">
              <a:rPr lang="en-LU" smtClean="0"/>
              <a:t>10/04/2021</a:t>
            </a:fld>
            <a:endParaRPr lang="en-L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5C40CE-2264-AF4D-86FC-2ADF639B3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3122A2-B4E3-4D4B-AD6C-8E11D0A0A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D0DF5-A8E5-6047-95E5-BDA629D11DC1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2940956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F8E00-F22F-464B-B6D2-970E94E38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L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B494C2-BCD4-8243-B71A-187624BB43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L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55F11C-343A-2446-8AA7-EFDDC073E5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AB52B0-1933-594F-9FCA-413495B83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EDF27-B25B-0343-A39C-1905A44EF111}" type="datetimeFigureOut">
              <a:rPr lang="en-LU" smtClean="0"/>
              <a:t>10/04/2021</a:t>
            </a:fld>
            <a:endParaRPr lang="en-L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2E4706-8A2D-AB41-B048-9EEB54EE5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CD4EFC-F62A-EE4E-ACCC-6578FB1DB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D0DF5-A8E5-6047-95E5-BDA629D11DC1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1928217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E11ECF-53EC-DD4E-948A-9B6292959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L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1F0F9E-6983-E64F-B3AE-3E030CE01B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L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266DE1-02C0-274D-9A71-47D6C08FB3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CEDF27-B25B-0343-A39C-1905A44EF111}" type="datetimeFigureOut">
              <a:rPr lang="en-LU" smtClean="0"/>
              <a:t>10/04/2021</a:t>
            </a:fld>
            <a:endParaRPr lang="en-L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286B74-5E97-4441-AA47-7AE6C4292E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L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90954C-7080-A946-84E7-74256A8A03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2D0DF5-A8E5-6047-95E5-BDA629D11DC1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2918151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96888" indent="-2540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20725" indent="-2540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984250" indent="-2540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208088" indent="-233363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L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5148129-DCC7-A243-BE6E-6FF0A2860F41}"/>
              </a:ext>
            </a:extLst>
          </p:cNvPr>
          <p:cNvSpPr txBox="1"/>
          <p:nvPr/>
        </p:nvSpPr>
        <p:spPr>
          <a:xfrm>
            <a:off x="447186" y="1088572"/>
            <a:ext cx="110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U" dirty="0">
                <a:solidFill>
                  <a:schemeClr val="bg1">
                    <a:lumMod val="65000"/>
                  </a:schemeClr>
                </a:solidFill>
              </a:rPr>
              <a:t>MetaCoin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601AC6-D803-7E46-829A-FCD51DCBD72F}"/>
              </a:ext>
            </a:extLst>
          </p:cNvPr>
          <p:cNvSpPr txBox="1"/>
          <p:nvPr/>
        </p:nvSpPr>
        <p:spPr>
          <a:xfrm>
            <a:off x="1162584" y="1656444"/>
            <a:ext cx="653640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LU" sz="1400" dirty="0">
                <a:solidFill>
                  <a:schemeClr val="bg1">
                    <a:lumMod val="65000"/>
                  </a:schemeClr>
                </a:solidFill>
              </a:rPr>
              <a:t>owner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FAA733-F085-D94C-ABCC-BC79CFC3CD5E}"/>
              </a:ext>
            </a:extLst>
          </p:cNvPr>
          <p:cNvSpPr txBox="1"/>
          <p:nvPr/>
        </p:nvSpPr>
        <p:spPr>
          <a:xfrm>
            <a:off x="6596743" y="1653925"/>
            <a:ext cx="979820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LU" sz="1400" dirty="0">
                <a:solidFill>
                  <a:schemeClr val="bg1">
                    <a:lumMod val="65000"/>
                  </a:schemeClr>
                </a:solidFill>
              </a:rPr>
              <a:t>metaCoin2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727FEA-755D-9849-9D57-BB566D539E80}"/>
              </a:ext>
            </a:extLst>
          </p:cNvPr>
          <p:cNvSpPr txBox="1"/>
          <p:nvPr/>
        </p:nvSpPr>
        <p:spPr>
          <a:xfrm>
            <a:off x="6596743" y="1196647"/>
            <a:ext cx="979820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LU" sz="1400" dirty="0">
                <a:solidFill>
                  <a:schemeClr val="bg1">
                    <a:lumMod val="65000"/>
                  </a:schemeClr>
                </a:solidFill>
              </a:rPr>
              <a:t>metaCoin1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E68E7E-310A-D543-82D8-D14C59450BBF}"/>
              </a:ext>
            </a:extLst>
          </p:cNvPr>
          <p:cNvSpPr txBox="1"/>
          <p:nvPr/>
        </p:nvSpPr>
        <p:spPr>
          <a:xfrm>
            <a:off x="6596743" y="2090841"/>
            <a:ext cx="979820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LU" sz="1400" dirty="0">
                <a:solidFill>
                  <a:schemeClr val="bg1">
                    <a:lumMod val="65000"/>
                  </a:schemeClr>
                </a:solidFill>
              </a:rPr>
              <a:t>metaCoin3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BC74417-2BEF-5C4B-8788-01E2B61BB109}"/>
              </a:ext>
            </a:extLst>
          </p:cNvPr>
          <p:cNvSpPr txBox="1"/>
          <p:nvPr/>
        </p:nvSpPr>
        <p:spPr>
          <a:xfrm>
            <a:off x="3062734" y="1656443"/>
            <a:ext cx="1437445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LU" sz="1400" dirty="0">
                <a:solidFill>
                  <a:schemeClr val="bg1">
                    <a:lumMod val="65000"/>
                  </a:schemeClr>
                </a:solidFill>
              </a:rPr>
              <a:t>MetaCoinFactory</a:t>
            </a:r>
          </a:p>
        </p:txBody>
      </p: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3E103A34-F0DA-D943-90B4-8877ACA7868B}"/>
              </a:ext>
            </a:extLst>
          </p:cNvPr>
          <p:cNvCxnSpPr>
            <a:stCxn id="5" idx="3"/>
            <a:endCxn id="9" idx="1"/>
          </p:cNvCxnSpPr>
          <p:nvPr/>
        </p:nvCxnSpPr>
        <p:spPr>
          <a:xfrm flipV="1">
            <a:off x="1816224" y="1810332"/>
            <a:ext cx="1246510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E48584B4-8B3A-2B48-A8AF-6D8F31E156EF}"/>
              </a:ext>
            </a:extLst>
          </p:cNvPr>
          <p:cNvCxnSpPr>
            <a:cxnSpLocks/>
            <a:stCxn id="9" idx="3"/>
            <a:endCxn id="7" idx="1"/>
          </p:cNvCxnSpPr>
          <p:nvPr/>
        </p:nvCxnSpPr>
        <p:spPr>
          <a:xfrm flipV="1">
            <a:off x="4500179" y="1350536"/>
            <a:ext cx="2096564" cy="45979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E6469888-2280-9240-AF99-6428CFF335F2}"/>
              </a:ext>
            </a:extLst>
          </p:cNvPr>
          <p:cNvCxnSpPr>
            <a:cxnSpLocks/>
            <a:stCxn id="9" idx="3"/>
            <a:endCxn id="6" idx="1"/>
          </p:cNvCxnSpPr>
          <p:nvPr/>
        </p:nvCxnSpPr>
        <p:spPr>
          <a:xfrm flipV="1">
            <a:off x="4500179" y="1807814"/>
            <a:ext cx="2096564" cy="251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267A9CC8-106F-A347-ACFC-EB05A255F3DF}"/>
              </a:ext>
            </a:extLst>
          </p:cNvPr>
          <p:cNvCxnSpPr>
            <a:cxnSpLocks/>
            <a:stCxn id="9" idx="3"/>
            <a:endCxn id="8" idx="1"/>
          </p:cNvCxnSpPr>
          <p:nvPr/>
        </p:nvCxnSpPr>
        <p:spPr>
          <a:xfrm>
            <a:off x="4500179" y="1810332"/>
            <a:ext cx="2096564" cy="43439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30814B4-FBE3-364D-988C-92E7EEC79895}"/>
              </a:ext>
            </a:extLst>
          </p:cNvPr>
          <p:cNvSpPr txBox="1"/>
          <p:nvPr/>
        </p:nvSpPr>
        <p:spPr>
          <a:xfrm>
            <a:off x="465033" y="270328"/>
            <a:ext cx="8667372" cy="505731"/>
          </a:xfrm>
          <a:prstGeom prst="rect">
            <a:avLst/>
          </a:prstGeom>
          <a:solidFill>
            <a:srgbClr val="E1EFD8"/>
          </a:solidFill>
        </p:spPr>
        <p:txBody>
          <a:bodyPr wrap="none" rtlCol="0" anchor="ctr" anchorCtr="0">
            <a:noAutofit/>
          </a:bodyPr>
          <a:lstStyle/>
          <a:p>
            <a:r>
              <a:rPr lang="en-LU" b="1" dirty="0">
                <a:solidFill>
                  <a:srgbClr val="980000"/>
                </a:solidFill>
              </a:rPr>
              <a:t>Smart contract </a:t>
            </a:r>
            <a:r>
              <a:rPr lang="en-LU" b="1" i="1" dirty="0">
                <a:solidFill>
                  <a:srgbClr val="980000"/>
                </a:solidFill>
              </a:rPr>
              <a:t>PepitoDisguise</a:t>
            </a:r>
            <a:r>
              <a:rPr lang="en-LU" b="1" dirty="0">
                <a:solidFill>
                  <a:srgbClr val="980000"/>
                </a:solidFill>
              </a:rPr>
              <a:t> is inspired from MetaCoin but not exactly the same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0A5FF22-B43D-D543-AAD0-F94447EDBEBB}"/>
              </a:ext>
            </a:extLst>
          </p:cNvPr>
          <p:cNvSpPr txBox="1"/>
          <p:nvPr/>
        </p:nvSpPr>
        <p:spPr>
          <a:xfrm>
            <a:off x="447186" y="2681002"/>
            <a:ext cx="1559594" cy="369332"/>
          </a:xfrm>
          <a:prstGeom prst="rect">
            <a:avLst/>
          </a:prstGeom>
          <a:solidFill>
            <a:srgbClr val="E1EFD8"/>
          </a:solidFill>
        </p:spPr>
        <p:txBody>
          <a:bodyPr wrap="none" rtlCol="0">
            <a:spAutoFit/>
          </a:bodyPr>
          <a:lstStyle/>
          <a:p>
            <a:r>
              <a:rPr lang="en-LU" dirty="0">
                <a:solidFill>
                  <a:srgbClr val="980000"/>
                </a:solidFill>
              </a:rPr>
              <a:t>PepitoDisguise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32834C3-6333-EA41-9FBB-C37CA15A51D7}"/>
              </a:ext>
            </a:extLst>
          </p:cNvPr>
          <p:cNvSpPr txBox="1"/>
          <p:nvPr/>
        </p:nvSpPr>
        <p:spPr>
          <a:xfrm>
            <a:off x="6596743" y="3246355"/>
            <a:ext cx="1354730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LU" sz="1400" dirty="0"/>
              <a:t>pepitoDisguise2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D63F4D0-64A8-534F-8878-942FE92D6F7D}"/>
              </a:ext>
            </a:extLst>
          </p:cNvPr>
          <p:cNvSpPr txBox="1"/>
          <p:nvPr/>
        </p:nvSpPr>
        <p:spPr>
          <a:xfrm>
            <a:off x="6596743" y="2789077"/>
            <a:ext cx="1354730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LU" sz="1400" dirty="0"/>
              <a:t>pepitoDisguise1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0D079DA-A320-D646-8876-FA79DC271E4D}"/>
              </a:ext>
            </a:extLst>
          </p:cNvPr>
          <p:cNvSpPr txBox="1"/>
          <p:nvPr/>
        </p:nvSpPr>
        <p:spPr>
          <a:xfrm>
            <a:off x="6596743" y="3683271"/>
            <a:ext cx="1354730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LU" sz="1400" dirty="0"/>
              <a:t>pepitoDisguise3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D7A79A5-16F8-264F-AA17-8FC8D44FF7F2}"/>
              </a:ext>
            </a:extLst>
          </p:cNvPr>
          <p:cNvSpPr txBox="1"/>
          <p:nvPr/>
        </p:nvSpPr>
        <p:spPr>
          <a:xfrm>
            <a:off x="3062734" y="3248873"/>
            <a:ext cx="653833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LU" sz="1400" dirty="0"/>
              <a:t>Pepito</a:t>
            </a:r>
          </a:p>
        </p:txBody>
      </p: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6FB3515A-D9BA-2C40-953A-A8A1770D6DD9}"/>
              </a:ext>
            </a:extLst>
          </p:cNvPr>
          <p:cNvCxnSpPr>
            <a:cxnSpLocks/>
            <a:stCxn id="33" idx="3"/>
            <a:endCxn id="31" idx="1"/>
          </p:cNvCxnSpPr>
          <p:nvPr/>
        </p:nvCxnSpPr>
        <p:spPr>
          <a:xfrm flipV="1">
            <a:off x="3716567" y="2942966"/>
            <a:ext cx="2880176" cy="45979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>
            <a:extLst>
              <a:ext uri="{FF2B5EF4-FFF2-40B4-BE49-F238E27FC236}">
                <a16:creationId xmlns:a16="http://schemas.microsoft.com/office/drawing/2014/main" id="{A8CED007-BD7A-374B-81EB-BE016BF6BE12}"/>
              </a:ext>
            </a:extLst>
          </p:cNvPr>
          <p:cNvCxnSpPr>
            <a:cxnSpLocks/>
            <a:stCxn id="33" idx="3"/>
            <a:endCxn id="30" idx="1"/>
          </p:cNvCxnSpPr>
          <p:nvPr/>
        </p:nvCxnSpPr>
        <p:spPr>
          <a:xfrm flipV="1">
            <a:off x="3716567" y="3400244"/>
            <a:ext cx="2880176" cy="251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>
            <a:extLst>
              <a:ext uri="{FF2B5EF4-FFF2-40B4-BE49-F238E27FC236}">
                <a16:creationId xmlns:a16="http://schemas.microsoft.com/office/drawing/2014/main" id="{30B99AF1-D4F6-DA47-8F3F-EF5635239ECC}"/>
              </a:ext>
            </a:extLst>
          </p:cNvPr>
          <p:cNvCxnSpPr>
            <a:cxnSpLocks/>
            <a:stCxn id="33" idx="3"/>
            <a:endCxn id="32" idx="1"/>
          </p:cNvCxnSpPr>
          <p:nvPr/>
        </p:nvCxnSpPr>
        <p:spPr>
          <a:xfrm>
            <a:off x="3716567" y="3402762"/>
            <a:ext cx="2880176" cy="43439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C7DD682A-1C8C-3F40-8D5D-3D0CF31AAEF2}"/>
              </a:ext>
            </a:extLst>
          </p:cNvPr>
          <p:cNvSpPr txBox="1"/>
          <p:nvPr/>
        </p:nvSpPr>
        <p:spPr>
          <a:xfrm>
            <a:off x="1971782" y="1580434"/>
            <a:ext cx="8531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i="1" dirty="0">
                <a:solidFill>
                  <a:schemeClr val="bg1">
                    <a:lumMod val="65000"/>
                  </a:schemeClr>
                </a:solidFill>
              </a:rPr>
              <a:t>m</a:t>
            </a:r>
            <a:r>
              <a:rPr lang="en-LU" sz="1100" i="1" dirty="0">
                <a:solidFill>
                  <a:schemeClr val="bg1">
                    <a:lumMod val="65000"/>
                  </a:schemeClr>
                </a:solidFill>
              </a:rPr>
              <a:t>sg.sender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FCA6F47-A795-DA47-A5B4-FA2EF5FE1AB4}"/>
              </a:ext>
            </a:extLst>
          </p:cNvPr>
          <p:cNvSpPr txBox="1"/>
          <p:nvPr/>
        </p:nvSpPr>
        <p:spPr>
          <a:xfrm>
            <a:off x="4761578" y="1582707"/>
            <a:ext cx="6158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i="1" dirty="0">
                <a:solidFill>
                  <a:schemeClr val="bg1">
                    <a:lumMod val="65000"/>
                  </a:schemeClr>
                </a:solidFill>
              </a:rPr>
              <a:t>_</a:t>
            </a:r>
            <a:r>
              <a:rPr lang="fr-FR" sz="1100" i="1" dirty="0" err="1">
                <a:solidFill>
                  <a:schemeClr val="bg1">
                    <a:lumMod val="65000"/>
                  </a:schemeClr>
                </a:solidFill>
              </a:rPr>
              <a:t>owner</a:t>
            </a:r>
            <a:endParaRPr lang="en-LU" sz="11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16D99F6-0DE2-8A4A-8CCF-8E68EF2EB427}"/>
              </a:ext>
            </a:extLst>
          </p:cNvPr>
          <p:cNvSpPr txBox="1"/>
          <p:nvPr/>
        </p:nvSpPr>
        <p:spPr>
          <a:xfrm>
            <a:off x="447643" y="4673684"/>
            <a:ext cx="1641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U" dirty="0">
                <a:solidFill>
                  <a:schemeClr val="bg1">
                    <a:lumMod val="65000"/>
                  </a:schemeClr>
                </a:solidFill>
              </a:rPr>
              <a:t>Person-in-Need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051BEAD-7CC4-9E47-A142-FFA8197646E2}"/>
              </a:ext>
            </a:extLst>
          </p:cNvPr>
          <p:cNvSpPr txBox="1"/>
          <p:nvPr/>
        </p:nvSpPr>
        <p:spPr>
          <a:xfrm>
            <a:off x="4206385" y="5241556"/>
            <a:ext cx="1034259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LU" sz="1400" dirty="0">
                <a:solidFill>
                  <a:schemeClr val="bg1">
                    <a:lumMod val="65000"/>
                  </a:schemeClr>
                </a:solidFill>
              </a:rPr>
              <a:t>Community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4FC7AA1-2DD4-9E4F-9394-CA69418EF6C9}"/>
              </a:ext>
            </a:extLst>
          </p:cNvPr>
          <p:cNvSpPr txBox="1"/>
          <p:nvPr/>
        </p:nvSpPr>
        <p:spPr>
          <a:xfrm>
            <a:off x="9601655" y="5239037"/>
            <a:ext cx="745076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LU" sz="1400" dirty="0">
                <a:solidFill>
                  <a:schemeClr val="bg1">
                    <a:lumMod val="65000"/>
                  </a:schemeClr>
                </a:solidFill>
              </a:rPr>
              <a:t>refugee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1E2CFB4-F907-234D-9D3E-4885329F495F}"/>
              </a:ext>
            </a:extLst>
          </p:cNvPr>
          <p:cNvSpPr txBox="1"/>
          <p:nvPr/>
        </p:nvSpPr>
        <p:spPr>
          <a:xfrm>
            <a:off x="9601655" y="4781759"/>
            <a:ext cx="679673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LU" sz="1400" dirty="0">
                <a:solidFill>
                  <a:schemeClr val="bg1">
                    <a:lumMod val="65000"/>
                  </a:schemeClr>
                </a:solidFill>
              </a:rPr>
              <a:t>farmer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136102C-9563-2D4B-8D34-60036580AD75}"/>
              </a:ext>
            </a:extLst>
          </p:cNvPr>
          <p:cNvSpPr txBox="1"/>
          <p:nvPr/>
        </p:nvSpPr>
        <p:spPr>
          <a:xfrm>
            <a:off x="9601655" y="5675953"/>
            <a:ext cx="878767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LU" sz="1400" dirty="0">
                <a:solidFill>
                  <a:schemeClr val="bg1">
                    <a:lumMod val="65000"/>
                  </a:schemeClr>
                </a:solidFill>
              </a:rPr>
              <a:t>homeless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5B2E5EF-F1BF-0343-9081-2ECA2F8CDCA9}"/>
              </a:ext>
            </a:extLst>
          </p:cNvPr>
          <p:cNvSpPr txBox="1"/>
          <p:nvPr/>
        </p:nvSpPr>
        <p:spPr>
          <a:xfrm>
            <a:off x="6067646" y="5241555"/>
            <a:ext cx="1746504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LU" sz="1400" dirty="0">
                <a:solidFill>
                  <a:schemeClr val="bg1">
                    <a:lumMod val="65000"/>
                  </a:schemeClr>
                </a:solidFill>
              </a:rPr>
              <a:t>PersonInNeedFactory</a:t>
            </a:r>
          </a:p>
        </p:txBody>
      </p:sp>
      <p:cxnSp>
        <p:nvCxnSpPr>
          <p:cNvPr id="54" name="Elbow Connector 53">
            <a:extLst>
              <a:ext uri="{FF2B5EF4-FFF2-40B4-BE49-F238E27FC236}">
                <a16:creationId xmlns:a16="http://schemas.microsoft.com/office/drawing/2014/main" id="{F16C907F-1D01-C14F-8CB4-670AEB8EA3FC}"/>
              </a:ext>
            </a:extLst>
          </p:cNvPr>
          <p:cNvCxnSpPr>
            <a:stCxn id="49" idx="3"/>
            <a:endCxn id="53" idx="1"/>
          </p:cNvCxnSpPr>
          <p:nvPr/>
        </p:nvCxnSpPr>
        <p:spPr>
          <a:xfrm flipV="1">
            <a:off x="5240644" y="5395444"/>
            <a:ext cx="827002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>
            <a:extLst>
              <a:ext uri="{FF2B5EF4-FFF2-40B4-BE49-F238E27FC236}">
                <a16:creationId xmlns:a16="http://schemas.microsoft.com/office/drawing/2014/main" id="{1DB9E2DD-70B4-454B-9AF7-DCE0D4EF885A}"/>
              </a:ext>
            </a:extLst>
          </p:cNvPr>
          <p:cNvCxnSpPr>
            <a:cxnSpLocks/>
            <a:stCxn id="53" idx="3"/>
            <a:endCxn id="51" idx="1"/>
          </p:cNvCxnSpPr>
          <p:nvPr/>
        </p:nvCxnSpPr>
        <p:spPr>
          <a:xfrm flipV="1">
            <a:off x="7814150" y="4935648"/>
            <a:ext cx="1787505" cy="45979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>
            <a:extLst>
              <a:ext uri="{FF2B5EF4-FFF2-40B4-BE49-F238E27FC236}">
                <a16:creationId xmlns:a16="http://schemas.microsoft.com/office/drawing/2014/main" id="{D9FACC07-2A0D-D14E-ADD9-4DAD419EE15A}"/>
              </a:ext>
            </a:extLst>
          </p:cNvPr>
          <p:cNvCxnSpPr>
            <a:cxnSpLocks/>
            <a:stCxn id="53" idx="3"/>
            <a:endCxn id="50" idx="1"/>
          </p:cNvCxnSpPr>
          <p:nvPr/>
        </p:nvCxnSpPr>
        <p:spPr>
          <a:xfrm flipV="1">
            <a:off x="7814150" y="5392926"/>
            <a:ext cx="1787505" cy="251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>
            <a:extLst>
              <a:ext uri="{FF2B5EF4-FFF2-40B4-BE49-F238E27FC236}">
                <a16:creationId xmlns:a16="http://schemas.microsoft.com/office/drawing/2014/main" id="{FF7AC127-EA89-A245-9123-72D18DBC9C19}"/>
              </a:ext>
            </a:extLst>
          </p:cNvPr>
          <p:cNvCxnSpPr>
            <a:cxnSpLocks/>
            <a:stCxn id="53" idx="3"/>
            <a:endCxn id="52" idx="1"/>
          </p:cNvCxnSpPr>
          <p:nvPr/>
        </p:nvCxnSpPr>
        <p:spPr>
          <a:xfrm>
            <a:off x="7814150" y="5395444"/>
            <a:ext cx="1787505" cy="43439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6F34DFF5-7B5A-984A-A0B8-F4E6CFE44FC3}"/>
              </a:ext>
            </a:extLst>
          </p:cNvPr>
          <p:cNvSpPr txBox="1"/>
          <p:nvPr/>
        </p:nvSpPr>
        <p:spPr>
          <a:xfrm>
            <a:off x="7726251" y="1219730"/>
            <a:ext cx="14061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i="1" dirty="0" err="1">
                <a:solidFill>
                  <a:schemeClr val="bg1">
                    <a:lumMod val="65000"/>
                  </a:schemeClr>
                </a:solidFill>
              </a:rPr>
              <a:t>sendCoin</a:t>
            </a:r>
            <a:r>
              <a:rPr lang="fr-FR" sz="1100" i="1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fr-FR" sz="1100" i="1" dirty="0" err="1">
                <a:solidFill>
                  <a:schemeClr val="bg1">
                    <a:lumMod val="65000"/>
                  </a:schemeClr>
                </a:solidFill>
              </a:rPr>
              <a:t>getBalance</a:t>
            </a:r>
            <a:endParaRPr lang="en-LU" sz="11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748F0B4-8DE8-2A48-AEE2-59CED6C2A74E}"/>
              </a:ext>
            </a:extLst>
          </p:cNvPr>
          <p:cNvSpPr txBox="1"/>
          <p:nvPr/>
        </p:nvSpPr>
        <p:spPr>
          <a:xfrm>
            <a:off x="7726251" y="1682251"/>
            <a:ext cx="14061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i="1" dirty="0" err="1">
                <a:solidFill>
                  <a:schemeClr val="bg1">
                    <a:lumMod val="65000"/>
                  </a:schemeClr>
                </a:solidFill>
              </a:rPr>
              <a:t>sendCoin</a:t>
            </a:r>
            <a:r>
              <a:rPr lang="fr-FR" sz="1100" i="1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fr-FR" sz="1100" i="1" dirty="0" err="1">
                <a:solidFill>
                  <a:schemeClr val="bg1">
                    <a:lumMod val="65000"/>
                  </a:schemeClr>
                </a:solidFill>
              </a:rPr>
              <a:t>getBalance</a:t>
            </a:r>
            <a:endParaRPr lang="en-LU" sz="11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A6EA8A5-4F0D-3E45-8A13-6B5747F9C5BC}"/>
              </a:ext>
            </a:extLst>
          </p:cNvPr>
          <p:cNvSpPr txBox="1"/>
          <p:nvPr/>
        </p:nvSpPr>
        <p:spPr>
          <a:xfrm>
            <a:off x="7726251" y="2113924"/>
            <a:ext cx="14061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i="1" dirty="0" err="1">
                <a:solidFill>
                  <a:schemeClr val="bg1">
                    <a:lumMod val="65000"/>
                  </a:schemeClr>
                </a:solidFill>
              </a:rPr>
              <a:t>sendCoin</a:t>
            </a:r>
            <a:r>
              <a:rPr lang="fr-FR" sz="1100" i="1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fr-FR" sz="1100" i="1" dirty="0" err="1">
                <a:solidFill>
                  <a:schemeClr val="bg1">
                    <a:lumMod val="65000"/>
                  </a:schemeClr>
                </a:solidFill>
              </a:rPr>
              <a:t>getBalance</a:t>
            </a:r>
            <a:endParaRPr lang="en-LU" sz="11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AE856E0-2565-1745-B9C7-CF3E22FBD3C4}"/>
              </a:ext>
            </a:extLst>
          </p:cNvPr>
          <p:cNvSpPr txBox="1"/>
          <p:nvPr/>
        </p:nvSpPr>
        <p:spPr>
          <a:xfrm>
            <a:off x="8074594" y="2746844"/>
            <a:ext cx="1058303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i="1" dirty="0" err="1"/>
              <a:t>storeDisguise</a:t>
            </a:r>
            <a:endParaRPr lang="fr-FR" sz="1100" i="1" dirty="0"/>
          </a:p>
          <a:p>
            <a:r>
              <a:rPr lang="fr-FR" sz="1100" i="1" dirty="0" err="1"/>
              <a:t>readDisguise</a:t>
            </a:r>
            <a:endParaRPr lang="fr-FR" sz="1100" i="1" dirty="0"/>
          </a:p>
          <a:p>
            <a:r>
              <a:rPr lang="fr-FR" sz="1100" i="1" dirty="0" err="1"/>
              <a:t>updateDisguise</a:t>
            </a:r>
            <a:endParaRPr lang="en-LU" sz="1100" i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7FF1A91-0D16-FA4B-A883-C30FAE347F54}"/>
              </a:ext>
            </a:extLst>
          </p:cNvPr>
          <p:cNvSpPr txBox="1"/>
          <p:nvPr/>
        </p:nvSpPr>
        <p:spPr>
          <a:xfrm>
            <a:off x="10298536" y="4724875"/>
            <a:ext cx="15568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i="1" dirty="0">
                <a:solidFill>
                  <a:schemeClr val="bg1">
                    <a:lumMod val="65000"/>
                  </a:schemeClr>
                </a:solidFill>
              </a:rPr>
              <a:t>Store, </a:t>
            </a:r>
            <a:r>
              <a:rPr lang="fr-FR" sz="1100" i="1" dirty="0" err="1">
                <a:solidFill>
                  <a:schemeClr val="bg1">
                    <a:lumMod val="65000"/>
                  </a:schemeClr>
                </a:solidFill>
              </a:rPr>
              <a:t>read</a:t>
            </a:r>
            <a:r>
              <a:rPr lang="fr-FR" sz="1100" i="1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fr-FR" sz="1100" i="1" dirty="0" err="1">
                <a:solidFill>
                  <a:schemeClr val="bg1">
                    <a:lumMod val="65000"/>
                  </a:schemeClr>
                </a:solidFill>
              </a:rPr>
              <a:t>updateData</a:t>
            </a:r>
            <a:endParaRPr lang="en-LU" sz="11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DD5BAA0-1DF3-8B40-BF2B-5727AA2B3DAE}"/>
              </a:ext>
            </a:extLst>
          </p:cNvPr>
          <p:cNvSpPr txBox="1"/>
          <p:nvPr/>
        </p:nvSpPr>
        <p:spPr>
          <a:xfrm>
            <a:off x="4369018" y="6222504"/>
            <a:ext cx="1149545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LU" sz="1400" dirty="0">
                <a:solidFill>
                  <a:schemeClr val="bg1">
                    <a:lumMod val="65000"/>
                  </a:schemeClr>
                </a:solidFill>
              </a:rPr>
              <a:t>TokenFactory</a:t>
            </a:r>
          </a:p>
        </p:txBody>
      </p:sp>
      <p:cxnSp>
        <p:nvCxnSpPr>
          <p:cNvPr id="64" name="Elbow Connector 63">
            <a:extLst>
              <a:ext uri="{FF2B5EF4-FFF2-40B4-BE49-F238E27FC236}">
                <a16:creationId xmlns:a16="http://schemas.microsoft.com/office/drawing/2014/main" id="{3DED2DD0-0550-B541-852F-936F853101FD}"/>
              </a:ext>
            </a:extLst>
          </p:cNvPr>
          <p:cNvCxnSpPr>
            <a:cxnSpLocks/>
            <a:stCxn id="68" idx="3"/>
            <a:endCxn id="63" idx="1"/>
          </p:cNvCxnSpPr>
          <p:nvPr/>
        </p:nvCxnSpPr>
        <p:spPr>
          <a:xfrm>
            <a:off x="3379382" y="5392926"/>
            <a:ext cx="989636" cy="98346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17191E5A-2D7D-4B4C-B591-DFB403711E26}"/>
              </a:ext>
            </a:extLst>
          </p:cNvPr>
          <p:cNvSpPr txBox="1"/>
          <p:nvPr/>
        </p:nvSpPr>
        <p:spPr>
          <a:xfrm>
            <a:off x="8505251" y="6222503"/>
            <a:ext cx="1050993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LU" sz="1400" dirty="0">
                <a:solidFill>
                  <a:schemeClr val="bg1">
                    <a:lumMod val="65000"/>
                  </a:schemeClr>
                </a:solidFill>
              </a:rPr>
              <a:t>TokenNGO1</a:t>
            </a:r>
          </a:p>
        </p:txBody>
      </p:sp>
      <p:cxnSp>
        <p:nvCxnSpPr>
          <p:cNvPr id="71" name="Elbow Connector 70">
            <a:extLst>
              <a:ext uri="{FF2B5EF4-FFF2-40B4-BE49-F238E27FC236}">
                <a16:creationId xmlns:a16="http://schemas.microsoft.com/office/drawing/2014/main" id="{4E4494CE-E4A7-0E41-A3E0-CBCFFF6228CA}"/>
              </a:ext>
            </a:extLst>
          </p:cNvPr>
          <p:cNvCxnSpPr>
            <a:cxnSpLocks/>
            <a:stCxn id="63" idx="3"/>
            <a:endCxn id="69" idx="1"/>
          </p:cNvCxnSpPr>
          <p:nvPr/>
        </p:nvCxnSpPr>
        <p:spPr>
          <a:xfrm flipV="1">
            <a:off x="5518563" y="6376392"/>
            <a:ext cx="2986688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" name="Google Shape;117;p28">
            <a:extLst>
              <a:ext uri="{FF2B5EF4-FFF2-40B4-BE49-F238E27FC236}">
                <a16:creationId xmlns:a16="http://schemas.microsoft.com/office/drawing/2014/main" id="{7A658434-2B25-7443-8788-319AAD3101A2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424687" y="146484"/>
            <a:ext cx="1357940" cy="135794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EB342944-B78A-4049-BDEF-06C581B0045A}"/>
              </a:ext>
            </a:extLst>
          </p:cNvPr>
          <p:cNvSpPr txBox="1"/>
          <p:nvPr/>
        </p:nvSpPr>
        <p:spPr>
          <a:xfrm>
            <a:off x="9616083" y="6245586"/>
            <a:ext cx="21467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i="1" dirty="0" err="1">
                <a:solidFill>
                  <a:schemeClr val="bg1">
                    <a:lumMod val="65000"/>
                  </a:schemeClr>
                </a:solidFill>
              </a:rPr>
              <a:t>sendToken</a:t>
            </a:r>
            <a:r>
              <a:rPr lang="fr-FR" sz="1100" i="1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fr-FR" sz="1100" i="1" dirty="0" err="1">
                <a:solidFill>
                  <a:schemeClr val="bg1">
                    <a:lumMod val="65000"/>
                  </a:schemeClr>
                </a:solidFill>
              </a:rPr>
              <a:t>mintToken</a:t>
            </a:r>
            <a:r>
              <a:rPr lang="fr-FR" sz="1100" i="1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fr-FR" sz="1100" i="1" dirty="0" err="1">
                <a:solidFill>
                  <a:schemeClr val="bg1">
                    <a:lumMod val="65000"/>
                  </a:schemeClr>
                </a:solidFill>
              </a:rPr>
              <a:t>burnToken</a:t>
            </a:r>
            <a:endParaRPr lang="en-LU" sz="1100" i="1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80D8472-9976-954D-9737-D7B6228C0502}"/>
              </a:ext>
            </a:extLst>
          </p:cNvPr>
          <p:cNvCxnSpPr/>
          <p:nvPr/>
        </p:nvCxnSpPr>
        <p:spPr>
          <a:xfrm>
            <a:off x="304800" y="4321629"/>
            <a:ext cx="9241971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77F3AE66-69A5-C348-967A-DD058EFE76E1}"/>
              </a:ext>
            </a:extLst>
          </p:cNvPr>
          <p:cNvSpPr txBox="1"/>
          <p:nvPr/>
        </p:nvSpPr>
        <p:spPr>
          <a:xfrm>
            <a:off x="3021632" y="3515082"/>
            <a:ext cx="14462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i="1" dirty="0" err="1"/>
              <a:t>createPepitoDisguise</a:t>
            </a:r>
            <a:r>
              <a:rPr lang="fr-FR" sz="1100" i="1" dirty="0"/>
              <a:t>, </a:t>
            </a:r>
            <a:endParaRPr lang="en-LU" sz="1100" i="1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E8EBBFF-2CA6-F14F-B427-B8B38A25C863}"/>
              </a:ext>
            </a:extLst>
          </p:cNvPr>
          <p:cNvSpPr txBox="1"/>
          <p:nvPr/>
        </p:nvSpPr>
        <p:spPr>
          <a:xfrm>
            <a:off x="1946361" y="5239037"/>
            <a:ext cx="1433021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LU" sz="1400" dirty="0">
                <a:solidFill>
                  <a:schemeClr val="bg1">
                    <a:lumMod val="65000"/>
                  </a:schemeClr>
                </a:solidFill>
              </a:rPr>
              <a:t>HelperInstitution</a:t>
            </a:r>
          </a:p>
        </p:txBody>
      </p:sp>
      <p:cxnSp>
        <p:nvCxnSpPr>
          <p:cNvPr id="70" name="Elbow Connector 69">
            <a:extLst>
              <a:ext uri="{FF2B5EF4-FFF2-40B4-BE49-F238E27FC236}">
                <a16:creationId xmlns:a16="http://schemas.microsoft.com/office/drawing/2014/main" id="{A91CEB05-131E-F44C-99F2-A6213E6BAD6A}"/>
              </a:ext>
            </a:extLst>
          </p:cNvPr>
          <p:cNvCxnSpPr>
            <a:cxnSpLocks/>
            <a:stCxn id="68" idx="3"/>
            <a:endCxn id="49" idx="1"/>
          </p:cNvCxnSpPr>
          <p:nvPr/>
        </p:nvCxnSpPr>
        <p:spPr>
          <a:xfrm>
            <a:off x="3379382" y="5392926"/>
            <a:ext cx="827003" cy="251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2E059FB4-EBCC-4944-BA05-47140241A75C}"/>
              </a:ext>
            </a:extLst>
          </p:cNvPr>
          <p:cNvSpPr txBox="1"/>
          <p:nvPr/>
        </p:nvSpPr>
        <p:spPr>
          <a:xfrm>
            <a:off x="8750575" y="4691647"/>
            <a:ext cx="6479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>
                <a:solidFill>
                  <a:schemeClr val="bg1">
                    <a:lumMod val="65000"/>
                  </a:schemeClr>
                </a:solidFill>
              </a:rPr>
              <a:t>n</a:t>
            </a:r>
            <a:r>
              <a:rPr lang="fr-FR" sz="1100" i="1" dirty="0">
                <a:solidFill>
                  <a:schemeClr val="bg1">
                    <a:lumMod val="65000"/>
                  </a:schemeClr>
                </a:solidFill>
              </a:rPr>
              <a:t> copies</a:t>
            </a:r>
            <a:endParaRPr lang="en-LU" sz="11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74331DF-3F9B-D446-A6A6-3BF5462BEBCC}"/>
              </a:ext>
            </a:extLst>
          </p:cNvPr>
          <p:cNvSpPr txBox="1"/>
          <p:nvPr/>
        </p:nvSpPr>
        <p:spPr>
          <a:xfrm>
            <a:off x="8750575" y="5148845"/>
            <a:ext cx="6479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>
                <a:solidFill>
                  <a:schemeClr val="bg1">
                    <a:lumMod val="65000"/>
                  </a:schemeClr>
                </a:solidFill>
              </a:rPr>
              <a:t>n</a:t>
            </a:r>
            <a:r>
              <a:rPr lang="fr-FR" sz="1100" i="1" dirty="0">
                <a:solidFill>
                  <a:schemeClr val="bg1">
                    <a:lumMod val="65000"/>
                  </a:schemeClr>
                </a:solidFill>
              </a:rPr>
              <a:t> copies</a:t>
            </a:r>
            <a:endParaRPr lang="en-LU" sz="11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000E252-63CC-DC4C-83DB-8B8F5FFE8D53}"/>
              </a:ext>
            </a:extLst>
          </p:cNvPr>
          <p:cNvSpPr txBox="1"/>
          <p:nvPr/>
        </p:nvSpPr>
        <p:spPr>
          <a:xfrm>
            <a:off x="8750575" y="5595157"/>
            <a:ext cx="6479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>
                <a:solidFill>
                  <a:schemeClr val="bg1">
                    <a:lumMod val="65000"/>
                  </a:schemeClr>
                </a:solidFill>
              </a:rPr>
              <a:t>n</a:t>
            </a:r>
            <a:r>
              <a:rPr lang="fr-FR" sz="1100" i="1" dirty="0">
                <a:solidFill>
                  <a:schemeClr val="bg1">
                    <a:lumMod val="65000"/>
                  </a:schemeClr>
                </a:solidFill>
              </a:rPr>
              <a:t> copies</a:t>
            </a:r>
            <a:endParaRPr lang="en-LU" sz="11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3F1B96A-A39D-A548-B769-9569AB8DA6E2}"/>
              </a:ext>
            </a:extLst>
          </p:cNvPr>
          <p:cNvSpPr txBox="1"/>
          <p:nvPr/>
        </p:nvSpPr>
        <p:spPr>
          <a:xfrm>
            <a:off x="465033" y="4206342"/>
            <a:ext cx="2192716" cy="369332"/>
          </a:xfrm>
          <a:prstGeom prst="rect">
            <a:avLst/>
          </a:prstGeom>
          <a:solidFill>
            <a:srgbClr val="E1EFD8"/>
          </a:solidFill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980000"/>
                </a:solidFill>
              </a:rPr>
              <a:t>Future developments</a:t>
            </a:r>
            <a:endParaRPr lang="en-LU" dirty="0">
              <a:solidFill>
                <a:srgbClr val="980000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3634CFD-8CF0-3744-87CA-C3A32868A9C3}"/>
              </a:ext>
            </a:extLst>
          </p:cNvPr>
          <p:cNvSpPr txBox="1"/>
          <p:nvPr/>
        </p:nvSpPr>
        <p:spPr>
          <a:xfrm>
            <a:off x="6629852" y="4985823"/>
            <a:ext cx="1072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i="1" dirty="0" err="1">
                <a:solidFill>
                  <a:schemeClr val="bg1">
                    <a:lumMod val="65000"/>
                  </a:schemeClr>
                </a:solidFill>
              </a:rPr>
              <a:t>OnboardPerson</a:t>
            </a:r>
            <a:endParaRPr lang="en-LU" sz="1100" i="1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40796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B91D8D0-F88B-784E-8FF8-D5F07BC08546}"/>
              </a:ext>
            </a:extLst>
          </p:cNvPr>
          <p:cNvSpPr txBox="1"/>
          <p:nvPr/>
        </p:nvSpPr>
        <p:spPr>
          <a:xfrm>
            <a:off x="620486" y="250372"/>
            <a:ext cx="4767943" cy="594250"/>
          </a:xfrm>
          <a:prstGeom prst="rect">
            <a:avLst/>
          </a:prstGeom>
          <a:solidFill>
            <a:srgbClr val="E1EFD8"/>
          </a:solidFill>
        </p:spPr>
        <p:txBody>
          <a:bodyPr wrap="none" rtlCol="0" anchor="ctr" anchorCtr="0">
            <a:noAutofit/>
          </a:bodyPr>
          <a:lstStyle/>
          <a:p>
            <a:r>
              <a:rPr lang="en-US" b="1" dirty="0">
                <a:solidFill>
                  <a:srgbClr val="980000"/>
                </a:solidFill>
              </a:rPr>
              <a:t>Sources of transaction funding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48BA86-9C0C-0846-A8F7-877203CF605C}"/>
              </a:ext>
            </a:extLst>
          </p:cNvPr>
          <p:cNvSpPr txBox="1"/>
          <p:nvPr/>
        </p:nvSpPr>
        <p:spPr>
          <a:xfrm>
            <a:off x="4886727" y="1478041"/>
            <a:ext cx="3005416" cy="64752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600" dirty="0" err="1"/>
              <a:t>Pepito.sol</a:t>
            </a:r>
            <a:endParaRPr lang="en-US" sz="1600" dirty="0"/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/>
              <a:t>Pepito constructor: owner = </a:t>
            </a:r>
            <a:r>
              <a:rPr lang="en-US" sz="1200" dirty="0" err="1"/>
              <a:t>msg.sender</a:t>
            </a:r>
            <a:endParaRPr lang="en-US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42D0A16-45A8-D04E-9A8D-7945BB4CD969}"/>
              </a:ext>
            </a:extLst>
          </p:cNvPr>
          <p:cNvSpPr txBox="1"/>
          <p:nvPr/>
        </p:nvSpPr>
        <p:spPr>
          <a:xfrm>
            <a:off x="620485" y="1227901"/>
            <a:ext cx="169817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2_deploy_contracts.js</a:t>
            </a:r>
          </a:p>
          <a:p>
            <a:r>
              <a:rPr lang="en-US" sz="1100" dirty="0" err="1"/>
              <a:t>deployer.deploy</a:t>
            </a:r>
            <a:r>
              <a:rPr lang="en-US" sz="1100" dirty="0"/>
              <a:t>(Pepito);</a:t>
            </a:r>
          </a:p>
        </p:txBody>
      </p:sp>
      <p:pic>
        <p:nvPicPr>
          <p:cNvPr id="24" name="Google Shape;117;p28">
            <a:extLst>
              <a:ext uri="{FF2B5EF4-FFF2-40B4-BE49-F238E27FC236}">
                <a16:creationId xmlns:a16="http://schemas.microsoft.com/office/drawing/2014/main" id="{2EA4266C-D217-D343-8C4D-91A2E9F28720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24687" y="146484"/>
            <a:ext cx="1357940" cy="1357940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TextBox 8">
            <a:extLst>
              <a:ext uri="{FF2B5EF4-FFF2-40B4-BE49-F238E27FC236}">
                <a16:creationId xmlns:a16="http://schemas.microsoft.com/office/drawing/2014/main" id="{8C86B02D-E6ED-D344-AC93-B813DC10527C}"/>
              </a:ext>
            </a:extLst>
          </p:cNvPr>
          <p:cNvSpPr txBox="1"/>
          <p:nvPr/>
        </p:nvSpPr>
        <p:spPr>
          <a:xfrm>
            <a:off x="4886727" y="3089344"/>
            <a:ext cx="4899530" cy="64752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600" dirty="0" err="1"/>
              <a:t>Pepito.sol</a:t>
            </a:r>
            <a:endParaRPr lang="en-US" sz="1600" dirty="0"/>
          </a:p>
          <a:p>
            <a:pPr marL="357188" lvl="1" indent="-161925">
              <a:buFont typeface="Arial" panose="020B0604020202020204" pitchFamily="34" charset="0"/>
              <a:buChar char="•"/>
            </a:pPr>
            <a:r>
              <a:rPr lang="en-US" sz="1200" dirty="0"/>
              <a:t>function </a:t>
            </a:r>
            <a:r>
              <a:rPr lang="en-US" sz="1200" dirty="0" err="1"/>
              <a:t>createPepitoDisguise</a:t>
            </a:r>
            <a:r>
              <a:rPr lang="en-US" sz="1200" dirty="0"/>
              <a:t>() public payable returns(</a:t>
            </a:r>
            <a:r>
              <a:rPr lang="en-US" sz="1200" dirty="0" err="1"/>
              <a:t>PepitoDisguise</a:t>
            </a:r>
            <a:r>
              <a:rPr lang="en-US" sz="1200" dirty="0"/>
              <a:t>)</a:t>
            </a:r>
          </a:p>
        </p:txBody>
      </p:sp>
      <p:sp>
        <p:nvSpPr>
          <p:cNvPr id="27" name="TextBox 20">
            <a:extLst>
              <a:ext uri="{FF2B5EF4-FFF2-40B4-BE49-F238E27FC236}">
                <a16:creationId xmlns:a16="http://schemas.microsoft.com/office/drawing/2014/main" id="{75CD1C35-2BD5-624F-B5C3-51F75BFA76CE}"/>
              </a:ext>
            </a:extLst>
          </p:cNvPr>
          <p:cNvSpPr txBox="1"/>
          <p:nvPr/>
        </p:nvSpPr>
        <p:spPr>
          <a:xfrm>
            <a:off x="5097884" y="1751394"/>
            <a:ext cx="555171" cy="190800"/>
          </a:xfrm>
          <a:prstGeom prst="rect">
            <a:avLst/>
          </a:prstGeom>
          <a:noFill/>
          <a:ln>
            <a:noFill/>
          </a:ln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cxnSp>
        <p:nvCxnSpPr>
          <p:cNvPr id="28" name="Elbow Connector 41">
            <a:extLst>
              <a:ext uri="{FF2B5EF4-FFF2-40B4-BE49-F238E27FC236}">
                <a16:creationId xmlns:a16="http://schemas.microsoft.com/office/drawing/2014/main" id="{59E492D1-7698-0C4F-9832-6D44DCE9B88E}"/>
              </a:ext>
            </a:extLst>
          </p:cNvPr>
          <p:cNvCxnSpPr>
            <a:cxnSpLocks/>
            <a:stCxn id="26" idx="2"/>
            <a:endCxn id="27" idx="1"/>
          </p:cNvCxnSpPr>
          <p:nvPr/>
        </p:nvCxnSpPr>
        <p:spPr>
          <a:xfrm rot="16200000" flipH="1">
            <a:off x="3189724" y="-61366"/>
            <a:ext cx="188006" cy="3628313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5">
            <a:extLst>
              <a:ext uri="{FF2B5EF4-FFF2-40B4-BE49-F238E27FC236}">
                <a16:creationId xmlns:a16="http://schemas.microsoft.com/office/drawing/2014/main" id="{558789AB-DB16-2540-8E14-7EF6434084FA}"/>
              </a:ext>
            </a:extLst>
          </p:cNvPr>
          <p:cNvSpPr txBox="1"/>
          <p:nvPr/>
        </p:nvSpPr>
        <p:spPr>
          <a:xfrm>
            <a:off x="2434641" y="1880926"/>
            <a:ext cx="16981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/>
              <a:t>Developer account funds</a:t>
            </a:r>
            <a:endParaRPr lang="en-LU" sz="1100" i="1" dirty="0"/>
          </a:p>
        </p:txBody>
      </p:sp>
      <p:sp>
        <p:nvSpPr>
          <p:cNvPr id="31" name="TextBox 25">
            <a:extLst>
              <a:ext uri="{FF2B5EF4-FFF2-40B4-BE49-F238E27FC236}">
                <a16:creationId xmlns:a16="http://schemas.microsoft.com/office/drawing/2014/main" id="{0A2A3927-8CE9-B347-9943-1CD05CFACF6C}"/>
              </a:ext>
            </a:extLst>
          </p:cNvPr>
          <p:cNvSpPr txBox="1"/>
          <p:nvPr/>
        </p:nvSpPr>
        <p:spPr>
          <a:xfrm>
            <a:off x="620484" y="2560413"/>
            <a:ext cx="351232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/>
              <a:t>DisguiseStore.js</a:t>
            </a:r>
            <a:endParaRPr lang="en-US" sz="1100" dirty="0"/>
          </a:p>
          <a:p>
            <a:r>
              <a:rPr lang="en-US" sz="1100" dirty="0"/>
              <a:t>await </a:t>
            </a:r>
            <a:r>
              <a:rPr lang="en-US" sz="1100" dirty="0" err="1"/>
              <a:t>pepitoInstance.methods.createPepitoDisguise</a:t>
            </a:r>
            <a:r>
              <a:rPr lang="en-US" sz="1100" dirty="0"/>
              <a:t>()</a:t>
            </a:r>
          </a:p>
          <a:p>
            <a:r>
              <a:rPr lang="en-US" sz="1100" dirty="0"/>
              <a:t>                .send({from: </a:t>
            </a:r>
            <a:r>
              <a:rPr lang="en-US" sz="1100" dirty="0" err="1"/>
              <a:t>this.props.ownerPepito</a:t>
            </a:r>
            <a:r>
              <a:rPr lang="en-US" sz="1100" dirty="0"/>
              <a:t>});</a:t>
            </a:r>
          </a:p>
        </p:txBody>
      </p:sp>
      <p:sp>
        <p:nvSpPr>
          <p:cNvPr id="32" name="TextBox 20">
            <a:extLst>
              <a:ext uri="{FF2B5EF4-FFF2-40B4-BE49-F238E27FC236}">
                <a16:creationId xmlns:a16="http://schemas.microsoft.com/office/drawing/2014/main" id="{628E102B-ACC5-F54F-AF72-126E62059C13}"/>
              </a:ext>
            </a:extLst>
          </p:cNvPr>
          <p:cNvSpPr txBox="1"/>
          <p:nvPr/>
        </p:nvSpPr>
        <p:spPr>
          <a:xfrm>
            <a:off x="5097884" y="3317705"/>
            <a:ext cx="555171" cy="190800"/>
          </a:xfrm>
          <a:prstGeom prst="rect">
            <a:avLst/>
          </a:prstGeom>
          <a:noFill/>
          <a:ln>
            <a:noFill/>
          </a:ln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cxnSp>
        <p:nvCxnSpPr>
          <p:cNvPr id="33" name="Elbow Connector 41">
            <a:extLst>
              <a:ext uri="{FF2B5EF4-FFF2-40B4-BE49-F238E27FC236}">
                <a16:creationId xmlns:a16="http://schemas.microsoft.com/office/drawing/2014/main" id="{78C630B3-A3CE-4A49-8187-DD45DCB8889A}"/>
              </a:ext>
            </a:extLst>
          </p:cNvPr>
          <p:cNvCxnSpPr>
            <a:cxnSpLocks/>
            <a:stCxn id="31" idx="2"/>
          </p:cNvCxnSpPr>
          <p:nvPr/>
        </p:nvCxnSpPr>
        <p:spPr>
          <a:xfrm rot="16200000" flipH="1">
            <a:off x="3578345" y="1958879"/>
            <a:ext cx="317842" cy="2721237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25">
            <a:extLst>
              <a:ext uri="{FF2B5EF4-FFF2-40B4-BE49-F238E27FC236}">
                <a16:creationId xmlns:a16="http://schemas.microsoft.com/office/drawing/2014/main" id="{FD766E8C-3BFA-0143-89ED-4AF04C9EA2CD}"/>
              </a:ext>
            </a:extLst>
          </p:cNvPr>
          <p:cNvSpPr txBox="1"/>
          <p:nvPr/>
        </p:nvSpPr>
        <p:spPr>
          <a:xfrm>
            <a:off x="1821477" y="3255831"/>
            <a:ext cx="272123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/>
              <a:t>Developer account funds</a:t>
            </a:r>
          </a:p>
          <a:p>
            <a:r>
              <a:rPr lang="en-US" sz="1100" dirty="0">
                <a:solidFill>
                  <a:srgbClr val="0070C0"/>
                </a:solidFill>
              </a:rPr>
              <a:t>… should be</a:t>
            </a:r>
          </a:p>
          <a:p>
            <a:r>
              <a:rPr lang="en-US" sz="1100" i="1" dirty="0">
                <a:solidFill>
                  <a:srgbClr val="0070C0"/>
                </a:solidFill>
              </a:rPr>
              <a:t>User selected Metamask account</a:t>
            </a:r>
          </a:p>
          <a:p>
            <a:r>
              <a:rPr lang="fr-LU" sz="1100" i="1" dirty="0" err="1">
                <a:solidFill>
                  <a:srgbClr val="0070C0"/>
                </a:solidFill>
              </a:rPr>
              <a:t>from</a:t>
            </a:r>
            <a:r>
              <a:rPr lang="fr-LU" sz="1100" i="1" dirty="0">
                <a:solidFill>
                  <a:srgbClr val="0070C0"/>
                </a:solidFill>
              </a:rPr>
              <a:t>: web3js.givenProvider.selectedAddress</a:t>
            </a:r>
            <a:endParaRPr lang="en-LU" sz="1100" i="1" dirty="0">
              <a:solidFill>
                <a:srgbClr val="0070C0"/>
              </a:solidFill>
            </a:endParaRPr>
          </a:p>
        </p:txBody>
      </p:sp>
      <p:sp>
        <p:nvSpPr>
          <p:cNvPr id="37" name="TextBox 8">
            <a:extLst>
              <a:ext uri="{FF2B5EF4-FFF2-40B4-BE49-F238E27FC236}">
                <a16:creationId xmlns:a16="http://schemas.microsoft.com/office/drawing/2014/main" id="{FF546F6A-E15F-504D-B8BD-7C9088F48A48}"/>
              </a:ext>
            </a:extLst>
          </p:cNvPr>
          <p:cNvSpPr txBox="1"/>
          <p:nvPr/>
        </p:nvSpPr>
        <p:spPr>
          <a:xfrm>
            <a:off x="4886727" y="4762943"/>
            <a:ext cx="5302302" cy="64752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600" dirty="0" err="1"/>
              <a:t>PepitoDisguise.sol</a:t>
            </a:r>
            <a:endParaRPr lang="en-US" sz="1600" dirty="0"/>
          </a:p>
          <a:p>
            <a:pPr marL="357188" lvl="1" indent="-161925">
              <a:buFont typeface="Arial" panose="020B0604020202020204" pitchFamily="34" charset="0"/>
              <a:buChar char="•"/>
            </a:pPr>
            <a:r>
              <a:rPr lang="en-US" sz="1200" dirty="0"/>
              <a:t>function </a:t>
            </a:r>
            <a:r>
              <a:rPr lang="en-US" sz="1200" dirty="0" err="1"/>
              <a:t>storeDisguise</a:t>
            </a:r>
            <a:r>
              <a:rPr lang="en-US" sz="1200" dirty="0"/>
              <a:t>(uint256[12] memory _disguise2store) public payable</a:t>
            </a:r>
          </a:p>
        </p:txBody>
      </p:sp>
      <p:sp>
        <p:nvSpPr>
          <p:cNvPr id="38" name="TextBox 20">
            <a:extLst>
              <a:ext uri="{FF2B5EF4-FFF2-40B4-BE49-F238E27FC236}">
                <a16:creationId xmlns:a16="http://schemas.microsoft.com/office/drawing/2014/main" id="{44484C37-4E8F-9E4C-BB31-5B5DE439F7E7}"/>
              </a:ext>
            </a:extLst>
          </p:cNvPr>
          <p:cNvSpPr txBox="1"/>
          <p:nvPr/>
        </p:nvSpPr>
        <p:spPr>
          <a:xfrm>
            <a:off x="5097884" y="5037697"/>
            <a:ext cx="555171" cy="190800"/>
          </a:xfrm>
          <a:prstGeom prst="rect">
            <a:avLst/>
          </a:prstGeom>
          <a:noFill/>
          <a:ln>
            <a:noFill/>
          </a:ln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sp>
        <p:nvSpPr>
          <p:cNvPr id="41" name="TextBox 25">
            <a:extLst>
              <a:ext uri="{FF2B5EF4-FFF2-40B4-BE49-F238E27FC236}">
                <a16:creationId xmlns:a16="http://schemas.microsoft.com/office/drawing/2014/main" id="{8FED0948-731E-5745-A12F-2FEF1194B93C}"/>
              </a:ext>
            </a:extLst>
          </p:cNvPr>
          <p:cNvSpPr txBox="1"/>
          <p:nvPr/>
        </p:nvSpPr>
        <p:spPr>
          <a:xfrm>
            <a:off x="620484" y="4209001"/>
            <a:ext cx="362494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/>
              <a:t>DisguiseStore.js</a:t>
            </a:r>
            <a:endParaRPr lang="en-US" sz="1100" dirty="0"/>
          </a:p>
          <a:p>
            <a:r>
              <a:rPr lang="en-US" sz="1100" dirty="0"/>
              <a:t>await </a:t>
            </a:r>
            <a:r>
              <a:rPr lang="en-US" sz="1100" dirty="0" err="1"/>
              <a:t>pepitoDisguise.methods.storeDisguise</a:t>
            </a:r>
            <a:r>
              <a:rPr lang="en-US" sz="1100" dirty="0"/>
              <a:t>(disguise2store)</a:t>
            </a:r>
          </a:p>
          <a:p>
            <a:r>
              <a:rPr lang="en-US" sz="1100" dirty="0"/>
              <a:t>                .send({from: </a:t>
            </a:r>
            <a:r>
              <a:rPr lang="en-US" sz="1100" dirty="0" err="1"/>
              <a:t>this.props.ownerPepito</a:t>
            </a:r>
            <a:r>
              <a:rPr lang="en-US" sz="1100" dirty="0"/>
              <a:t> });</a:t>
            </a:r>
          </a:p>
        </p:txBody>
      </p:sp>
      <p:cxnSp>
        <p:nvCxnSpPr>
          <p:cNvPr id="43" name="Elbow Connector 41">
            <a:extLst>
              <a:ext uri="{FF2B5EF4-FFF2-40B4-BE49-F238E27FC236}">
                <a16:creationId xmlns:a16="http://schemas.microsoft.com/office/drawing/2014/main" id="{1D333DD4-BAAF-4B42-9E8D-DC1ADE449AF1}"/>
              </a:ext>
            </a:extLst>
          </p:cNvPr>
          <p:cNvCxnSpPr>
            <a:cxnSpLocks/>
            <a:stCxn id="41" idx="2"/>
            <a:endCxn id="38" idx="1"/>
          </p:cNvCxnSpPr>
          <p:nvPr/>
        </p:nvCxnSpPr>
        <p:spPr>
          <a:xfrm rot="16200000" flipH="1">
            <a:off x="3603454" y="3638667"/>
            <a:ext cx="323932" cy="2664927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25">
            <a:extLst>
              <a:ext uri="{FF2B5EF4-FFF2-40B4-BE49-F238E27FC236}">
                <a16:creationId xmlns:a16="http://schemas.microsoft.com/office/drawing/2014/main" id="{CF0FBBB2-919E-A342-8480-88A4B4F766B9}"/>
              </a:ext>
            </a:extLst>
          </p:cNvPr>
          <p:cNvSpPr txBox="1"/>
          <p:nvPr/>
        </p:nvSpPr>
        <p:spPr>
          <a:xfrm>
            <a:off x="1821477" y="4904419"/>
            <a:ext cx="272123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/>
              <a:t>Developer account funds</a:t>
            </a:r>
          </a:p>
          <a:p>
            <a:r>
              <a:rPr lang="en-US" sz="1100" dirty="0">
                <a:solidFill>
                  <a:srgbClr val="0070C0"/>
                </a:solidFill>
              </a:rPr>
              <a:t>… should be</a:t>
            </a:r>
          </a:p>
          <a:p>
            <a:r>
              <a:rPr lang="en-US" sz="1100" i="1" dirty="0">
                <a:solidFill>
                  <a:srgbClr val="0070C0"/>
                </a:solidFill>
              </a:rPr>
              <a:t>User selected Metamask account</a:t>
            </a:r>
          </a:p>
          <a:p>
            <a:r>
              <a:rPr lang="fr-LU" sz="1100" i="1" dirty="0" err="1">
                <a:solidFill>
                  <a:srgbClr val="0070C0"/>
                </a:solidFill>
              </a:rPr>
              <a:t>from</a:t>
            </a:r>
            <a:r>
              <a:rPr lang="fr-LU" sz="1100" i="1" dirty="0">
                <a:solidFill>
                  <a:srgbClr val="0070C0"/>
                </a:solidFill>
              </a:rPr>
              <a:t>: web3js.givenProvider.selectedAddress</a:t>
            </a:r>
            <a:endParaRPr lang="en-LU" sz="1100" i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69550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B91D8D0-F88B-784E-8FF8-D5F07BC08546}"/>
              </a:ext>
            </a:extLst>
          </p:cNvPr>
          <p:cNvSpPr txBox="1"/>
          <p:nvPr/>
        </p:nvSpPr>
        <p:spPr>
          <a:xfrm>
            <a:off x="620486" y="250372"/>
            <a:ext cx="4969814" cy="594250"/>
          </a:xfrm>
          <a:prstGeom prst="rect">
            <a:avLst/>
          </a:prstGeom>
          <a:solidFill>
            <a:srgbClr val="E1EFD8"/>
          </a:solidFill>
        </p:spPr>
        <p:txBody>
          <a:bodyPr wrap="none" rtlCol="0" anchor="ctr" anchorCtr="0">
            <a:noAutofit/>
          </a:bodyPr>
          <a:lstStyle/>
          <a:p>
            <a:r>
              <a:rPr lang="en-US" b="1" dirty="0">
                <a:solidFill>
                  <a:srgbClr val="980000"/>
                </a:solidFill>
              </a:rPr>
              <a:t>Deploying on testnet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48BA86-9C0C-0846-A8F7-877203CF605C}"/>
              </a:ext>
            </a:extLst>
          </p:cNvPr>
          <p:cNvSpPr txBox="1"/>
          <p:nvPr/>
        </p:nvSpPr>
        <p:spPr>
          <a:xfrm>
            <a:off x="1207302" y="2401133"/>
            <a:ext cx="4562127" cy="18443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600" dirty="0"/>
              <a:t>truffle-</a:t>
            </a:r>
            <a:r>
              <a:rPr lang="en-US" sz="1600" dirty="0" err="1"/>
              <a:t>config.js</a:t>
            </a:r>
            <a:endParaRPr lang="en-US" sz="16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require('</a:t>
            </a:r>
            <a:r>
              <a:rPr lang="en-US" sz="1200" dirty="0" err="1"/>
              <a:t>dotenv</a:t>
            </a:r>
            <a:r>
              <a:rPr lang="en-US" sz="1200" dirty="0"/>
              <a:t>').config();</a:t>
            </a:r>
          </a:p>
          <a:p>
            <a:pPr marL="171450" indent="-171450">
              <a:buFont typeface="Arial" panose="020B0604020202020204" pitchFamily="34" charset="0"/>
              <a:buChar char="•"/>
              <a:tabLst>
                <a:tab pos="531813" algn="l"/>
                <a:tab pos="704850" algn="l"/>
              </a:tabLst>
            </a:pPr>
            <a:r>
              <a:rPr lang="en-US" sz="1200" dirty="0"/>
              <a:t>networks: {"</a:t>
            </a:r>
            <a:r>
              <a:rPr lang="en-US" sz="1200" dirty="0" err="1"/>
              <a:t>rinkeby-infura</a:t>
            </a:r>
            <a:r>
              <a:rPr lang="en-US" sz="1200" dirty="0"/>
              <a:t>": {</a:t>
            </a:r>
          </a:p>
          <a:p>
            <a:pPr marL="171450" indent="-171450">
              <a:buFont typeface="Arial" panose="020B0604020202020204" pitchFamily="34" charset="0"/>
              <a:buChar char="•"/>
              <a:tabLst>
                <a:tab pos="531813" algn="l"/>
                <a:tab pos="704850" algn="l"/>
              </a:tabLst>
            </a:pPr>
            <a:r>
              <a:rPr lang="en-US" sz="1200" dirty="0"/>
              <a:t>        provider: () =&gt; new </a:t>
            </a:r>
            <a:r>
              <a:rPr lang="en-US" sz="1200" dirty="0" err="1"/>
              <a:t>HDWalletProvider</a:t>
            </a:r>
            <a:r>
              <a:rPr lang="en-US" sz="1200" dirty="0"/>
              <a:t>(</a:t>
            </a:r>
          </a:p>
          <a:p>
            <a:pPr marL="171450" indent="-171450">
              <a:buFont typeface="Arial" panose="020B0604020202020204" pitchFamily="34" charset="0"/>
              <a:buChar char="•"/>
              <a:tabLst>
                <a:tab pos="531813" algn="l"/>
                <a:tab pos="704850" algn="l"/>
              </a:tabLst>
            </a:pPr>
            <a:r>
              <a:rPr lang="en-US" sz="1200" dirty="0"/>
              <a:t>            </a:t>
            </a:r>
            <a:r>
              <a:rPr lang="en-US" sz="1200" dirty="0" err="1"/>
              <a:t>process.env</a:t>
            </a:r>
            <a:r>
              <a:rPr lang="en-US" sz="1200" dirty="0"/>
              <a:t>. TEST_MNEMONIC,</a:t>
            </a:r>
          </a:p>
          <a:p>
            <a:pPr marL="171450" indent="-171450">
              <a:buFont typeface="Arial" panose="020B0604020202020204" pitchFamily="34" charset="0"/>
              <a:buChar char="•"/>
              <a:tabLst>
                <a:tab pos="531813" algn="l"/>
                <a:tab pos="704850" algn="l"/>
              </a:tabLst>
            </a:pPr>
            <a:r>
              <a:rPr lang="en-US" sz="1200" dirty="0"/>
              <a:t>            `https://</a:t>
            </a:r>
            <a:r>
              <a:rPr lang="en-US" sz="1200" dirty="0" err="1"/>
              <a:t>rinkeby.infura.io</a:t>
            </a:r>
            <a:r>
              <a:rPr lang="en-US" sz="1200" dirty="0"/>
              <a:t>/v3/${</a:t>
            </a:r>
            <a:r>
              <a:rPr lang="en-US" sz="1200" dirty="0" err="1"/>
              <a:t>process.env</a:t>
            </a:r>
            <a:r>
              <a:rPr lang="en-US" sz="1200" dirty="0"/>
              <a:t>. INFURA_KEY}`</a:t>
            </a:r>
          </a:p>
          <a:p>
            <a:pPr marL="171450" indent="-171450">
              <a:buFont typeface="Arial" panose="020B0604020202020204" pitchFamily="34" charset="0"/>
              <a:buChar char="•"/>
              <a:tabLst>
                <a:tab pos="531813" algn="l"/>
                <a:tab pos="704850" algn="l"/>
              </a:tabLst>
            </a:pPr>
            <a:r>
              <a:rPr lang="en-US" sz="1200" dirty="0"/>
              <a:t>        ),</a:t>
            </a:r>
          </a:p>
          <a:p>
            <a:pPr marL="171450" indent="-171450">
              <a:buFont typeface="Arial" panose="020B0604020202020204" pitchFamily="34" charset="0"/>
              <a:buChar char="•"/>
              <a:tabLst>
                <a:tab pos="531813" algn="l"/>
                <a:tab pos="704850" algn="l"/>
              </a:tabLst>
            </a:pPr>
            <a:r>
              <a:rPr lang="en-US" sz="1200" dirty="0"/>
              <a:t>        </a:t>
            </a:r>
            <a:r>
              <a:rPr lang="en-US" sz="1200" dirty="0" err="1"/>
              <a:t>network_id</a:t>
            </a:r>
            <a:r>
              <a:rPr lang="en-US" sz="1200" dirty="0"/>
              <a:t>: 4,       // </a:t>
            </a:r>
            <a:r>
              <a:rPr lang="en-US" sz="1200" dirty="0" err="1"/>
              <a:t>Rinkeby's</a:t>
            </a:r>
            <a:r>
              <a:rPr lang="en-US" sz="1200" dirty="0"/>
              <a:t> network ID</a:t>
            </a:r>
          </a:p>
          <a:p>
            <a:pPr marL="171450" indent="-171450">
              <a:buFont typeface="Arial" panose="020B0604020202020204" pitchFamily="34" charset="0"/>
              <a:buChar char="•"/>
              <a:tabLst>
                <a:tab pos="531813" algn="l"/>
                <a:tab pos="704850" algn="l"/>
              </a:tabLst>
            </a:pPr>
            <a:r>
              <a:rPr lang="en-US" sz="1200" dirty="0"/>
              <a:t>        gas: 8500000,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549962F-115E-1648-9637-7B6BADF704D2}"/>
              </a:ext>
            </a:extLst>
          </p:cNvPr>
          <p:cNvSpPr txBox="1"/>
          <p:nvPr/>
        </p:nvSpPr>
        <p:spPr>
          <a:xfrm>
            <a:off x="2488958" y="2401133"/>
            <a:ext cx="555171" cy="190800"/>
          </a:xfrm>
          <a:prstGeom prst="rect">
            <a:avLst/>
          </a:prstGeom>
          <a:noFill/>
          <a:ln>
            <a:noFill/>
          </a:ln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C801F14-4C79-3248-A2D0-30151C9DC533}"/>
              </a:ext>
            </a:extLst>
          </p:cNvPr>
          <p:cNvSpPr txBox="1"/>
          <p:nvPr/>
        </p:nvSpPr>
        <p:spPr>
          <a:xfrm>
            <a:off x="1416388" y="2161170"/>
            <a:ext cx="555171" cy="190800"/>
          </a:xfrm>
          <a:prstGeom prst="rect">
            <a:avLst/>
          </a:prstGeom>
          <a:noFill/>
          <a:ln>
            <a:noFill/>
          </a:ln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pic>
        <p:nvPicPr>
          <p:cNvPr id="24" name="Google Shape;117;p28">
            <a:extLst>
              <a:ext uri="{FF2B5EF4-FFF2-40B4-BE49-F238E27FC236}">
                <a16:creationId xmlns:a16="http://schemas.microsoft.com/office/drawing/2014/main" id="{2EA4266C-D217-D343-8C4D-91A2E9F28720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24687" y="146484"/>
            <a:ext cx="1357940" cy="1357940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5C8B49F7-ACCE-8745-A8F0-1B7B7DFE84F2}"/>
              </a:ext>
            </a:extLst>
          </p:cNvPr>
          <p:cNvSpPr txBox="1"/>
          <p:nvPr/>
        </p:nvSpPr>
        <p:spPr>
          <a:xfrm>
            <a:off x="1207302" y="1105733"/>
            <a:ext cx="3694509" cy="78838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600" dirty="0"/>
              <a:t>.env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Seed phrase of developer’s Metamask</a:t>
            </a:r>
          </a:p>
          <a:p>
            <a:pPr marL="171450" indent="-171450">
              <a:buFont typeface="Arial" panose="020B0604020202020204" pitchFamily="34" charset="0"/>
              <a:buChar char="•"/>
              <a:tabLst>
                <a:tab pos="531813" algn="l"/>
                <a:tab pos="704850" algn="l"/>
              </a:tabLst>
            </a:pPr>
            <a:r>
              <a:rPr lang="en-US" sz="1200" dirty="0"/>
              <a:t>Infura Project key of developer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61D9E6F-707F-EA42-BF9D-A4F6A5E2270F}"/>
              </a:ext>
            </a:extLst>
          </p:cNvPr>
          <p:cNvSpPr txBox="1"/>
          <p:nvPr/>
        </p:nvSpPr>
        <p:spPr>
          <a:xfrm>
            <a:off x="1862701" y="3238200"/>
            <a:ext cx="555171" cy="190800"/>
          </a:xfrm>
          <a:prstGeom prst="rect">
            <a:avLst/>
          </a:prstGeom>
          <a:noFill/>
          <a:ln>
            <a:noFill/>
          </a:ln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362BAECA-BB4F-1145-B07A-E1D6B7A90592}"/>
              </a:ext>
            </a:extLst>
          </p:cNvPr>
          <p:cNvCxnSpPr>
            <a:cxnSpLocks/>
            <a:stCxn id="44" idx="1"/>
            <a:endCxn id="27" idx="1"/>
          </p:cNvCxnSpPr>
          <p:nvPr/>
        </p:nvCxnSpPr>
        <p:spPr>
          <a:xfrm rot="10800000" flipH="1" flipV="1">
            <a:off x="1416387" y="1480888"/>
            <a:ext cx="446313" cy="1852711"/>
          </a:xfrm>
          <a:prstGeom prst="bentConnector3">
            <a:avLst>
              <a:gd name="adj1" fmla="val -143903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ED3E2AB8-7304-3449-9076-8CFCA3933B44}"/>
              </a:ext>
            </a:extLst>
          </p:cNvPr>
          <p:cNvSpPr txBox="1"/>
          <p:nvPr/>
        </p:nvSpPr>
        <p:spPr>
          <a:xfrm>
            <a:off x="1416388" y="1385489"/>
            <a:ext cx="555171" cy="190800"/>
          </a:xfrm>
          <a:prstGeom prst="rect">
            <a:avLst/>
          </a:prstGeom>
          <a:noFill/>
          <a:ln>
            <a:noFill/>
          </a:ln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E58256E-C6F9-2841-BE46-5832B08E2D3B}"/>
              </a:ext>
            </a:extLst>
          </p:cNvPr>
          <p:cNvSpPr txBox="1"/>
          <p:nvPr/>
        </p:nvSpPr>
        <p:spPr>
          <a:xfrm>
            <a:off x="5035129" y="3429000"/>
            <a:ext cx="555171" cy="190800"/>
          </a:xfrm>
          <a:prstGeom prst="rect">
            <a:avLst/>
          </a:prstGeom>
          <a:noFill/>
          <a:ln>
            <a:noFill/>
          </a:ln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D67EC89-CE18-3645-B17B-131E35E59BC4}"/>
              </a:ext>
            </a:extLst>
          </p:cNvPr>
          <p:cNvSpPr txBox="1"/>
          <p:nvPr/>
        </p:nvSpPr>
        <p:spPr>
          <a:xfrm>
            <a:off x="2798877" y="1570547"/>
            <a:ext cx="555171" cy="190800"/>
          </a:xfrm>
          <a:prstGeom prst="rect">
            <a:avLst/>
          </a:prstGeom>
          <a:noFill/>
          <a:ln>
            <a:noFill/>
          </a:ln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9B9E9A87-0DAF-FB42-A23F-DB882CCF9D8F}"/>
              </a:ext>
            </a:extLst>
          </p:cNvPr>
          <p:cNvCxnSpPr>
            <a:cxnSpLocks/>
            <a:stCxn id="31" idx="2"/>
            <a:endCxn id="30" idx="0"/>
          </p:cNvCxnSpPr>
          <p:nvPr/>
        </p:nvCxnSpPr>
        <p:spPr>
          <a:xfrm rot="16200000" flipH="1">
            <a:off x="3360763" y="1477047"/>
            <a:ext cx="1667653" cy="2236252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10587801-5DC8-F649-B894-C0AA5B82F1E0}"/>
              </a:ext>
            </a:extLst>
          </p:cNvPr>
          <p:cNvSpPr txBox="1"/>
          <p:nvPr/>
        </p:nvSpPr>
        <p:spPr>
          <a:xfrm>
            <a:off x="551300" y="1968046"/>
            <a:ext cx="1937658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100" dirty="0"/>
              <a:t>Fund deployment transactions</a:t>
            </a:r>
            <a:endParaRPr lang="en-LU" sz="11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964B047-A541-F846-82C2-986B82D79635}"/>
              </a:ext>
            </a:extLst>
          </p:cNvPr>
          <p:cNvSpPr txBox="1"/>
          <p:nvPr/>
        </p:nvSpPr>
        <p:spPr>
          <a:xfrm>
            <a:off x="3147549" y="2040720"/>
            <a:ext cx="1937658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100" dirty="0"/>
              <a:t>Open access to testnet</a:t>
            </a:r>
            <a:endParaRPr lang="en-LU" sz="11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B21F378-A70A-1047-9B7D-CFCDBD1106A0}"/>
              </a:ext>
            </a:extLst>
          </p:cNvPr>
          <p:cNvSpPr txBox="1"/>
          <p:nvPr/>
        </p:nvSpPr>
        <p:spPr>
          <a:xfrm>
            <a:off x="1207302" y="4817768"/>
            <a:ext cx="3310269" cy="41826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600" dirty="0"/>
              <a:t>Smart contracts on testnet: backend</a:t>
            </a:r>
          </a:p>
        </p:txBody>
      </p:sp>
      <p:cxnSp>
        <p:nvCxnSpPr>
          <p:cNvPr id="41" name="Elbow Connector 40">
            <a:extLst>
              <a:ext uri="{FF2B5EF4-FFF2-40B4-BE49-F238E27FC236}">
                <a16:creationId xmlns:a16="http://schemas.microsoft.com/office/drawing/2014/main" id="{3A4386B6-03C8-164A-9C33-8A3A03D608C9}"/>
              </a:ext>
            </a:extLst>
          </p:cNvPr>
          <p:cNvCxnSpPr>
            <a:cxnSpLocks/>
            <a:stCxn id="9" idx="2"/>
            <a:endCxn id="38" idx="0"/>
          </p:cNvCxnSpPr>
          <p:nvPr/>
        </p:nvCxnSpPr>
        <p:spPr>
          <a:xfrm rot="5400000">
            <a:off x="2889235" y="4218636"/>
            <a:ext cx="572335" cy="625929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940192EF-3F0B-714F-94B8-2FCFE5D34BFC}"/>
              </a:ext>
            </a:extLst>
          </p:cNvPr>
          <p:cNvSpPr txBox="1"/>
          <p:nvPr/>
        </p:nvSpPr>
        <p:spPr>
          <a:xfrm>
            <a:off x="7840573" y="1894114"/>
            <a:ext cx="2130741" cy="115388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600" dirty="0"/>
              <a:t>Pepito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package.json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node_modules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public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src</a:t>
            </a:r>
            <a:endParaRPr lang="en-US" sz="12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7ACF83A-0604-A74F-87A8-2F03EBEF32D1}"/>
              </a:ext>
            </a:extLst>
          </p:cNvPr>
          <p:cNvSpPr txBox="1"/>
          <p:nvPr/>
        </p:nvSpPr>
        <p:spPr>
          <a:xfrm>
            <a:off x="7840572" y="3636966"/>
            <a:ext cx="2130741" cy="41826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600" dirty="0" err="1"/>
              <a:t>Webpack_build</a:t>
            </a:r>
            <a:endParaRPr lang="en-US" sz="16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70B3BF5-DF47-1144-8810-D89DB4DA9BCE}"/>
              </a:ext>
            </a:extLst>
          </p:cNvPr>
          <p:cNvSpPr txBox="1"/>
          <p:nvPr/>
        </p:nvSpPr>
        <p:spPr>
          <a:xfrm>
            <a:off x="7840572" y="4817768"/>
            <a:ext cx="3310269" cy="41826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600" dirty="0"/>
              <a:t>Static webapp on server: frontend</a:t>
            </a:r>
          </a:p>
        </p:txBody>
      </p:sp>
      <p:cxnSp>
        <p:nvCxnSpPr>
          <p:cNvPr id="49" name="Elbow Connector 48">
            <a:extLst>
              <a:ext uri="{FF2B5EF4-FFF2-40B4-BE49-F238E27FC236}">
                <a16:creationId xmlns:a16="http://schemas.microsoft.com/office/drawing/2014/main" id="{0DCF1D83-06FA-2F43-9E8E-C0AA4F08DC22}"/>
              </a:ext>
            </a:extLst>
          </p:cNvPr>
          <p:cNvCxnSpPr>
            <a:cxnSpLocks/>
            <a:stCxn id="43" idx="2"/>
            <a:endCxn id="45" idx="0"/>
          </p:cNvCxnSpPr>
          <p:nvPr/>
        </p:nvCxnSpPr>
        <p:spPr>
          <a:xfrm rot="5400000">
            <a:off x="8611459" y="3342481"/>
            <a:ext cx="588970" cy="1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B19A2B20-769F-DC41-8497-1C6B14156B22}"/>
              </a:ext>
            </a:extLst>
          </p:cNvPr>
          <p:cNvSpPr txBox="1"/>
          <p:nvPr/>
        </p:nvSpPr>
        <p:spPr>
          <a:xfrm>
            <a:off x="8628427" y="3192478"/>
            <a:ext cx="1342874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100" dirty="0" err="1"/>
              <a:t>npm</a:t>
            </a:r>
            <a:r>
              <a:rPr lang="en-US" sz="1100" dirty="0"/>
              <a:t> run build</a:t>
            </a:r>
            <a:endParaRPr lang="en-LU" sz="1100" dirty="0"/>
          </a:p>
        </p:txBody>
      </p:sp>
      <p:cxnSp>
        <p:nvCxnSpPr>
          <p:cNvPr id="52" name="Elbow Connector 51">
            <a:extLst>
              <a:ext uri="{FF2B5EF4-FFF2-40B4-BE49-F238E27FC236}">
                <a16:creationId xmlns:a16="http://schemas.microsoft.com/office/drawing/2014/main" id="{099CE159-3E3D-0446-B423-C6C0B8E3FE1C}"/>
              </a:ext>
            </a:extLst>
          </p:cNvPr>
          <p:cNvCxnSpPr>
            <a:cxnSpLocks/>
            <a:stCxn id="45" idx="2"/>
            <a:endCxn id="46" idx="0"/>
          </p:cNvCxnSpPr>
          <p:nvPr/>
        </p:nvCxnSpPr>
        <p:spPr>
          <a:xfrm rot="16200000" flipH="1">
            <a:off x="8819555" y="4141616"/>
            <a:ext cx="762540" cy="589764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Left-right Arrow 33">
            <a:extLst>
              <a:ext uri="{FF2B5EF4-FFF2-40B4-BE49-F238E27FC236}">
                <a16:creationId xmlns:a16="http://schemas.microsoft.com/office/drawing/2014/main" id="{3AC93297-3C12-F14E-8734-DA621E5EA563}"/>
              </a:ext>
            </a:extLst>
          </p:cNvPr>
          <p:cNvSpPr/>
          <p:nvPr/>
        </p:nvSpPr>
        <p:spPr>
          <a:xfrm>
            <a:off x="5035129" y="4817768"/>
            <a:ext cx="2329837" cy="418262"/>
          </a:xfrm>
          <a:prstGeom prst="leftRightArrow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3418532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8287E3B1-E1AA-FA4D-A6EC-3EC47F87FAD3}"/>
              </a:ext>
            </a:extLst>
          </p:cNvPr>
          <p:cNvSpPr txBox="1"/>
          <p:nvPr/>
        </p:nvSpPr>
        <p:spPr>
          <a:xfrm>
            <a:off x="595729" y="1421416"/>
            <a:ext cx="2576360" cy="155038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600" dirty="0"/>
              <a:t>Frontend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Random disguise</a:t>
            </a:r>
          </a:p>
          <a:p>
            <a:pPr marL="184150" indent="-174625">
              <a:buFont typeface="Arial" panose="020B0604020202020204" pitchFamily="34" charset="0"/>
              <a:buChar char="•"/>
            </a:pPr>
            <a:r>
              <a:rPr lang="en-US" sz="1200" dirty="0"/>
              <a:t>Connect web3</a:t>
            </a:r>
          </a:p>
          <a:p>
            <a:pPr marL="184150" indent="-174625">
              <a:buFont typeface="Arial" panose="020B0604020202020204" pitchFamily="34" charset="0"/>
              <a:buChar char="•"/>
            </a:pPr>
            <a:r>
              <a:rPr lang="en-US" sz="1200" dirty="0"/>
              <a:t>Register the disguise</a:t>
            </a:r>
          </a:p>
          <a:p>
            <a:pPr marL="184150" indent="-174625">
              <a:buFont typeface="Arial" panose="020B0604020202020204" pitchFamily="34" charset="0"/>
              <a:buChar char="•"/>
            </a:pPr>
            <a:r>
              <a:rPr lang="en-US" sz="1200" dirty="0"/>
              <a:t>Retrieve a disguise</a:t>
            </a:r>
          </a:p>
          <a:p>
            <a:pPr marL="184150" indent="-174625">
              <a:buFont typeface="Arial" panose="020B0604020202020204" pitchFamily="34" charset="0"/>
              <a:buChar char="•"/>
            </a:pPr>
            <a:r>
              <a:rPr lang="en-US" sz="1200" dirty="0"/>
              <a:t>Display a disguise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Change one disguise option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91D8D0-F88B-784E-8FF8-D5F07BC08546}"/>
              </a:ext>
            </a:extLst>
          </p:cNvPr>
          <p:cNvSpPr txBox="1"/>
          <p:nvPr/>
        </p:nvSpPr>
        <p:spPr>
          <a:xfrm>
            <a:off x="620486" y="413657"/>
            <a:ext cx="4593771" cy="594250"/>
          </a:xfrm>
          <a:prstGeom prst="rect">
            <a:avLst/>
          </a:prstGeom>
          <a:solidFill>
            <a:srgbClr val="E1EFD8"/>
          </a:solidFill>
        </p:spPr>
        <p:txBody>
          <a:bodyPr wrap="none" rtlCol="0" anchor="ctr" anchorCtr="0">
            <a:noAutofit/>
          </a:bodyPr>
          <a:lstStyle/>
          <a:p>
            <a:r>
              <a:rPr lang="en-US" b="1" dirty="0">
                <a:solidFill>
                  <a:srgbClr val="980000"/>
                </a:solidFill>
              </a:rPr>
              <a:t>Pepito – Solidity calling sequence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48BA86-9C0C-0846-A8F7-877203CF605C}"/>
              </a:ext>
            </a:extLst>
          </p:cNvPr>
          <p:cNvSpPr txBox="1"/>
          <p:nvPr/>
        </p:nvSpPr>
        <p:spPr>
          <a:xfrm>
            <a:off x="3810472" y="1987474"/>
            <a:ext cx="2576360" cy="17463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600" dirty="0"/>
              <a:t>Pepito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registerDisguise</a:t>
            </a:r>
            <a:endParaRPr lang="en-US" sz="1200" dirty="0"/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 err="1"/>
              <a:t>createPepitoDisguise</a:t>
            </a:r>
            <a:endParaRPr lang="en-US" sz="12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/>
              <a:t>emit </a:t>
            </a:r>
            <a:r>
              <a:rPr lang="en-US" sz="1200" dirty="0" err="1"/>
              <a:t>PepitoDisguiseCreated</a:t>
            </a:r>
            <a:endParaRPr lang="en-US" sz="12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/>
              <a:t>store the disguise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getPepitoDisguise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toggleContractActive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withdraw</a:t>
            </a:r>
          </a:p>
        </p:txBody>
      </p:sp>
      <p:pic>
        <p:nvPicPr>
          <p:cNvPr id="25" name="Google Shape;117;p28">
            <a:extLst>
              <a:ext uri="{FF2B5EF4-FFF2-40B4-BE49-F238E27FC236}">
                <a16:creationId xmlns:a16="http://schemas.microsoft.com/office/drawing/2014/main" id="{D559997F-2FAD-644C-BBAD-FBAB7FCCE89D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24687" y="146484"/>
            <a:ext cx="1357940" cy="135794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62EAC1FC-8303-C54A-B316-9BDA6F13CB13}"/>
              </a:ext>
            </a:extLst>
          </p:cNvPr>
          <p:cNvSpPr txBox="1"/>
          <p:nvPr/>
        </p:nvSpPr>
        <p:spPr>
          <a:xfrm>
            <a:off x="6444340" y="2870885"/>
            <a:ext cx="555171" cy="191936"/>
          </a:xfrm>
          <a:prstGeom prst="rect">
            <a:avLst/>
          </a:prstGeom>
          <a:noFill/>
        </p:spPr>
        <p:txBody>
          <a:bodyPr wrap="square" lIns="90000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cxnSp>
        <p:nvCxnSpPr>
          <p:cNvPr id="42" name="Elbow Connector 41">
            <a:extLst>
              <a:ext uri="{FF2B5EF4-FFF2-40B4-BE49-F238E27FC236}">
                <a16:creationId xmlns:a16="http://schemas.microsoft.com/office/drawing/2014/main" id="{78DE0365-6BBA-4F46-A337-02674D3E8C46}"/>
              </a:ext>
            </a:extLst>
          </p:cNvPr>
          <p:cNvCxnSpPr>
            <a:cxnSpLocks/>
            <a:stCxn id="36" idx="3"/>
            <a:endCxn id="11" idx="1"/>
          </p:cNvCxnSpPr>
          <p:nvPr/>
        </p:nvCxnSpPr>
        <p:spPr>
          <a:xfrm>
            <a:off x="2204054" y="2187654"/>
            <a:ext cx="1817120" cy="17825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0ACDAF79-1CD3-5440-A93A-6F9322935EDE}"/>
              </a:ext>
            </a:extLst>
          </p:cNvPr>
          <p:cNvSpPr txBox="1"/>
          <p:nvPr/>
        </p:nvSpPr>
        <p:spPr>
          <a:xfrm>
            <a:off x="1648883" y="2092254"/>
            <a:ext cx="555171" cy="190800"/>
          </a:xfrm>
          <a:prstGeom prst="rect">
            <a:avLst/>
          </a:prstGeom>
          <a:noFill/>
          <a:ln>
            <a:noFill/>
          </a:ln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4C0BFC7-6A70-7A41-B11C-BFAC88A20486}"/>
              </a:ext>
            </a:extLst>
          </p:cNvPr>
          <p:cNvSpPr txBox="1"/>
          <p:nvPr/>
        </p:nvSpPr>
        <p:spPr>
          <a:xfrm>
            <a:off x="7394536" y="1987475"/>
            <a:ext cx="2164301" cy="324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600" dirty="0" err="1"/>
              <a:t>PepitoDisguise</a:t>
            </a:r>
            <a:endParaRPr lang="en-US" sz="16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setTopType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setHatColor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setAccessoriesType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setHairColor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setFacialHairType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setFacialHairColor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setClotheType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setClotheColor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setEyeType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setEyebrowType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setMouthType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setSkinColor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storeDisguise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readDisguise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updateDisguise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15FEBCE-E31D-FF46-B8C5-98C821A1D48E}"/>
              </a:ext>
            </a:extLst>
          </p:cNvPr>
          <p:cNvSpPr txBox="1"/>
          <p:nvPr/>
        </p:nvSpPr>
        <p:spPr>
          <a:xfrm>
            <a:off x="4021174" y="2270504"/>
            <a:ext cx="555171" cy="190800"/>
          </a:xfrm>
          <a:prstGeom prst="rect">
            <a:avLst/>
          </a:prstGeom>
          <a:noFill/>
          <a:ln>
            <a:noFill/>
          </a:ln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22FDB98B-0B11-6F49-B71A-827B98D8CB91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>
            <a:off x="2149626" y="2340054"/>
            <a:ext cx="1817120" cy="75519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E4AA269-B755-A04C-8512-76B993CA2D5B}"/>
              </a:ext>
            </a:extLst>
          </p:cNvPr>
          <p:cNvSpPr txBox="1"/>
          <p:nvPr/>
        </p:nvSpPr>
        <p:spPr>
          <a:xfrm>
            <a:off x="1594455" y="2244654"/>
            <a:ext cx="555171" cy="190800"/>
          </a:xfrm>
          <a:prstGeom prst="rect">
            <a:avLst/>
          </a:prstGeom>
          <a:noFill/>
          <a:ln>
            <a:noFill/>
          </a:ln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6995526-ECF9-4E40-B3C1-BE653F0D00D2}"/>
              </a:ext>
            </a:extLst>
          </p:cNvPr>
          <p:cNvSpPr txBox="1"/>
          <p:nvPr/>
        </p:nvSpPr>
        <p:spPr>
          <a:xfrm>
            <a:off x="3966746" y="2999852"/>
            <a:ext cx="555171" cy="190800"/>
          </a:xfrm>
          <a:prstGeom prst="rect">
            <a:avLst/>
          </a:prstGeom>
          <a:noFill/>
          <a:ln>
            <a:noFill/>
          </a:ln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1546E230-A7F0-C146-B7D9-EF3B308431BE}"/>
              </a:ext>
            </a:extLst>
          </p:cNvPr>
          <p:cNvCxnSpPr>
            <a:cxnSpLocks/>
            <a:stCxn id="16" idx="3"/>
            <a:endCxn id="17" idx="1"/>
          </p:cNvCxnSpPr>
          <p:nvPr/>
        </p:nvCxnSpPr>
        <p:spPr>
          <a:xfrm>
            <a:off x="5746984" y="2921463"/>
            <a:ext cx="1871550" cy="164781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939F01A-4342-064F-B817-D94A33B8A8B3}"/>
              </a:ext>
            </a:extLst>
          </p:cNvPr>
          <p:cNvSpPr txBox="1"/>
          <p:nvPr/>
        </p:nvSpPr>
        <p:spPr>
          <a:xfrm>
            <a:off x="5191813" y="2826063"/>
            <a:ext cx="555171" cy="190800"/>
          </a:xfrm>
          <a:prstGeom prst="rect">
            <a:avLst/>
          </a:prstGeom>
          <a:noFill/>
          <a:ln>
            <a:noFill/>
          </a:ln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A0F0AF8-6B93-A842-AF27-E632023B4B25}"/>
              </a:ext>
            </a:extLst>
          </p:cNvPr>
          <p:cNvSpPr txBox="1"/>
          <p:nvPr/>
        </p:nvSpPr>
        <p:spPr>
          <a:xfrm>
            <a:off x="7618534" y="4473881"/>
            <a:ext cx="555171" cy="190800"/>
          </a:xfrm>
          <a:prstGeom prst="rect">
            <a:avLst/>
          </a:prstGeom>
          <a:noFill/>
          <a:ln>
            <a:noFill/>
          </a:ln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5BB51DD2-54FB-164A-9A51-CDB32532D59F}"/>
              </a:ext>
            </a:extLst>
          </p:cNvPr>
          <p:cNvCxnSpPr>
            <a:cxnSpLocks/>
            <a:stCxn id="19" idx="3"/>
            <a:endCxn id="20" idx="1"/>
          </p:cNvCxnSpPr>
          <p:nvPr/>
        </p:nvCxnSpPr>
        <p:spPr>
          <a:xfrm>
            <a:off x="5268012" y="3106521"/>
            <a:ext cx="2361407" cy="164781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39A4BB9-E94D-7F4B-BD63-97B8769028A9}"/>
              </a:ext>
            </a:extLst>
          </p:cNvPr>
          <p:cNvSpPr txBox="1"/>
          <p:nvPr/>
        </p:nvSpPr>
        <p:spPr>
          <a:xfrm>
            <a:off x="4712841" y="3011121"/>
            <a:ext cx="555171" cy="190800"/>
          </a:xfrm>
          <a:prstGeom prst="rect">
            <a:avLst/>
          </a:prstGeom>
          <a:noFill/>
          <a:ln>
            <a:noFill/>
          </a:ln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79F4CD5-DC65-654A-8E8E-2A85E5A5FF5D}"/>
              </a:ext>
            </a:extLst>
          </p:cNvPr>
          <p:cNvSpPr txBox="1"/>
          <p:nvPr/>
        </p:nvSpPr>
        <p:spPr>
          <a:xfrm>
            <a:off x="7629419" y="4658939"/>
            <a:ext cx="555171" cy="190800"/>
          </a:xfrm>
          <a:prstGeom prst="rect">
            <a:avLst/>
          </a:prstGeom>
          <a:noFill/>
          <a:ln>
            <a:noFill/>
          </a:ln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84225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B91D8D0-F88B-784E-8FF8-D5F07BC08546}"/>
              </a:ext>
            </a:extLst>
          </p:cNvPr>
          <p:cNvSpPr txBox="1"/>
          <p:nvPr/>
        </p:nvSpPr>
        <p:spPr>
          <a:xfrm>
            <a:off x="620486" y="250372"/>
            <a:ext cx="4593771" cy="594250"/>
          </a:xfrm>
          <a:prstGeom prst="rect">
            <a:avLst/>
          </a:prstGeom>
          <a:solidFill>
            <a:srgbClr val="E1EFD8"/>
          </a:solidFill>
        </p:spPr>
        <p:txBody>
          <a:bodyPr wrap="none" rtlCol="0" anchor="ctr" anchorCtr="0">
            <a:noAutofit/>
          </a:bodyPr>
          <a:lstStyle/>
          <a:p>
            <a:r>
              <a:rPr lang="en-US" b="1" dirty="0">
                <a:solidFill>
                  <a:srgbClr val="980000"/>
                </a:solidFill>
              </a:rPr>
              <a:t>Mocha Test in JavaScript and in Solidity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48BA86-9C0C-0846-A8F7-877203CF605C}"/>
              </a:ext>
            </a:extLst>
          </p:cNvPr>
          <p:cNvSpPr txBox="1"/>
          <p:nvPr/>
        </p:nvSpPr>
        <p:spPr>
          <a:xfrm>
            <a:off x="1579673" y="3163131"/>
            <a:ext cx="2350069" cy="76219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600" dirty="0" err="1"/>
              <a:t>Pepito.sol</a:t>
            </a:r>
            <a:endParaRPr lang="en-US" sz="16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 address public owner;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C7FA380-1B80-6749-B8A1-63FD4614ED25}"/>
              </a:ext>
            </a:extLst>
          </p:cNvPr>
          <p:cNvSpPr txBox="1"/>
          <p:nvPr/>
        </p:nvSpPr>
        <p:spPr>
          <a:xfrm>
            <a:off x="2667622" y="3468977"/>
            <a:ext cx="555171" cy="190800"/>
          </a:xfrm>
          <a:prstGeom prst="rect">
            <a:avLst/>
          </a:prstGeom>
          <a:noFill/>
          <a:ln>
            <a:noFill/>
          </a:ln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cxnSp>
        <p:nvCxnSpPr>
          <p:cNvPr id="56" name="Elbow Connector 55">
            <a:extLst>
              <a:ext uri="{FF2B5EF4-FFF2-40B4-BE49-F238E27FC236}">
                <a16:creationId xmlns:a16="http://schemas.microsoft.com/office/drawing/2014/main" id="{37A722D5-4C92-7549-BCD0-7254731E2493}"/>
              </a:ext>
            </a:extLst>
          </p:cNvPr>
          <p:cNvCxnSpPr>
            <a:cxnSpLocks/>
            <a:stCxn id="19" idx="2"/>
            <a:endCxn id="54" idx="0"/>
          </p:cNvCxnSpPr>
          <p:nvPr/>
        </p:nvCxnSpPr>
        <p:spPr>
          <a:xfrm rot="5400000">
            <a:off x="2476911" y="2358421"/>
            <a:ext cx="1578853" cy="642258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49DD846-1BEC-C84C-BF1C-1227A7C0F683}"/>
              </a:ext>
            </a:extLst>
          </p:cNvPr>
          <p:cNvSpPr txBox="1"/>
          <p:nvPr/>
        </p:nvSpPr>
        <p:spPr>
          <a:xfrm>
            <a:off x="620485" y="1240778"/>
            <a:ext cx="3309257" cy="76219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600" dirty="0" err="1"/>
              <a:t>PepitoTest.js</a:t>
            </a:r>
            <a:endParaRPr lang="en-US" sz="1600" dirty="0"/>
          </a:p>
          <a:p>
            <a:r>
              <a:rPr lang="en-US" sz="1200" dirty="0" err="1"/>
              <a:t>pepitoInstance</a:t>
            </a:r>
            <a:r>
              <a:rPr lang="en-US" sz="1200" dirty="0"/>
              <a:t> = await </a:t>
            </a:r>
            <a:r>
              <a:rPr lang="en-US" sz="1200" dirty="0" err="1"/>
              <a:t>Pepito.deployed</a:t>
            </a:r>
            <a:r>
              <a:rPr lang="en-US" sz="1200" dirty="0"/>
              <a:t>();</a:t>
            </a:r>
          </a:p>
          <a:p>
            <a:r>
              <a:rPr lang="en-US" sz="1200" dirty="0"/>
              <a:t>const </a:t>
            </a:r>
            <a:r>
              <a:rPr lang="en-US" sz="1200" dirty="0" err="1"/>
              <a:t>ownerPepito</a:t>
            </a:r>
            <a:r>
              <a:rPr lang="en-US" sz="1200" dirty="0"/>
              <a:t> = await </a:t>
            </a:r>
            <a:r>
              <a:rPr lang="en-US" sz="1200" dirty="0" err="1"/>
              <a:t>pepitoInstance.owner</a:t>
            </a:r>
            <a:r>
              <a:rPr lang="en-US" sz="1200" dirty="0"/>
              <a:t>();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45B5194-1E1B-CB4D-AAC8-93DA568050B4}"/>
              </a:ext>
            </a:extLst>
          </p:cNvPr>
          <p:cNvSpPr txBox="1"/>
          <p:nvPr/>
        </p:nvSpPr>
        <p:spPr>
          <a:xfrm>
            <a:off x="3309880" y="1699324"/>
            <a:ext cx="555171" cy="190800"/>
          </a:xfrm>
          <a:prstGeom prst="rect">
            <a:avLst/>
          </a:prstGeom>
          <a:noFill/>
          <a:ln>
            <a:noFill/>
          </a:ln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DAE58C0-460F-8C41-B4DD-2FD33CE67A94}"/>
              </a:ext>
            </a:extLst>
          </p:cNvPr>
          <p:cNvSpPr txBox="1"/>
          <p:nvPr/>
        </p:nvSpPr>
        <p:spPr>
          <a:xfrm>
            <a:off x="5008673" y="4545617"/>
            <a:ext cx="3144105" cy="114925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600" dirty="0" err="1"/>
              <a:t>PepitoDisguise.sol</a:t>
            </a:r>
            <a:endParaRPr lang="en-US" sz="16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 </a:t>
            </a:r>
            <a:r>
              <a:rPr lang="en-US" sz="1200" dirty="0" err="1"/>
              <a:t>uint</a:t>
            </a:r>
            <a:r>
              <a:rPr lang="en-US" sz="1200" dirty="0"/>
              <a:t> public </a:t>
            </a:r>
            <a:r>
              <a:rPr lang="en-US" sz="1200" dirty="0" err="1"/>
              <a:t>tokenBalance</a:t>
            </a:r>
            <a:r>
              <a:rPr lang="en-US" sz="1200" dirty="0"/>
              <a:t>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storeDisguise</a:t>
            </a:r>
            <a:r>
              <a:rPr lang="en-US" sz="1200" dirty="0"/>
              <a:t>(</a:t>
            </a:r>
            <a:r>
              <a:rPr lang="en-US" sz="1200" dirty="0" err="1"/>
              <a:t>uint</a:t>
            </a:r>
            <a:r>
              <a:rPr lang="en-US" sz="1200" dirty="0"/>
              <a:t>[12]memory _disguise) {};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readDisguise</a:t>
            </a:r>
            <a:r>
              <a:rPr lang="en-US" sz="1200" dirty="0"/>
              <a:t>() returns(uint256[12] memory)</a:t>
            </a:r>
          </a:p>
          <a:p>
            <a:endParaRPr lang="en-US" sz="12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487B54F-F9AD-F049-AEF8-EC2A64E26DEE}"/>
              </a:ext>
            </a:extLst>
          </p:cNvPr>
          <p:cNvSpPr txBox="1"/>
          <p:nvPr/>
        </p:nvSpPr>
        <p:spPr>
          <a:xfrm>
            <a:off x="6096622" y="4851463"/>
            <a:ext cx="555171" cy="190800"/>
          </a:xfrm>
          <a:prstGeom prst="rect">
            <a:avLst/>
          </a:prstGeom>
          <a:noFill/>
          <a:ln>
            <a:noFill/>
          </a:ln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AF3DB3BA-A47D-1D45-BBDC-F0D3A3E41F1A}"/>
              </a:ext>
            </a:extLst>
          </p:cNvPr>
          <p:cNvCxnSpPr>
            <a:cxnSpLocks/>
            <a:stCxn id="31" idx="2"/>
            <a:endCxn id="24" idx="0"/>
          </p:cNvCxnSpPr>
          <p:nvPr/>
        </p:nvCxnSpPr>
        <p:spPr>
          <a:xfrm rot="5400000">
            <a:off x="5214668" y="3049664"/>
            <a:ext cx="2961339" cy="642258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62851F09-D6EF-C541-AAC9-ECE8CEFDDFEE}"/>
              </a:ext>
            </a:extLst>
          </p:cNvPr>
          <p:cNvSpPr txBox="1"/>
          <p:nvPr/>
        </p:nvSpPr>
        <p:spPr>
          <a:xfrm>
            <a:off x="4049484" y="1240777"/>
            <a:ext cx="4212776" cy="187447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600" dirty="0" err="1"/>
              <a:t>PepitoDisguiseTest.js</a:t>
            </a:r>
            <a:endParaRPr lang="en-US" sz="1600" dirty="0"/>
          </a:p>
          <a:p>
            <a:r>
              <a:rPr lang="en-US" sz="1200" dirty="0" err="1"/>
              <a:t>disguiseInstance</a:t>
            </a:r>
            <a:r>
              <a:rPr lang="en-US" sz="1200" dirty="0"/>
              <a:t> = await </a:t>
            </a:r>
            <a:r>
              <a:rPr lang="en-US" sz="1200" dirty="0" err="1"/>
              <a:t>PepitoDisguise.deployed</a:t>
            </a:r>
            <a:r>
              <a:rPr lang="en-US" sz="1200" dirty="0"/>
              <a:t>();</a:t>
            </a:r>
          </a:p>
          <a:p>
            <a:r>
              <a:rPr lang="en-US" sz="1200" dirty="0"/>
              <a:t>const tokenBalance1 = await </a:t>
            </a:r>
            <a:r>
              <a:rPr lang="en-US" sz="1200" dirty="0" err="1"/>
              <a:t>disguiseInstance.tokenBalance</a:t>
            </a:r>
            <a:r>
              <a:rPr lang="en-US" sz="1200" dirty="0"/>
              <a:t>();</a:t>
            </a:r>
          </a:p>
          <a:p>
            <a:r>
              <a:rPr lang="en-US" sz="1200" dirty="0"/>
              <a:t>disguise = [1, 2, 3, 4, 5, 6, 7, 8, 9, 10, 11]</a:t>
            </a:r>
          </a:p>
          <a:p>
            <a:r>
              <a:rPr lang="en-US" sz="1200" dirty="0"/>
              <a:t>receipt= await </a:t>
            </a:r>
            <a:r>
              <a:rPr lang="en-US" sz="1200" dirty="0" err="1"/>
              <a:t>disguiseInstance.storeDisguise</a:t>
            </a:r>
            <a:r>
              <a:rPr lang="en-US" sz="1200" dirty="0"/>
              <a:t>(disguise, {from: …});</a:t>
            </a:r>
          </a:p>
          <a:p>
            <a:r>
              <a:rPr lang="en-US" sz="1200" dirty="0" err="1"/>
              <a:t>storedDisguise</a:t>
            </a:r>
            <a:r>
              <a:rPr lang="en-US" sz="1200" dirty="0"/>
              <a:t> = </a:t>
            </a:r>
            <a:r>
              <a:rPr lang="en-US" sz="1200" dirty="0" err="1"/>
              <a:t>lastEvent.disguise</a:t>
            </a:r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receipt= await </a:t>
            </a:r>
            <a:r>
              <a:rPr lang="en-US" sz="1200" dirty="0" err="1"/>
              <a:t>disguiseInstance.readDisguise</a:t>
            </a:r>
            <a:r>
              <a:rPr lang="en-US" sz="1200" dirty="0"/>
              <a:t>(disguise, {from: …});</a:t>
            </a:r>
          </a:p>
          <a:p>
            <a:r>
              <a:rPr lang="en-US" sz="1200" dirty="0" err="1"/>
              <a:t>returnedDisguise</a:t>
            </a:r>
            <a:r>
              <a:rPr lang="en-US" sz="1200" dirty="0"/>
              <a:t> = </a:t>
            </a:r>
            <a:r>
              <a:rPr lang="en-US" sz="1200" dirty="0" err="1"/>
              <a:t>lastEvent.disguise</a:t>
            </a:r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5C567CF-AA03-FD4E-B38E-F17FD1620E3B}"/>
              </a:ext>
            </a:extLst>
          </p:cNvPr>
          <p:cNvSpPr txBox="1"/>
          <p:nvPr/>
        </p:nvSpPr>
        <p:spPr>
          <a:xfrm>
            <a:off x="6738880" y="1699324"/>
            <a:ext cx="555171" cy="190800"/>
          </a:xfrm>
          <a:prstGeom prst="rect">
            <a:avLst/>
          </a:prstGeom>
          <a:noFill/>
          <a:ln>
            <a:noFill/>
          </a:ln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98EA60F-05E7-2644-8BF4-598F3DB06BDB}"/>
              </a:ext>
            </a:extLst>
          </p:cNvPr>
          <p:cNvSpPr txBox="1"/>
          <p:nvPr/>
        </p:nvSpPr>
        <p:spPr>
          <a:xfrm>
            <a:off x="6870128" y="5188219"/>
            <a:ext cx="555171" cy="190800"/>
          </a:xfrm>
          <a:prstGeom prst="rect">
            <a:avLst/>
          </a:prstGeom>
          <a:noFill/>
          <a:ln>
            <a:noFill/>
          </a:ln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9D21DBAD-EA46-DA41-943D-9DAB7E26AF1C}"/>
              </a:ext>
            </a:extLst>
          </p:cNvPr>
          <p:cNvCxnSpPr>
            <a:cxnSpLocks/>
            <a:stCxn id="37" idx="2"/>
            <a:endCxn id="33" idx="0"/>
          </p:cNvCxnSpPr>
          <p:nvPr/>
        </p:nvCxnSpPr>
        <p:spPr>
          <a:xfrm rot="5400000">
            <a:off x="5924833" y="3497872"/>
            <a:ext cx="2913229" cy="467465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62CF477C-5CF8-824E-8B1B-66ACD1E4714A}"/>
              </a:ext>
            </a:extLst>
          </p:cNvPr>
          <p:cNvSpPr txBox="1"/>
          <p:nvPr/>
        </p:nvSpPr>
        <p:spPr>
          <a:xfrm>
            <a:off x="7337593" y="2084190"/>
            <a:ext cx="555171" cy="190800"/>
          </a:xfrm>
          <a:prstGeom prst="rect">
            <a:avLst/>
          </a:prstGeom>
          <a:noFill/>
          <a:ln>
            <a:noFill/>
          </a:ln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pic>
        <p:nvPicPr>
          <p:cNvPr id="20" name="Google Shape;117;p28">
            <a:extLst>
              <a:ext uri="{FF2B5EF4-FFF2-40B4-BE49-F238E27FC236}">
                <a16:creationId xmlns:a16="http://schemas.microsoft.com/office/drawing/2014/main" id="{DE86F280-0F0A-F149-9898-9AB69CE3C28C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24687" y="146484"/>
            <a:ext cx="1357940" cy="135794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TextBox 28">
            <a:extLst>
              <a:ext uri="{FF2B5EF4-FFF2-40B4-BE49-F238E27FC236}">
                <a16:creationId xmlns:a16="http://schemas.microsoft.com/office/drawing/2014/main" id="{962FDDE7-067C-2D48-9829-5939072BB91A}"/>
              </a:ext>
            </a:extLst>
          </p:cNvPr>
          <p:cNvSpPr txBox="1"/>
          <p:nvPr/>
        </p:nvSpPr>
        <p:spPr>
          <a:xfrm>
            <a:off x="8364994" y="1641001"/>
            <a:ext cx="1438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i="1" dirty="0">
                <a:solidFill>
                  <a:srgbClr val="00B050"/>
                </a:solidFill>
              </a:rPr>
              <a:t>check </a:t>
            </a:r>
            <a:r>
              <a:rPr lang="fr-FR" sz="1200" i="1" dirty="0" err="1">
                <a:solidFill>
                  <a:srgbClr val="00B050"/>
                </a:solidFill>
              </a:rPr>
              <a:t>tokenBalance</a:t>
            </a:r>
            <a:endParaRPr lang="en-LU" sz="1200" i="1" dirty="0">
              <a:solidFill>
                <a:srgbClr val="00B050"/>
              </a:solidFill>
              <a:latin typeface="Courier" pitchFamily="2" charset="0"/>
            </a:endParaRPr>
          </a:p>
        </p:txBody>
      </p:sp>
      <p:sp>
        <p:nvSpPr>
          <p:cNvPr id="22" name="TextBox 28">
            <a:extLst>
              <a:ext uri="{FF2B5EF4-FFF2-40B4-BE49-F238E27FC236}">
                <a16:creationId xmlns:a16="http://schemas.microsoft.com/office/drawing/2014/main" id="{2992C809-58B9-8D4A-AFAC-F6836F5778F9}"/>
              </a:ext>
            </a:extLst>
          </p:cNvPr>
          <p:cNvSpPr txBox="1"/>
          <p:nvPr/>
        </p:nvSpPr>
        <p:spPr>
          <a:xfrm>
            <a:off x="8364994" y="2002971"/>
            <a:ext cx="25947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i="1" dirty="0">
                <a:solidFill>
                  <a:srgbClr val="00B050"/>
                </a:solidFill>
              </a:rPr>
              <a:t>store a </a:t>
            </a:r>
            <a:r>
              <a:rPr lang="fr-FR" sz="1200" i="1" dirty="0" err="1">
                <a:solidFill>
                  <a:srgbClr val="00B050"/>
                </a:solidFill>
              </a:rPr>
              <a:t>disguise</a:t>
            </a:r>
            <a:endParaRPr lang="fr-FR" sz="1200" i="1" dirty="0">
              <a:solidFill>
                <a:srgbClr val="00B050"/>
              </a:solidFill>
            </a:endParaRPr>
          </a:p>
          <a:p>
            <a:r>
              <a:rPr lang="en-US" sz="1200" i="1" dirty="0">
                <a:solidFill>
                  <a:srgbClr val="00B050"/>
                </a:solidFill>
              </a:rPr>
              <a:t>check that event reports same disguise</a:t>
            </a:r>
            <a:endParaRPr lang="en-US" sz="1200" i="1" dirty="0">
              <a:solidFill>
                <a:srgbClr val="00B050"/>
              </a:solidFill>
              <a:latin typeface="Courier" pitchFamily="2" charset="0"/>
            </a:endParaRPr>
          </a:p>
        </p:txBody>
      </p:sp>
      <p:sp>
        <p:nvSpPr>
          <p:cNvPr id="26" name="TextBox 28">
            <a:extLst>
              <a:ext uri="{FF2B5EF4-FFF2-40B4-BE49-F238E27FC236}">
                <a16:creationId xmlns:a16="http://schemas.microsoft.com/office/drawing/2014/main" id="{8C0E6C34-B401-D841-90ED-2B787A9BD801}"/>
              </a:ext>
            </a:extLst>
          </p:cNvPr>
          <p:cNvSpPr txBox="1"/>
          <p:nvPr/>
        </p:nvSpPr>
        <p:spPr>
          <a:xfrm>
            <a:off x="8364994" y="2520352"/>
            <a:ext cx="25947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solidFill>
                  <a:srgbClr val="00B050"/>
                </a:solidFill>
              </a:rPr>
              <a:t>read a disguise</a:t>
            </a:r>
          </a:p>
          <a:p>
            <a:r>
              <a:rPr lang="en-US" sz="1200" i="1" dirty="0">
                <a:solidFill>
                  <a:srgbClr val="00B050"/>
                </a:solidFill>
              </a:rPr>
              <a:t>check that event reports same disguise</a:t>
            </a:r>
            <a:endParaRPr lang="en-US" sz="1200" i="1" dirty="0">
              <a:solidFill>
                <a:srgbClr val="00B050"/>
              </a:solidFill>
              <a:latin typeface="Courier" pitchFamily="2" charset="0"/>
            </a:endParaRPr>
          </a:p>
        </p:txBody>
      </p:sp>
      <p:sp>
        <p:nvSpPr>
          <p:cNvPr id="27" name="TextBox 32">
            <a:extLst>
              <a:ext uri="{FF2B5EF4-FFF2-40B4-BE49-F238E27FC236}">
                <a16:creationId xmlns:a16="http://schemas.microsoft.com/office/drawing/2014/main" id="{31B88895-9ABD-B54E-8D8E-0345DC1652C0}"/>
              </a:ext>
            </a:extLst>
          </p:cNvPr>
          <p:cNvSpPr txBox="1"/>
          <p:nvPr/>
        </p:nvSpPr>
        <p:spPr>
          <a:xfrm>
            <a:off x="5248159" y="5373277"/>
            <a:ext cx="555171" cy="190800"/>
          </a:xfrm>
          <a:prstGeom prst="rect">
            <a:avLst/>
          </a:prstGeom>
          <a:noFill/>
          <a:ln>
            <a:noFill/>
          </a:ln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cxnSp>
        <p:nvCxnSpPr>
          <p:cNvPr id="29" name="Elbow Connector 33">
            <a:extLst>
              <a:ext uri="{FF2B5EF4-FFF2-40B4-BE49-F238E27FC236}">
                <a16:creationId xmlns:a16="http://schemas.microsoft.com/office/drawing/2014/main" id="{B19DE63B-3A50-D744-84D5-5EA8F7F02335}"/>
              </a:ext>
            </a:extLst>
          </p:cNvPr>
          <p:cNvCxnSpPr>
            <a:cxnSpLocks/>
            <a:stCxn id="35" idx="2"/>
            <a:endCxn id="27" idx="1"/>
          </p:cNvCxnSpPr>
          <p:nvPr/>
        </p:nvCxnSpPr>
        <p:spPr>
          <a:xfrm rot="5400000">
            <a:off x="4448381" y="3793223"/>
            <a:ext cx="2475232" cy="875676"/>
          </a:xfrm>
          <a:prstGeom prst="bentConnector4">
            <a:avLst>
              <a:gd name="adj1" fmla="val 48073"/>
              <a:gd name="adj2" fmla="val 160913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6">
            <a:extLst>
              <a:ext uri="{FF2B5EF4-FFF2-40B4-BE49-F238E27FC236}">
                <a16:creationId xmlns:a16="http://schemas.microsoft.com/office/drawing/2014/main" id="{F22E39FE-340A-8544-ACE6-CEB8B8CD9FF1}"/>
              </a:ext>
            </a:extLst>
          </p:cNvPr>
          <p:cNvSpPr txBox="1"/>
          <p:nvPr/>
        </p:nvSpPr>
        <p:spPr>
          <a:xfrm>
            <a:off x="5846249" y="2802645"/>
            <a:ext cx="555171" cy="190800"/>
          </a:xfrm>
          <a:prstGeom prst="rect">
            <a:avLst/>
          </a:prstGeom>
          <a:noFill/>
          <a:ln>
            <a:noFill/>
          </a:ln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332560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B91D8D0-F88B-784E-8FF8-D5F07BC08546}"/>
              </a:ext>
            </a:extLst>
          </p:cNvPr>
          <p:cNvSpPr txBox="1"/>
          <p:nvPr/>
        </p:nvSpPr>
        <p:spPr>
          <a:xfrm>
            <a:off x="620486" y="250372"/>
            <a:ext cx="4593771" cy="594250"/>
          </a:xfrm>
          <a:prstGeom prst="rect">
            <a:avLst/>
          </a:prstGeom>
          <a:solidFill>
            <a:srgbClr val="E1EFD8"/>
          </a:solidFill>
        </p:spPr>
        <p:txBody>
          <a:bodyPr wrap="none" rtlCol="0" anchor="ctr" anchorCtr="0">
            <a:noAutofit/>
          </a:bodyPr>
          <a:lstStyle/>
          <a:p>
            <a:r>
              <a:rPr lang="en-US" b="1" dirty="0">
                <a:solidFill>
                  <a:srgbClr val="980000"/>
                </a:solidFill>
              </a:rPr>
              <a:t>Design a clean </a:t>
            </a:r>
            <a:r>
              <a:rPr lang="en-US" b="1" dirty="0">
                <a:solidFill>
                  <a:srgbClr val="980000"/>
                </a:solidFill>
                <a:latin typeface="Courier" pitchFamily="2" charset="0"/>
              </a:rPr>
              <a:t>App</a:t>
            </a:r>
            <a:r>
              <a:rPr lang="en-US" b="1" dirty="0">
                <a:solidFill>
                  <a:srgbClr val="980000"/>
                </a:solidFill>
              </a:rPr>
              <a:t> using </a:t>
            </a:r>
            <a:r>
              <a:rPr lang="en-US" b="1" dirty="0">
                <a:solidFill>
                  <a:srgbClr val="980000"/>
                </a:solidFill>
                <a:latin typeface="Courier" pitchFamily="2" charset="0"/>
              </a:rPr>
              <a:t>state</a:t>
            </a:r>
            <a:r>
              <a:rPr lang="en-US" b="1" dirty="0">
                <a:solidFill>
                  <a:srgbClr val="980000"/>
                </a:solidFill>
              </a:rPr>
              <a:t> and </a:t>
            </a:r>
            <a:r>
              <a:rPr lang="en-US" b="1" dirty="0">
                <a:solidFill>
                  <a:srgbClr val="980000"/>
                </a:solidFill>
                <a:latin typeface="Courier" pitchFamily="2" charset="0"/>
              </a:rPr>
              <a:t>props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48BA86-9C0C-0846-A8F7-877203CF605C}"/>
              </a:ext>
            </a:extLst>
          </p:cNvPr>
          <p:cNvSpPr txBox="1"/>
          <p:nvPr/>
        </p:nvSpPr>
        <p:spPr>
          <a:xfrm>
            <a:off x="815416" y="2716818"/>
            <a:ext cx="4353342" cy="14791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600" dirty="0" err="1"/>
              <a:t>App.js</a:t>
            </a:r>
            <a:endParaRPr lang="en-US" sz="16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err="1">
                <a:latin typeface="Courier" pitchFamily="2" charset="0"/>
              </a:rPr>
              <a:t>shortFunction</a:t>
            </a:r>
            <a:r>
              <a:rPr lang="en-US" sz="1100" dirty="0">
                <a:latin typeface="Courier" pitchFamily="2" charset="0"/>
              </a:rPr>
              <a:t>(</a:t>
            </a:r>
            <a:r>
              <a:rPr lang="en-US" sz="1100" dirty="0" err="1">
                <a:latin typeface="Courier" pitchFamily="2" charset="0"/>
              </a:rPr>
              <a:t>childValue</a:t>
            </a:r>
            <a:r>
              <a:rPr lang="en-US" sz="1100" dirty="0">
                <a:latin typeface="Courier" pitchFamily="2" charset="0"/>
              </a:rPr>
              <a:t>)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/>
              <a:t>Set </a:t>
            </a:r>
            <a:r>
              <a:rPr lang="en-US" sz="1100" dirty="0" err="1">
                <a:latin typeface="Courier" pitchFamily="2" charset="0"/>
              </a:rPr>
              <a:t>this.state</a:t>
            </a:r>
            <a:r>
              <a:rPr lang="en-US" sz="1200" dirty="0"/>
              <a:t> or </a:t>
            </a:r>
            <a:r>
              <a:rPr lang="en-US" sz="1100" dirty="0" err="1">
                <a:latin typeface="Courier" pitchFamily="2" charset="0"/>
              </a:rPr>
              <a:t>this.variable</a:t>
            </a:r>
            <a:r>
              <a:rPr lang="en-US" sz="1100" dirty="0">
                <a:latin typeface="Courier" pitchFamily="2" charset="0"/>
              </a:rPr>
              <a:t>=</a:t>
            </a:r>
            <a:r>
              <a:rPr lang="en-US" sz="1100" dirty="0" err="1">
                <a:latin typeface="Courier" pitchFamily="2" charset="0"/>
              </a:rPr>
              <a:t>childvalue</a:t>
            </a:r>
            <a:endParaRPr lang="en-US" sz="1100" dirty="0">
              <a:latin typeface="Courier" pitchFamily="2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err="1">
                <a:latin typeface="Courier" pitchFamily="2" charset="0"/>
              </a:rPr>
              <a:t>otherTask</a:t>
            </a:r>
            <a:r>
              <a:rPr lang="en-US" sz="1200" dirty="0"/>
              <a:t> (parent or child) using</a:t>
            </a:r>
            <a:r>
              <a:rPr lang="en-US" sz="1100" dirty="0">
                <a:latin typeface="Courier" pitchFamily="2" charset="0"/>
              </a:rPr>
              <a:t> </a:t>
            </a:r>
            <a:r>
              <a:rPr lang="en-US" sz="1100" dirty="0" err="1">
                <a:latin typeface="Courier" pitchFamily="2" charset="0"/>
              </a:rPr>
              <a:t>childValue</a:t>
            </a:r>
            <a:endParaRPr lang="en-US" sz="1100" dirty="0">
              <a:latin typeface="Courier" pitchFamily="2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Courier" pitchFamily="2" charset="0"/>
              </a:rPr>
              <a:t>render() {return(…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100" dirty="0">
                <a:latin typeface="Courier" pitchFamily="2" charset="0"/>
              </a:rPr>
              <a:t>&lt;</a:t>
            </a:r>
            <a:r>
              <a:rPr lang="en-US" sz="1100" dirty="0" err="1">
                <a:latin typeface="Courier" pitchFamily="2" charset="0"/>
              </a:rPr>
              <a:t>ChildClass</a:t>
            </a:r>
            <a:r>
              <a:rPr lang="en-US" sz="1100" dirty="0">
                <a:latin typeface="Courier" pitchFamily="2" charset="0"/>
              </a:rPr>
              <a:t> </a:t>
            </a:r>
            <a:r>
              <a:rPr lang="en-US" sz="1100" dirty="0" err="1">
                <a:latin typeface="Courier" pitchFamily="2" charset="0"/>
              </a:rPr>
              <a:t>shortFunction</a:t>
            </a:r>
            <a:r>
              <a:rPr lang="en-US" sz="1100" dirty="0">
                <a:latin typeface="Courier" pitchFamily="2" charset="0"/>
              </a:rPr>
              <a:t>={</a:t>
            </a:r>
            <a:r>
              <a:rPr lang="en-US" sz="1100" dirty="0" err="1">
                <a:latin typeface="Courier" pitchFamily="2" charset="0"/>
              </a:rPr>
              <a:t>this.shortFunction</a:t>
            </a:r>
            <a:r>
              <a:rPr lang="en-US" sz="1100" dirty="0">
                <a:latin typeface="Courier" pitchFamily="2" charset="0"/>
              </a:rPr>
              <a:t>} </a:t>
            </a:r>
            <a:br>
              <a:rPr lang="en-US" sz="1100" dirty="0">
                <a:latin typeface="Courier" pitchFamily="2" charset="0"/>
              </a:rPr>
            </a:br>
            <a:r>
              <a:rPr lang="en-US" sz="1100" dirty="0">
                <a:latin typeface="Courier" pitchFamily="2" charset="0"/>
              </a:rPr>
              <a:t>/&gt;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100" dirty="0">
                <a:latin typeface="Courier" pitchFamily="2" charset="0"/>
              </a:rPr>
              <a:t>)}</a:t>
            </a:r>
          </a:p>
        </p:txBody>
      </p:sp>
      <p:cxnSp>
        <p:nvCxnSpPr>
          <p:cNvPr id="42" name="Elbow Connector 41">
            <a:extLst>
              <a:ext uri="{FF2B5EF4-FFF2-40B4-BE49-F238E27FC236}">
                <a16:creationId xmlns:a16="http://schemas.microsoft.com/office/drawing/2014/main" id="{78DE0365-6BBA-4F46-A337-02674D3E8C46}"/>
              </a:ext>
            </a:extLst>
          </p:cNvPr>
          <p:cNvCxnSpPr>
            <a:cxnSpLocks/>
            <a:stCxn id="22" idx="3"/>
            <a:endCxn id="45" idx="1"/>
          </p:cNvCxnSpPr>
          <p:nvPr/>
        </p:nvCxnSpPr>
        <p:spPr>
          <a:xfrm flipV="1">
            <a:off x="5108580" y="3205794"/>
            <a:ext cx="1996657" cy="605080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F4C0BFC7-6A70-7A41-B11C-BFAC88A20486}"/>
              </a:ext>
            </a:extLst>
          </p:cNvPr>
          <p:cNvSpPr txBox="1"/>
          <p:nvPr/>
        </p:nvSpPr>
        <p:spPr>
          <a:xfrm>
            <a:off x="7023243" y="3016683"/>
            <a:ext cx="3546786" cy="14791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600" dirty="0" err="1"/>
              <a:t>ChildClass.js</a:t>
            </a:r>
            <a:endParaRPr lang="en-US" sz="16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err="1">
                <a:latin typeface="Courier" pitchFamily="2" charset="0"/>
              </a:rPr>
              <a:t>someChildWork</a:t>
            </a:r>
            <a:endParaRPr lang="en-US" sz="1100" dirty="0">
              <a:latin typeface="Courier" pitchFamily="2" charset="0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/>
              <a:t>Build up</a:t>
            </a:r>
            <a:r>
              <a:rPr lang="en-US" sz="1100" dirty="0">
                <a:latin typeface="Courier" pitchFamily="2" charset="0"/>
              </a:rPr>
              <a:t> </a:t>
            </a:r>
            <a:r>
              <a:rPr lang="en-US" sz="1100" dirty="0" err="1">
                <a:latin typeface="Courier" pitchFamily="2" charset="0"/>
              </a:rPr>
              <a:t>childValue</a:t>
            </a:r>
            <a:r>
              <a:rPr lang="en-US" sz="1100" dirty="0">
                <a:latin typeface="Courier" pitchFamily="2" charset="0"/>
              </a:rPr>
              <a:t>…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100" dirty="0" err="1">
                <a:latin typeface="Courier" pitchFamily="2" charset="0"/>
              </a:rPr>
              <a:t>shortFunction</a:t>
            </a:r>
            <a:r>
              <a:rPr lang="en-US" sz="1100" dirty="0">
                <a:latin typeface="Courier" pitchFamily="2" charset="0"/>
              </a:rPr>
              <a:t>(</a:t>
            </a:r>
            <a:r>
              <a:rPr lang="en-US" sz="1100" dirty="0" err="1">
                <a:latin typeface="Courier" pitchFamily="2" charset="0"/>
              </a:rPr>
              <a:t>childValue</a:t>
            </a:r>
            <a:r>
              <a:rPr lang="en-US" sz="1100" dirty="0">
                <a:latin typeface="Courier" pitchFamily="2" charset="0"/>
              </a:rPr>
              <a:t>)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Courier" pitchFamily="2" charset="0"/>
              </a:rPr>
              <a:t>Render() {return(…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100" dirty="0">
                <a:latin typeface="Courier" pitchFamily="2" charset="0"/>
              </a:rPr>
              <a:t>&lt;Button onclick=</a:t>
            </a:r>
            <a:r>
              <a:rPr lang="en-US" sz="1100" dirty="0" err="1">
                <a:latin typeface="Courier" pitchFamily="2" charset="0"/>
              </a:rPr>
              <a:t>this.someChildWork</a:t>
            </a:r>
            <a:r>
              <a:rPr lang="en-US" sz="1100" dirty="0">
                <a:latin typeface="Courier" pitchFamily="2" charset="0"/>
              </a:rPr>
              <a:t> /&gt;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100" dirty="0">
                <a:latin typeface="Courier" pitchFamily="2" charset="0"/>
              </a:rPr>
              <a:t>)}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549962F-115E-1648-9637-7B6BADF704D2}"/>
              </a:ext>
            </a:extLst>
          </p:cNvPr>
          <p:cNvSpPr txBox="1"/>
          <p:nvPr/>
        </p:nvSpPr>
        <p:spPr>
          <a:xfrm>
            <a:off x="4553409" y="3715474"/>
            <a:ext cx="555171" cy="190800"/>
          </a:xfrm>
          <a:prstGeom prst="rect">
            <a:avLst/>
          </a:prstGeom>
          <a:noFill/>
          <a:ln>
            <a:noFill/>
          </a:ln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C7FA380-1B80-6749-B8A1-63FD4614ED25}"/>
              </a:ext>
            </a:extLst>
          </p:cNvPr>
          <p:cNvSpPr txBox="1"/>
          <p:nvPr/>
        </p:nvSpPr>
        <p:spPr>
          <a:xfrm>
            <a:off x="1012994" y="3022664"/>
            <a:ext cx="555171" cy="190800"/>
          </a:xfrm>
          <a:prstGeom prst="rect">
            <a:avLst/>
          </a:prstGeom>
          <a:noFill/>
          <a:ln>
            <a:noFill/>
          </a:ln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11EE6EB-F5E4-3942-AEA9-5F9917ECB917}"/>
              </a:ext>
            </a:extLst>
          </p:cNvPr>
          <p:cNvSpPr txBox="1"/>
          <p:nvPr/>
        </p:nvSpPr>
        <p:spPr>
          <a:xfrm>
            <a:off x="8629239" y="3676453"/>
            <a:ext cx="555171" cy="190800"/>
          </a:xfrm>
          <a:prstGeom prst="rect">
            <a:avLst/>
          </a:prstGeom>
          <a:noFill/>
          <a:ln>
            <a:noFill/>
          </a:ln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cxnSp>
        <p:nvCxnSpPr>
          <p:cNvPr id="56" name="Elbow Connector 55">
            <a:extLst>
              <a:ext uri="{FF2B5EF4-FFF2-40B4-BE49-F238E27FC236}">
                <a16:creationId xmlns:a16="http://schemas.microsoft.com/office/drawing/2014/main" id="{37A722D5-4C92-7549-BCD0-7254731E2493}"/>
              </a:ext>
            </a:extLst>
          </p:cNvPr>
          <p:cNvCxnSpPr>
            <a:cxnSpLocks/>
            <a:stCxn id="55" idx="2"/>
            <a:endCxn id="54" idx="1"/>
          </p:cNvCxnSpPr>
          <p:nvPr/>
        </p:nvCxnSpPr>
        <p:spPr>
          <a:xfrm rot="5400000" flipH="1">
            <a:off x="4585315" y="-454256"/>
            <a:ext cx="749189" cy="7893831"/>
          </a:xfrm>
          <a:prstGeom prst="bentConnector4">
            <a:avLst>
              <a:gd name="adj1" fmla="val -108975"/>
              <a:gd name="adj2" fmla="val 106344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BE3B6D1E-553F-5842-9D79-B40F2FFB0936}"/>
              </a:ext>
            </a:extLst>
          </p:cNvPr>
          <p:cNvSpPr txBox="1"/>
          <p:nvPr/>
        </p:nvSpPr>
        <p:spPr>
          <a:xfrm>
            <a:off x="7105237" y="3110394"/>
            <a:ext cx="555171" cy="190800"/>
          </a:xfrm>
          <a:prstGeom prst="rect">
            <a:avLst/>
          </a:prstGeom>
          <a:noFill/>
          <a:ln>
            <a:noFill/>
          </a:ln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4A71A0-08E7-2A48-80D2-AEAFD8F2C22C}"/>
              </a:ext>
            </a:extLst>
          </p:cNvPr>
          <p:cNvSpPr txBox="1"/>
          <p:nvPr/>
        </p:nvSpPr>
        <p:spPr>
          <a:xfrm>
            <a:off x="1371600" y="1197429"/>
            <a:ext cx="68907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U" sz="1200" dirty="0"/>
              <a:t>We use a callback function (</a:t>
            </a:r>
            <a:r>
              <a:rPr lang="en-GB" sz="1200" dirty="0" err="1">
                <a:latin typeface="Courier" pitchFamily="2" charset="0"/>
              </a:rPr>
              <a:t>shortFunction</a:t>
            </a:r>
            <a:r>
              <a:rPr lang="en-GB" sz="1200" dirty="0"/>
              <a:t>) </a:t>
            </a:r>
            <a:r>
              <a:rPr lang="en-LU" sz="1200" dirty="0"/>
              <a:t>to allow </a:t>
            </a:r>
            <a:r>
              <a:rPr lang="en-LU" sz="1200" dirty="0">
                <a:latin typeface="Courier" pitchFamily="2" charset="0"/>
              </a:rPr>
              <a:t>ChildClass.js</a:t>
            </a:r>
            <a:r>
              <a:rPr lang="en-LU" sz="1200" dirty="0"/>
              <a:t> to return its result to </a:t>
            </a:r>
            <a:r>
              <a:rPr lang="en-LU" sz="1200" dirty="0">
                <a:latin typeface="Courier" pitchFamily="2" charset="0"/>
              </a:rPr>
              <a:t>App.js</a:t>
            </a:r>
          </a:p>
        </p:txBody>
      </p:sp>
      <p:pic>
        <p:nvPicPr>
          <p:cNvPr id="12" name="Google Shape;117;p28">
            <a:extLst>
              <a:ext uri="{FF2B5EF4-FFF2-40B4-BE49-F238E27FC236}">
                <a16:creationId xmlns:a16="http://schemas.microsoft.com/office/drawing/2014/main" id="{8CF41D39-BAED-5E4D-B022-97886AC88605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24687" y="146484"/>
            <a:ext cx="1357940" cy="13579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30141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B91D8D0-F88B-784E-8FF8-D5F07BC08546}"/>
              </a:ext>
            </a:extLst>
          </p:cNvPr>
          <p:cNvSpPr txBox="1"/>
          <p:nvPr/>
        </p:nvSpPr>
        <p:spPr>
          <a:xfrm>
            <a:off x="620486" y="250372"/>
            <a:ext cx="4593771" cy="594250"/>
          </a:xfrm>
          <a:prstGeom prst="rect">
            <a:avLst/>
          </a:prstGeom>
          <a:solidFill>
            <a:srgbClr val="E1EFD8"/>
          </a:solidFill>
        </p:spPr>
        <p:txBody>
          <a:bodyPr wrap="none" rtlCol="0" anchor="ctr" anchorCtr="0">
            <a:noAutofit/>
          </a:bodyPr>
          <a:lstStyle/>
          <a:p>
            <a:r>
              <a:rPr lang="en-US" b="1" dirty="0">
                <a:solidFill>
                  <a:srgbClr val="980000"/>
                </a:solidFill>
              </a:rPr>
              <a:t>Pepito – how to return values in React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48BA86-9C0C-0846-A8F7-877203CF605C}"/>
              </a:ext>
            </a:extLst>
          </p:cNvPr>
          <p:cNvSpPr txBox="1"/>
          <p:nvPr/>
        </p:nvSpPr>
        <p:spPr>
          <a:xfrm>
            <a:off x="815416" y="953329"/>
            <a:ext cx="3694509" cy="239946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600" dirty="0" err="1"/>
              <a:t>App.js</a:t>
            </a:r>
            <a:endParaRPr lang="en-US" sz="16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setDisguise</a:t>
            </a:r>
            <a:r>
              <a:rPr lang="en-US" sz="1200" dirty="0"/>
              <a:t>(disguise)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 err="1"/>
              <a:t>this.setState</a:t>
            </a:r>
            <a:r>
              <a:rPr lang="en-US" sz="1200" dirty="0"/>
              <a:t>({</a:t>
            </a:r>
            <a:r>
              <a:rPr lang="en-US" sz="1200" dirty="0" err="1"/>
              <a:t>disguise:disguise</a:t>
            </a:r>
            <a:r>
              <a:rPr lang="en-US" sz="1200" dirty="0"/>
              <a:t>})</a:t>
            </a:r>
          </a:p>
          <a:p>
            <a:pPr marL="171450" indent="-171450">
              <a:buFont typeface="Arial" panose="020B0604020202020204" pitchFamily="34" charset="0"/>
              <a:buChar char="•"/>
              <a:tabLst>
                <a:tab pos="531813" algn="l"/>
                <a:tab pos="704850" algn="l"/>
              </a:tabLst>
            </a:pPr>
            <a:r>
              <a:rPr lang="en-US" sz="1200" dirty="0" err="1"/>
              <a:t>connectedB</a:t>
            </a:r>
            <a:r>
              <a:rPr lang="en-US" sz="1200" dirty="0"/>
              <a:t>(web3, accounts, </a:t>
            </a:r>
            <a:r>
              <a:rPr lang="en-US" sz="1200" dirty="0" err="1"/>
              <a:t>pepitoInstance</a:t>
            </a:r>
            <a:r>
              <a:rPr lang="en-US" sz="1200" dirty="0"/>
              <a:t>,</a:t>
            </a:r>
            <a:br>
              <a:rPr lang="en-US" sz="1200" dirty="0"/>
            </a:br>
            <a:r>
              <a:rPr lang="en-US" sz="1200" dirty="0"/>
              <a:t>	</a:t>
            </a:r>
            <a:r>
              <a:rPr lang="en-US" sz="1200" dirty="0" err="1"/>
              <a:t>pepitoAddress</a:t>
            </a:r>
            <a:r>
              <a:rPr lang="en-US" sz="1200" dirty="0"/>
              <a:t>, web3connected, </a:t>
            </a:r>
            <a:r>
              <a:rPr lang="en-US" sz="1200" dirty="0" err="1"/>
              <a:t>ownerPepito</a:t>
            </a:r>
            <a:r>
              <a:rPr lang="en-US" sz="1200" dirty="0"/>
              <a:t>)</a:t>
            </a:r>
          </a:p>
          <a:p>
            <a:pPr marL="314325" lvl="1" indent="-163513">
              <a:buFont typeface="Arial" panose="020B0604020202020204" pitchFamily="34" charset="0"/>
              <a:buChar char="•"/>
              <a:tabLst>
                <a:tab pos="531813" algn="l"/>
              </a:tabLst>
            </a:pPr>
            <a:r>
              <a:rPr lang="en-US" sz="1200" dirty="0" err="1"/>
              <a:t>this.setState</a:t>
            </a:r>
            <a:r>
              <a:rPr lang="en-US" sz="1200" dirty="0"/>
              <a:t>({</a:t>
            </a:r>
            <a:r>
              <a:rPr lang="en-US" sz="1200" dirty="0" err="1"/>
              <a:t>pepitoInstance</a:t>
            </a:r>
            <a:r>
              <a:rPr lang="en-US" sz="1200" dirty="0"/>
              <a:t> : </a:t>
            </a:r>
            <a:r>
              <a:rPr lang="en-US" sz="1200" dirty="0" err="1"/>
              <a:t>pepitoInstance</a:t>
            </a:r>
            <a:br>
              <a:rPr lang="en-US" sz="1200" dirty="0"/>
            </a:br>
            <a:r>
              <a:rPr lang="en-US" sz="1200" dirty="0"/>
              <a:t>	web3: web3, accounts: accounts,</a:t>
            </a:r>
            <a:br>
              <a:rPr lang="en-US" sz="1200" dirty="0"/>
            </a:br>
            <a:r>
              <a:rPr lang="en-US" sz="1200" dirty="0"/>
              <a:t>	etc.})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Render() {return(…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/>
              <a:t>&lt;</a:t>
            </a:r>
            <a:r>
              <a:rPr lang="en-US" sz="1200" dirty="0" err="1"/>
              <a:t>DisguiseControls</a:t>
            </a:r>
            <a:r>
              <a:rPr lang="en-US" sz="1200" dirty="0"/>
              <a:t> </a:t>
            </a:r>
            <a:r>
              <a:rPr lang="en-US" sz="1200" dirty="0" err="1"/>
              <a:t>setDisguise</a:t>
            </a:r>
            <a:r>
              <a:rPr lang="en-US" sz="1200" dirty="0"/>
              <a:t>={</a:t>
            </a:r>
            <a:r>
              <a:rPr lang="en-US" sz="1200" dirty="0" err="1"/>
              <a:t>this.setDisguise</a:t>
            </a:r>
            <a:r>
              <a:rPr lang="en-US" sz="1200" dirty="0"/>
              <a:t>} </a:t>
            </a:r>
            <a:br>
              <a:rPr lang="en-US" sz="1200" dirty="0"/>
            </a:br>
            <a:r>
              <a:rPr lang="en-US" sz="1200" dirty="0" err="1"/>
              <a:t>connectedB</a:t>
            </a:r>
            <a:r>
              <a:rPr lang="en-US" sz="1200" dirty="0"/>
              <a:t>={</a:t>
            </a:r>
            <a:r>
              <a:rPr lang="en-US" sz="1200" dirty="0" err="1"/>
              <a:t>this.connectedB</a:t>
            </a:r>
            <a:r>
              <a:rPr lang="en-US" sz="1200" dirty="0"/>
              <a:t>} /&gt;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/>
              <a:t>)}</a:t>
            </a:r>
          </a:p>
        </p:txBody>
      </p:sp>
      <p:cxnSp>
        <p:nvCxnSpPr>
          <p:cNvPr id="42" name="Elbow Connector 41">
            <a:extLst>
              <a:ext uri="{FF2B5EF4-FFF2-40B4-BE49-F238E27FC236}">
                <a16:creationId xmlns:a16="http://schemas.microsoft.com/office/drawing/2014/main" id="{78DE0365-6BBA-4F46-A337-02674D3E8C46}"/>
              </a:ext>
            </a:extLst>
          </p:cNvPr>
          <p:cNvCxnSpPr>
            <a:cxnSpLocks/>
            <a:stCxn id="22" idx="3"/>
            <a:endCxn id="35" idx="1"/>
          </p:cNvCxnSpPr>
          <p:nvPr/>
        </p:nvCxnSpPr>
        <p:spPr>
          <a:xfrm flipV="1">
            <a:off x="4248610" y="1145208"/>
            <a:ext cx="1418596" cy="1664185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F4C0BFC7-6A70-7A41-B11C-BFAC88A20486}"/>
              </a:ext>
            </a:extLst>
          </p:cNvPr>
          <p:cNvSpPr txBox="1"/>
          <p:nvPr/>
        </p:nvSpPr>
        <p:spPr>
          <a:xfrm>
            <a:off x="7023243" y="1819254"/>
            <a:ext cx="3546786" cy="14791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600" dirty="0"/>
              <a:t>Disguise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fillDisguise</a:t>
            </a:r>
            <a:endParaRPr lang="en-US" sz="1200" dirty="0"/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/>
              <a:t>Random disguise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 err="1"/>
              <a:t>this.props.setDisguise</a:t>
            </a:r>
            <a:r>
              <a:rPr lang="en-US" sz="1200" dirty="0"/>
              <a:t>(disguise)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Render() {return(…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/>
              <a:t>&lt;Button onclick=</a:t>
            </a:r>
            <a:r>
              <a:rPr lang="en-US" sz="1200" dirty="0" err="1"/>
              <a:t>this.fillDisguise</a:t>
            </a:r>
            <a:r>
              <a:rPr lang="en-US" sz="1200" dirty="0"/>
              <a:t> /&gt;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/>
              <a:t>)}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549962F-115E-1648-9637-7B6BADF704D2}"/>
              </a:ext>
            </a:extLst>
          </p:cNvPr>
          <p:cNvSpPr txBox="1"/>
          <p:nvPr/>
        </p:nvSpPr>
        <p:spPr>
          <a:xfrm>
            <a:off x="3693439" y="2713993"/>
            <a:ext cx="555171" cy="190800"/>
          </a:xfrm>
          <a:prstGeom prst="rect">
            <a:avLst/>
          </a:prstGeom>
          <a:noFill/>
          <a:ln>
            <a:noFill/>
          </a:ln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660BA33-E93C-8641-B622-DD3D8AA3C292}"/>
              </a:ext>
            </a:extLst>
          </p:cNvPr>
          <p:cNvSpPr txBox="1"/>
          <p:nvPr/>
        </p:nvSpPr>
        <p:spPr>
          <a:xfrm>
            <a:off x="5667206" y="524331"/>
            <a:ext cx="4271451" cy="124175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600" dirty="0" err="1"/>
              <a:t>DisguiseControls</a:t>
            </a:r>
            <a:endParaRPr lang="en-US" sz="16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Render() {return(…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/>
              <a:t>&lt;Disguise </a:t>
            </a:r>
            <a:r>
              <a:rPr lang="en-US" sz="1200" dirty="0" err="1"/>
              <a:t>setDisguise</a:t>
            </a:r>
            <a:r>
              <a:rPr lang="en-US" sz="1200" dirty="0"/>
              <a:t>={</a:t>
            </a:r>
            <a:r>
              <a:rPr lang="en-US" sz="1200" dirty="0" err="1"/>
              <a:t>this.props.setDisguise</a:t>
            </a:r>
            <a:r>
              <a:rPr lang="en-US" sz="1200" dirty="0"/>
              <a:t>} /&gt;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/>
              <a:t>&lt;</a:t>
            </a:r>
            <a:r>
              <a:rPr lang="en-US" sz="1200" dirty="0" err="1"/>
              <a:t>MakePepito</a:t>
            </a:r>
            <a:r>
              <a:rPr lang="en-US" sz="1200" dirty="0"/>
              <a:t> </a:t>
            </a:r>
            <a:r>
              <a:rPr lang="en-US" sz="1200" dirty="0" err="1"/>
              <a:t>connectedB</a:t>
            </a:r>
            <a:r>
              <a:rPr lang="en-US" sz="1200" dirty="0"/>
              <a:t>={</a:t>
            </a:r>
            <a:r>
              <a:rPr lang="en-US" sz="1200" dirty="0" err="1"/>
              <a:t>this.props.connectedB</a:t>
            </a:r>
            <a:r>
              <a:rPr lang="en-US" sz="1200" dirty="0"/>
              <a:t>} /&gt;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/>
              <a:t>&lt;</a:t>
            </a:r>
            <a:r>
              <a:rPr lang="en-US" sz="1200" dirty="0" err="1"/>
              <a:t>DisguiseStore</a:t>
            </a:r>
            <a:r>
              <a:rPr lang="en-US" sz="1200" dirty="0"/>
              <a:t> /&gt;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/>
              <a:t>)}</a:t>
            </a:r>
          </a:p>
        </p:txBody>
      </p:sp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7252860B-8242-154A-93EB-E27DE8EDA6A0}"/>
              </a:ext>
            </a:extLst>
          </p:cNvPr>
          <p:cNvCxnSpPr>
            <a:cxnSpLocks/>
            <a:stCxn id="43" idx="2"/>
            <a:endCxn id="41" idx="1"/>
          </p:cNvCxnSpPr>
          <p:nvPr/>
        </p:nvCxnSpPr>
        <p:spPr>
          <a:xfrm rot="16200000" flipH="1">
            <a:off x="6126175" y="1661743"/>
            <a:ext cx="1379007" cy="415130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276D3B9C-6E7C-3B4A-9CDE-EB4C4CBBC25C}"/>
              </a:ext>
            </a:extLst>
          </p:cNvPr>
          <p:cNvSpPr txBox="1"/>
          <p:nvPr/>
        </p:nvSpPr>
        <p:spPr>
          <a:xfrm>
            <a:off x="6330527" y="989005"/>
            <a:ext cx="555171" cy="190800"/>
          </a:xfrm>
          <a:prstGeom prst="rect">
            <a:avLst/>
          </a:prstGeom>
          <a:noFill/>
          <a:ln>
            <a:noFill/>
          </a:ln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C7FA380-1B80-6749-B8A1-63FD4614ED25}"/>
              </a:ext>
            </a:extLst>
          </p:cNvPr>
          <p:cNvSpPr txBox="1"/>
          <p:nvPr/>
        </p:nvSpPr>
        <p:spPr>
          <a:xfrm>
            <a:off x="1012994" y="1335378"/>
            <a:ext cx="555171" cy="190800"/>
          </a:xfrm>
          <a:prstGeom prst="rect">
            <a:avLst/>
          </a:prstGeom>
          <a:noFill/>
          <a:ln>
            <a:noFill/>
          </a:ln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11EE6EB-F5E4-3942-AEA9-5F9917ECB917}"/>
              </a:ext>
            </a:extLst>
          </p:cNvPr>
          <p:cNvSpPr txBox="1"/>
          <p:nvPr/>
        </p:nvSpPr>
        <p:spPr>
          <a:xfrm>
            <a:off x="8629239" y="2479024"/>
            <a:ext cx="555171" cy="190800"/>
          </a:xfrm>
          <a:prstGeom prst="rect">
            <a:avLst/>
          </a:prstGeom>
          <a:noFill/>
          <a:ln>
            <a:noFill/>
          </a:ln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cxnSp>
        <p:nvCxnSpPr>
          <p:cNvPr id="56" name="Elbow Connector 55">
            <a:extLst>
              <a:ext uri="{FF2B5EF4-FFF2-40B4-BE49-F238E27FC236}">
                <a16:creationId xmlns:a16="http://schemas.microsoft.com/office/drawing/2014/main" id="{37A722D5-4C92-7549-BCD0-7254731E2493}"/>
              </a:ext>
            </a:extLst>
          </p:cNvPr>
          <p:cNvCxnSpPr>
            <a:cxnSpLocks/>
            <a:stCxn id="55" idx="2"/>
            <a:endCxn id="54" idx="1"/>
          </p:cNvCxnSpPr>
          <p:nvPr/>
        </p:nvCxnSpPr>
        <p:spPr>
          <a:xfrm rot="5400000" flipH="1">
            <a:off x="4340387" y="-1896614"/>
            <a:ext cx="1239046" cy="7893831"/>
          </a:xfrm>
          <a:prstGeom prst="bentConnector4">
            <a:avLst>
              <a:gd name="adj1" fmla="val -69407"/>
              <a:gd name="adj2" fmla="val 106068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7ADE74F-4347-424B-9603-802DDAF0B884}"/>
              </a:ext>
            </a:extLst>
          </p:cNvPr>
          <p:cNvSpPr txBox="1"/>
          <p:nvPr/>
        </p:nvSpPr>
        <p:spPr>
          <a:xfrm>
            <a:off x="7023242" y="3637167"/>
            <a:ext cx="4232587" cy="14791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600" dirty="0" err="1"/>
              <a:t>MakePepito</a:t>
            </a:r>
            <a:endParaRPr lang="en-US" sz="16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makePepito</a:t>
            </a:r>
            <a:endParaRPr lang="en-US" sz="12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/>
              <a:t>getWeb3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this.props.connectedB</a:t>
            </a:r>
            <a:r>
              <a:rPr lang="en-US" sz="1200" dirty="0"/>
              <a:t>(web3, accounts, </a:t>
            </a:r>
            <a:r>
              <a:rPr lang="en-US" sz="1200" dirty="0" err="1"/>
              <a:t>pepitoInstance</a:t>
            </a:r>
            <a:r>
              <a:rPr lang="en-US" sz="1200" dirty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Render() {return(…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/>
              <a:t>&lt;Button onclick=</a:t>
            </a:r>
            <a:r>
              <a:rPr lang="en-US" sz="1200" dirty="0" err="1"/>
              <a:t>this.makePepito</a:t>
            </a:r>
            <a:r>
              <a:rPr lang="en-US" sz="1200" dirty="0"/>
              <a:t> /&gt;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/>
              <a:t>)}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8BB7B62-0747-EB4B-9F49-9CB19DE7DB66}"/>
              </a:ext>
            </a:extLst>
          </p:cNvPr>
          <p:cNvSpPr txBox="1"/>
          <p:nvPr/>
        </p:nvSpPr>
        <p:spPr>
          <a:xfrm>
            <a:off x="8444179" y="4296937"/>
            <a:ext cx="555171" cy="190800"/>
          </a:xfrm>
          <a:prstGeom prst="rect">
            <a:avLst/>
          </a:prstGeom>
          <a:noFill/>
          <a:ln>
            <a:noFill/>
          </a:ln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BFC8572E-3B76-4941-8145-9A5CB5CE03A6}"/>
              </a:ext>
            </a:extLst>
          </p:cNvPr>
          <p:cNvCxnSpPr>
            <a:cxnSpLocks/>
            <a:stCxn id="20" idx="2"/>
            <a:endCxn id="14" idx="1"/>
          </p:cNvCxnSpPr>
          <p:nvPr/>
        </p:nvCxnSpPr>
        <p:spPr>
          <a:xfrm rot="16200000" flipH="1">
            <a:off x="5249876" y="2603359"/>
            <a:ext cx="3022748" cy="523984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98B7689-E3BB-3C46-925D-93AE93572D90}"/>
              </a:ext>
            </a:extLst>
          </p:cNvPr>
          <p:cNvSpPr txBox="1"/>
          <p:nvPr/>
        </p:nvSpPr>
        <p:spPr>
          <a:xfrm>
            <a:off x="6221672" y="1163177"/>
            <a:ext cx="555171" cy="190800"/>
          </a:xfrm>
          <a:prstGeom prst="rect">
            <a:avLst/>
          </a:prstGeom>
          <a:noFill/>
          <a:ln>
            <a:noFill/>
          </a:ln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C801F14-4C79-3248-A2D0-30151C9DC533}"/>
              </a:ext>
            </a:extLst>
          </p:cNvPr>
          <p:cNvSpPr txBox="1"/>
          <p:nvPr/>
        </p:nvSpPr>
        <p:spPr>
          <a:xfrm>
            <a:off x="1024502" y="1714853"/>
            <a:ext cx="555171" cy="190800"/>
          </a:xfrm>
          <a:prstGeom prst="rect">
            <a:avLst/>
          </a:prstGeom>
          <a:noFill/>
          <a:ln>
            <a:noFill/>
          </a:ln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01E5A134-A9B5-8F40-961B-30B71D345828}"/>
              </a:ext>
            </a:extLst>
          </p:cNvPr>
          <p:cNvCxnSpPr>
            <a:cxnSpLocks/>
            <a:stCxn id="15" idx="2"/>
            <a:endCxn id="21" idx="1"/>
          </p:cNvCxnSpPr>
          <p:nvPr/>
        </p:nvCxnSpPr>
        <p:spPr>
          <a:xfrm rot="5400000" flipH="1">
            <a:off x="3534392" y="-699636"/>
            <a:ext cx="2677484" cy="7697263"/>
          </a:xfrm>
          <a:prstGeom prst="bentConnector4">
            <a:avLst>
              <a:gd name="adj1" fmla="val -28866"/>
              <a:gd name="adj2" fmla="val 108627"/>
            </a:avLst>
          </a:prstGeom>
          <a:ln w="12700"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60EADA2-F643-1640-948A-DB33775F5755}"/>
              </a:ext>
            </a:extLst>
          </p:cNvPr>
          <p:cNvSpPr txBox="1"/>
          <p:nvPr/>
        </p:nvSpPr>
        <p:spPr>
          <a:xfrm>
            <a:off x="7023242" y="5344067"/>
            <a:ext cx="4112843" cy="130710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600" dirty="0" err="1"/>
              <a:t>DisguiseStore</a:t>
            </a:r>
            <a:endParaRPr lang="en-US" sz="16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storeDisguise</a:t>
            </a:r>
            <a:endParaRPr lang="en-US" sz="12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/>
              <a:t>Create a </a:t>
            </a:r>
            <a:r>
              <a:rPr lang="en-US" sz="1200"/>
              <a:t>Disguise contract on-chain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Render() {return(…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/>
              <a:t>&lt;Button onclick=</a:t>
            </a:r>
            <a:r>
              <a:rPr lang="en-US" sz="1200" dirty="0" err="1"/>
              <a:t>this.storeDisguise</a:t>
            </a:r>
            <a:r>
              <a:rPr lang="en-US" sz="1200" dirty="0"/>
              <a:t> /&gt;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/>
              <a:t>)}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7F79BA3-6BBE-6444-A946-5A370B35813E}"/>
              </a:ext>
            </a:extLst>
          </p:cNvPr>
          <p:cNvSpPr txBox="1"/>
          <p:nvPr/>
        </p:nvSpPr>
        <p:spPr>
          <a:xfrm>
            <a:off x="6112812" y="1348235"/>
            <a:ext cx="555171" cy="190800"/>
          </a:xfrm>
          <a:prstGeom prst="rect">
            <a:avLst/>
          </a:prstGeom>
          <a:noFill/>
          <a:ln>
            <a:noFill/>
          </a:ln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062CC77A-743A-A243-8F45-B3D8690A0BBF}"/>
              </a:ext>
            </a:extLst>
          </p:cNvPr>
          <p:cNvCxnSpPr>
            <a:cxnSpLocks/>
            <a:stCxn id="24" idx="2"/>
            <a:endCxn id="30" idx="1"/>
          </p:cNvCxnSpPr>
          <p:nvPr/>
        </p:nvCxnSpPr>
        <p:spPr>
          <a:xfrm rot="16200000" flipH="1">
            <a:off x="4477528" y="3451905"/>
            <a:ext cx="4458584" cy="632844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59C3DEF-6E8E-A84F-A83C-2A3BA86601BF}"/>
              </a:ext>
            </a:extLst>
          </p:cNvPr>
          <p:cNvSpPr txBox="1"/>
          <p:nvPr/>
        </p:nvSpPr>
        <p:spPr>
          <a:xfrm>
            <a:off x="8803407" y="6212821"/>
            <a:ext cx="555171" cy="190800"/>
          </a:xfrm>
          <a:prstGeom prst="rect">
            <a:avLst/>
          </a:prstGeom>
          <a:noFill/>
          <a:ln>
            <a:noFill/>
          </a:ln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566E3355-CE2F-DC46-B7B8-0B9415F8159C}"/>
              </a:ext>
            </a:extLst>
          </p:cNvPr>
          <p:cNvCxnSpPr>
            <a:cxnSpLocks/>
            <a:stCxn id="26" idx="2"/>
          </p:cNvCxnSpPr>
          <p:nvPr/>
        </p:nvCxnSpPr>
        <p:spPr>
          <a:xfrm rot="5400000">
            <a:off x="4950121" y="2389671"/>
            <a:ext cx="116922" cy="8144822"/>
          </a:xfrm>
          <a:prstGeom prst="bentConnector2">
            <a:avLst/>
          </a:prstGeom>
          <a:ln w="12700"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8CC5EC00-E926-7246-B16B-0F256F7C74CB}"/>
              </a:ext>
            </a:extLst>
          </p:cNvPr>
          <p:cNvSpPr txBox="1"/>
          <p:nvPr/>
        </p:nvSpPr>
        <p:spPr>
          <a:xfrm>
            <a:off x="1024502" y="3514884"/>
            <a:ext cx="47865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U" sz="1200" dirty="0"/>
              <a:t>We use callback function </a:t>
            </a:r>
            <a:r>
              <a:rPr lang="en-GB" sz="1100" dirty="0" err="1">
                <a:latin typeface="Courier" pitchFamily="2" charset="0"/>
              </a:rPr>
              <a:t>setDisguise</a:t>
            </a:r>
            <a:r>
              <a:rPr lang="en-GB" sz="1100" dirty="0">
                <a:latin typeface="Courier" pitchFamily="2" charset="0"/>
              </a:rPr>
              <a:t>(</a:t>
            </a:r>
            <a:r>
              <a:rPr lang="en-GB" sz="1200" dirty="0"/>
              <a:t>) </a:t>
            </a:r>
            <a:r>
              <a:rPr lang="en-LU" sz="1200" dirty="0"/>
              <a:t>to return its result to </a:t>
            </a:r>
            <a:r>
              <a:rPr lang="en-LU" sz="1100" dirty="0">
                <a:latin typeface="Courier" pitchFamily="2" charset="0"/>
              </a:rPr>
              <a:t>App()</a:t>
            </a:r>
            <a:endParaRPr lang="en-LU" sz="1200" dirty="0">
              <a:latin typeface="Courier" pitchFamily="2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19DCC16-6C76-324F-BA44-7499993EA572}"/>
              </a:ext>
            </a:extLst>
          </p:cNvPr>
          <p:cNvSpPr txBox="1"/>
          <p:nvPr/>
        </p:nvSpPr>
        <p:spPr>
          <a:xfrm>
            <a:off x="1012994" y="4980702"/>
            <a:ext cx="45460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U" sz="1200" dirty="0"/>
              <a:t>We use callback function </a:t>
            </a:r>
            <a:r>
              <a:rPr lang="en-GB" sz="1100" dirty="0" err="1">
                <a:latin typeface="Courier" pitchFamily="2" charset="0"/>
              </a:rPr>
              <a:t>connectedB</a:t>
            </a:r>
            <a:r>
              <a:rPr lang="en-GB" sz="1100" dirty="0">
                <a:latin typeface="Courier" pitchFamily="2" charset="0"/>
              </a:rPr>
              <a:t>(</a:t>
            </a:r>
            <a:r>
              <a:rPr lang="en-GB" sz="1200" dirty="0"/>
              <a:t>) </a:t>
            </a:r>
            <a:r>
              <a:rPr lang="en-LU" sz="1200" dirty="0"/>
              <a:t>to return its result to </a:t>
            </a:r>
            <a:r>
              <a:rPr lang="en-LU" sz="1100" dirty="0">
                <a:latin typeface="Courier" pitchFamily="2" charset="0"/>
              </a:rPr>
              <a:t>App()</a:t>
            </a:r>
            <a:endParaRPr lang="en-LU" sz="1200" dirty="0">
              <a:latin typeface="Courier" pitchFamily="2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DFF4D72-79B2-C341-83A4-BD29056486E1}"/>
              </a:ext>
            </a:extLst>
          </p:cNvPr>
          <p:cNvSpPr txBox="1"/>
          <p:nvPr/>
        </p:nvSpPr>
        <p:spPr>
          <a:xfrm>
            <a:off x="1001486" y="6217919"/>
            <a:ext cx="48009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U" sz="1200" dirty="0"/>
              <a:t>We use callback function </a:t>
            </a:r>
            <a:r>
              <a:rPr lang="en-GB" sz="1100" dirty="0" err="1">
                <a:latin typeface="Courier" pitchFamily="2" charset="0"/>
              </a:rPr>
              <a:t>storeDisguise</a:t>
            </a:r>
            <a:r>
              <a:rPr lang="en-GB" sz="1100" dirty="0">
                <a:latin typeface="Courier" pitchFamily="2" charset="0"/>
              </a:rPr>
              <a:t>(</a:t>
            </a:r>
            <a:r>
              <a:rPr lang="en-GB" sz="1200" dirty="0"/>
              <a:t>) </a:t>
            </a:r>
            <a:r>
              <a:rPr lang="en-LU" sz="1200" dirty="0"/>
              <a:t>to return its result to </a:t>
            </a:r>
            <a:r>
              <a:rPr lang="en-LU" sz="1100" dirty="0">
                <a:latin typeface="Courier" pitchFamily="2" charset="0"/>
              </a:rPr>
              <a:t>App()</a:t>
            </a:r>
            <a:endParaRPr lang="en-LU" sz="120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2041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B91D8D0-F88B-784E-8FF8-D5F07BC08546}"/>
              </a:ext>
            </a:extLst>
          </p:cNvPr>
          <p:cNvSpPr txBox="1"/>
          <p:nvPr/>
        </p:nvSpPr>
        <p:spPr>
          <a:xfrm>
            <a:off x="620486" y="250372"/>
            <a:ext cx="4593771" cy="594250"/>
          </a:xfrm>
          <a:prstGeom prst="rect">
            <a:avLst/>
          </a:prstGeom>
          <a:solidFill>
            <a:srgbClr val="E1EFD8"/>
          </a:solidFill>
        </p:spPr>
        <p:txBody>
          <a:bodyPr wrap="none" rtlCol="0" anchor="ctr" anchorCtr="0">
            <a:noAutofit/>
          </a:bodyPr>
          <a:lstStyle/>
          <a:p>
            <a:r>
              <a:rPr lang="en-US" b="1" dirty="0">
                <a:solidFill>
                  <a:srgbClr val="980000"/>
                </a:solidFill>
              </a:rPr>
              <a:t>Data Flow between React components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48BA86-9C0C-0846-A8F7-877203CF605C}"/>
              </a:ext>
            </a:extLst>
          </p:cNvPr>
          <p:cNvSpPr txBox="1"/>
          <p:nvPr/>
        </p:nvSpPr>
        <p:spPr>
          <a:xfrm>
            <a:off x="815416" y="1029531"/>
            <a:ext cx="3694509" cy="217086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600" dirty="0" err="1"/>
              <a:t>App.js</a:t>
            </a:r>
            <a:endParaRPr lang="en-US" sz="16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setDisguise</a:t>
            </a:r>
            <a:r>
              <a:rPr lang="en-US" sz="1200" dirty="0"/>
              <a:t>(disguise)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 err="1"/>
              <a:t>this.setState</a:t>
            </a:r>
            <a:r>
              <a:rPr lang="en-US" sz="1200" dirty="0"/>
              <a:t>({disguise = disguise});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Render() {return(…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/>
              <a:t>&lt;</a:t>
            </a:r>
            <a:r>
              <a:rPr lang="en-US" sz="1200" dirty="0" err="1"/>
              <a:t>DisguiseControls</a:t>
            </a:r>
            <a:r>
              <a:rPr lang="en-US" sz="1200" dirty="0"/>
              <a:t> </a:t>
            </a:r>
            <a:r>
              <a:rPr lang="en-US" sz="1200" dirty="0" err="1"/>
              <a:t>setDisguise</a:t>
            </a:r>
            <a:r>
              <a:rPr lang="en-US" sz="1200" dirty="0"/>
              <a:t>={</a:t>
            </a:r>
            <a:r>
              <a:rPr lang="en-US" sz="1200" dirty="0" err="1"/>
              <a:t>this.setDisguise</a:t>
            </a:r>
            <a:r>
              <a:rPr lang="en-US" sz="1200" dirty="0"/>
              <a:t>}} /&gt;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/>
              <a:t>&lt;</a:t>
            </a:r>
            <a:r>
              <a:rPr lang="en-US" sz="1200" dirty="0" err="1"/>
              <a:t>DrawAvataar</a:t>
            </a:r>
            <a:r>
              <a:rPr lang="en-US" sz="1200" dirty="0"/>
              <a:t> disguise={</a:t>
            </a:r>
            <a:r>
              <a:rPr lang="en-US" sz="1200" dirty="0" err="1"/>
              <a:t>this.state.disguise</a:t>
            </a:r>
            <a:r>
              <a:rPr lang="en-US" sz="1200" dirty="0"/>
              <a:t>}} /&gt;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/>
              <a:t>)}</a:t>
            </a:r>
          </a:p>
        </p:txBody>
      </p:sp>
      <p:cxnSp>
        <p:nvCxnSpPr>
          <p:cNvPr id="42" name="Elbow Connector 41">
            <a:extLst>
              <a:ext uri="{FF2B5EF4-FFF2-40B4-BE49-F238E27FC236}">
                <a16:creationId xmlns:a16="http://schemas.microsoft.com/office/drawing/2014/main" id="{78DE0365-6BBA-4F46-A337-02674D3E8C46}"/>
              </a:ext>
            </a:extLst>
          </p:cNvPr>
          <p:cNvCxnSpPr>
            <a:cxnSpLocks/>
            <a:stCxn id="22" idx="0"/>
            <a:endCxn id="35" idx="1"/>
          </p:cNvCxnSpPr>
          <p:nvPr/>
        </p:nvCxnSpPr>
        <p:spPr>
          <a:xfrm rot="5400000" flipH="1" flipV="1">
            <a:off x="3800033" y="193672"/>
            <a:ext cx="339996" cy="3394350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F4C0BFC7-6A70-7A41-B11C-BFAC88A20486}"/>
              </a:ext>
            </a:extLst>
          </p:cNvPr>
          <p:cNvSpPr txBox="1"/>
          <p:nvPr/>
        </p:nvSpPr>
        <p:spPr>
          <a:xfrm>
            <a:off x="7023243" y="2483280"/>
            <a:ext cx="3546786" cy="14791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600" dirty="0"/>
              <a:t>Disguise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fillDisguise</a:t>
            </a:r>
            <a:endParaRPr lang="en-US" sz="1200" dirty="0"/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/>
              <a:t>Random disguise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 err="1"/>
              <a:t>this.props.setDisguise</a:t>
            </a:r>
            <a:r>
              <a:rPr lang="en-US" sz="1200" dirty="0"/>
              <a:t>(disguise)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Render() {return(…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/>
              <a:t>&lt;Button onclick=</a:t>
            </a:r>
            <a:r>
              <a:rPr lang="en-US" sz="1200" dirty="0" err="1"/>
              <a:t>this.fillDisguise</a:t>
            </a:r>
            <a:r>
              <a:rPr lang="en-US" sz="1200" dirty="0"/>
              <a:t> /&gt;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/>
              <a:t>)}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549962F-115E-1648-9637-7B6BADF704D2}"/>
              </a:ext>
            </a:extLst>
          </p:cNvPr>
          <p:cNvSpPr txBox="1"/>
          <p:nvPr/>
        </p:nvSpPr>
        <p:spPr>
          <a:xfrm>
            <a:off x="1995270" y="2060845"/>
            <a:ext cx="555171" cy="190800"/>
          </a:xfrm>
          <a:prstGeom prst="rect">
            <a:avLst/>
          </a:prstGeom>
          <a:noFill/>
          <a:ln>
            <a:noFill/>
          </a:ln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660BA33-E93C-8641-B622-DD3D8AA3C292}"/>
              </a:ext>
            </a:extLst>
          </p:cNvPr>
          <p:cNvSpPr txBox="1"/>
          <p:nvPr/>
        </p:nvSpPr>
        <p:spPr>
          <a:xfrm>
            <a:off x="5667206" y="1188358"/>
            <a:ext cx="4271451" cy="106498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600" dirty="0" err="1"/>
              <a:t>DisguiseControls</a:t>
            </a:r>
            <a:endParaRPr lang="en-US" sz="16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Render() {return(…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/>
              <a:t>&lt;Disguise </a:t>
            </a:r>
            <a:r>
              <a:rPr lang="en-US" sz="1200" dirty="0" err="1"/>
              <a:t>setDisguise</a:t>
            </a:r>
            <a:r>
              <a:rPr lang="en-US" sz="1200" dirty="0"/>
              <a:t>={</a:t>
            </a:r>
            <a:r>
              <a:rPr lang="en-US" sz="1200" dirty="0" err="1"/>
              <a:t>this.props.setDisguise</a:t>
            </a:r>
            <a:r>
              <a:rPr lang="en-US" sz="1200" dirty="0"/>
              <a:t>} /&gt;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/>
              <a:t>)}</a:t>
            </a:r>
          </a:p>
        </p:txBody>
      </p:sp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7252860B-8242-154A-93EB-E27DE8EDA6A0}"/>
              </a:ext>
            </a:extLst>
          </p:cNvPr>
          <p:cNvCxnSpPr>
            <a:cxnSpLocks/>
            <a:stCxn id="43" idx="2"/>
            <a:endCxn id="41" idx="1"/>
          </p:cNvCxnSpPr>
          <p:nvPr/>
        </p:nvCxnSpPr>
        <p:spPr>
          <a:xfrm rot="16200000" flipH="1">
            <a:off x="6126175" y="2325769"/>
            <a:ext cx="1379007" cy="415130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276D3B9C-6E7C-3B4A-9CDE-EB4C4CBBC25C}"/>
              </a:ext>
            </a:extLst>
          </p:cNvPr>
          <p:cNvSpPr txBox="1"/>
          <p:nvPr/>
        </p:nvSpPr>
        <p:spPr>
          <a:xfrm>
            <a:off x="6330527" y="1653031"/>
            <a:ext cx="555171" cy="190800"/>
          </a:xfrm>
          <a:prstGeom prst="rect">
            <a:avLst/>
          </a:prstGeom>
          <a:noFill/>
          <a:ln>
            <a:noFill/>
          </a:ln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C7FA380-1B80-6749-B8A1-63FD4614ED25}"/>
              </a:ext>
            </a:extLst>
          </p:cNvPr>
          <p:cNvSpPr txBox="1"/>
          <p:nvPr/>
        </p:nvSpPr>
        <p:spPr>
          <a:xfrm>
            <a:off x="1012994" y="1335378"/>
            <a:ext cx="555171" cy="190800"/>
          </a:xfrm>
          <a:prstGeom prst="rect">
            <a:avLst/>
          </a:prstGeom>
          <a:noFill/>
          <a:ln>
            <a:noFill/>
          </a:ln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11EE6EB-F5E4-3942-AEA9-5F9917ECB917}"/>
              </a:ext>
            </a:extLst>
          </p:cNvPr>
          <p:cNvSpPr txBox="1"/>
          <p:nvPr/>
        </p:nvSpPr>
        <p:spPr>
          <a:xfrm>
            <a:off x="8629239" y="3143050"/>
            <a:ext cx="555171" cy="190800"/>
          </a:xfrm>
          <a:prstGeom prst="rect">
            <a:avLst/>
          </a:prstGeom>
          <a:noFill/>
          <a:ln>
            <a:noFill/>
          </a:ln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cxnSp>
        <p:nvCxnSpPr>
          <p:cNvPr id="56" name="Elbow Connector 55">
            <a:extLst>
              <a:ext uri="{FF2B5EF4-FFF2-40B4-BE49-F238E27FC236}">
                <a16:creationId xmlns:a16="http://schemas.microsoft.com/office/drawing/2014/main" id="{37A722D5-4C92-7549-BCD0-7254731E2493}"/>
              </a:ext>
            </a:extLst>
          </p:cNvPr>
          <p:cNvCxnSpPr>
            <a:cxnSpLocks/>
            <a:stCxn id="55" idx="2"/>
            <a:endCxn id="54" idx="1"/>
          </p:cNvCxnSpPr>
          <p:nvPr/>
        </p:nvCxnSpPr>
        <p:spPr>
          <a:xfrm rot="5400000" flipH="1">
            <a:off x="4008374" y="-1564601"/>
            <a:ext cx="1903072" cy="7893831"/>
          </a:xfrm>
          <a:prstGeom prst="bentConnector4">
            <a:avLst>
              <a:gd name="adj1" fmla="val -39469"/>
              <a:gd name="adj2" fmla="val 104689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C801F14-4C79-3248-A2D0-30151C9DC533}"/>
              </a:ext>
            </a:extLst>
          </p:cNvPr>
          <p:cNvSpPr txBox="1"/>
          <p:nvPr/>
        </p:nvSpPr>
        <p:spPr>
          <a:xfrm>
            <a:off x="1024502" y="1714853"/>
            <a:ext cx="555171" cy="190800"/>
          </a:xfrm>
          <a:prstGeom prst="rect">
            <a:avLst/>
          </a:prstGeom>
          <a:noFill/>
          <a:ln>
            <a:noFill/>
          </a:ln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4F42C77-6006-D34B-9F71-0F7142B7DE0E}"/>
              </a:ext>
            </a:extLst>
          </p:cNvPr>
          <p:cNvSpPr txBox="1"/>
          <p:nvPr/>
        </p:nvSpPr>
        <p:spPr>
          <a:xfrm>
            <a:off x="7023243" y="4190526"/>
            <a:ext cx="3775386" cy="14791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600" dirty="0" err="1"/>
              <a:t>DrawAvataar</a:t>
            </a:r>
            <a:endParaRPr lang="en-US" sz="16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Import Avatar from ‘</a:t>
            </a:r>
            <a:r>
              <a:rPr lang="en-US" sz="1200" dirty="0" err="1"/>
              <a:t>avataars</a:t>
            </a:r>
            <a:r>
              <a:rPr lang="en-US" sz="1200" dirty="0"/>
              <a:t>’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const {</a:t>
            </a:r>
            <a:r>
              <a:rPr lang="en-US" sz="1200" dirty="0" err="1"/>
              <a:t>topType</a:t>
            </a:r>
            <a:r>
              <a:rPr lang="en-US" sz="1200" dirty="0"/>
              <a:t>, </a:t>
            </a:r>
            <a:r>
              <a:rPr lang="en-US" sz="1200" dirty="0" err="1"/>
              <a:t>hairColor</a:t>
            </a:r>
            <a:r>
              <a:rPr lang="en-US" sz="1200" dirty="0"/>
              <a:t>} = </a:t>
            </a:r>
            <a:r>
              <a:rPr lang="en-US" sz="1200" dirty="0" err="1"/>
              <a:t>this.props.disguise</a:t>
            </a:r>
            <a:endParaRPr lang="en-US" sz="12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Render() {return(…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/>
              <a:t>&lt;Avatar </a:t>
            </a:r>
            <a:r>
              <a:rPr lang="en-US" sz="1200" dirty="0" err="1"/>
              <a:t>topType</a:t>
            </a:r>
            <a:r>
              <a:rPr lang="en-US" sz="1200" dirty="0"/>
              <a:t>={</a:t>
            </a:r>
            <a:r>
              <a:rPr lang="en-US" sz="1200" dirty="0" err="1"/>
              <a:t>topType</a:t>
            </a:r>
            <a:r>
              <a:rPr lang="en-US" sz="1200" dirty="0"/>
              <a:t>} </a:t>
            </a:r>
            <a:r>
              <a:rPr lang="en-US" sz="1200" dirty="0" err="1"/>
              <a:t>hairColor</a:t>
            </a:r>
            <a:r>
              <a:rPr lang="en-US" sz="1200" dirty="0"/>
              <a:t>={</a:t>
            </a:r>
            <a:r>
              <a:rPr lang="en-US" sz="1200" dirty="0" err="1"/>
              <a:t>hairColor</a:t>
            </a:r>
            <a:r>
              <a:rPr lang="en-US" sz="1200" dirty="0"/>
              <a:t>} /&gt;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/>
              <a:t>)}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0AE382C-E401-1B4D-8460-4D166DD5B517}"/>
              </a:ext>
            </a:extLst>
          </p:cNvPr>
          <p:cNvSpPr txBox="1"/>
          <p:nvPr/>
        </p:nvSpPr>
        <p:spPr>
          <a:xfrm>
            <a:off x="8629239" y="4850296"/>
            <a:ext cx="555171" cy="190800"/>
          </a:xfrm>
          <a:prstGeom prst="rect">
            <a:avLst/>
          </a:prstGeom>
          <a:noFill/>
          <a:ln>
            <a:noFill/>
          </a:ln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7108B44-C2A7-AC46-9B04-D83B5141938F}"/>
              </a:ext>
            </a:extLst>
          </p:cNvPr>
          <p:cNvSpPr txBox="1"/>
          <p:nvPr/>
        </p:nvSpPr>
        <p:spPr>
          <a:xfrm>
            <a:off x="3225357" y="2224131"/>
            <a:ext cx="555171" cy="190800"/>
          </a:xfrm>
          <a:prstGeom prst="rect">
            <a:avLst/>
          </a:prstGeom>
          <a:noFill/>
          <a:ln>
            <a:noFill/>
          </a:ln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50988F5D-A581-C740-84D7-DD12C639F9E7}"/>
              </a:ext>
            </a:extLst>
          </p:cNvPr>
          <p:cNvCxnSpPr>
            <a:cxnSpLocks/>
            <a:stCxn id="28" idx="3"/>
            <a:endCxn id="26" idx="1"/>
          </p:cNvCxnSpPr>
          <p:nvPr/>
        </p:nvCxnSpPr>
        <p:spPr>
          <a:xfrm>
            <a:off x="3780528" y="2319531"/>
            <a:ext cx="3242715" cy="2610553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1F27E1E-83FC-D44C-A43B-C072B1DA0BD2}"/>
              </a:ext>
            </a:extLst>
          </p:cNvPr>
          <p:cNvSpPr txBox="1"/>
          <p:nvPr/>
        </p:nvSpPr>
        <p:spPr>
          <a:xfrm>
            <a:off x="4522445" y="1428808"/>
            <a:ext cx="11499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1: pass callback</a:t>
            </a:r>
            <a:endParaRPr lang="en-US" sz="1200">
              <a:latin typeface="Courier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9A13DB9-4E03-604F-8FDA-74D9281F622D}"/>
              </a:ext>
            </a:extLst>
          </p:cNvPr>
          <p:cNvSpPr txBox="1"/>
          <p:nvPr/>
        </p:nvSpPr>
        <p:spPr>
          <a:xfrm>
            <a:off x="2843431" y="3808673"/>
            <a:ext cx="23342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2:callback returns disguise options</a:t>
            </a:r>
            <a:endParaRPr lang="en-US" sz="1200">
              <a:latin typeface="Courier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53E35EE-D423-A048-AE3F-5E294B089EBC}"/>
              </a:ext>
            </a:extLst>
          </p:cNvPr>
          <p:cNvSpPr txBox="1"/>
          <p:nvPr/>
        </p:nvSpPr>
        <p:spPr>
          <a:xfrm>
            <a:off x="4829742" y="4951849"/>
            <a:ext cx="21852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3: use options to draw disguise</a:t>
            </a:r>
            <a:endParaRPr lang="en-US" sz="120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75000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B91D8D0-F88B-784E-8FF8-D5F07BC08546}"/>
              </a:ext>
            </a:extLst>
          </p:cNvPr>
          <p:cNvSpPr txBox="1"/>
          <p:nvPr/>
        </p:nvSpPr>
        <p:spPr>
          <a:xfrm>
            <a:off x="620486" y="250372"/>
            <a:ext cx="4593771" cy="594250"/>
          </a:xfrm>
          <a:prstGeom prst="rect">
            <a:avLst/>
          </a:prstGeom>
          <a:solidFill>
            <a:srgbClr val="E1EFD8"/>
          </a:solidFill>
        </p:spPr>
        <p:txBody>
          <a:bodyPr wrap="none" rtlCol="0" anchor="ctr" anchorCtr="0">
            <a:noAutofit/>
          </a:bodyPr>
          <a:lstStyle/>
          <a:p>
            <a:r>
              <a:rPr lang="en-US" b="1" dirty="0">
                <a:solidFill>
                  <a:srgbClr val="980000"/>
                </a:solidFill>
              </a:rPr>
              <a:t>State &amp; props of components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48BA86-9C0C-0846-A8F7-877203CF605C}"/>
              </a:ext>
            </a:extLst>
          </p:cNvPr>
          <p:cNvSpPr txBox="1"/>
          <p:nvPr/>
        </p:nvSpPr>
        <p:spPr>
          <a:xfrm>
            <a:off x="3623930" y="2216072"/>
            <a:ext cx="2265241" cy="369472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600" dirty="0"/>
              <a:t>App after </a:t>
            </a:r>
            <a:r>
              <a:rPr lang="en-US" sz="1600" dirty="0" err="1"/>
              <a:t>setDisguise</a:t>
            </a:r>
            <a:endParaRPr lang="en-US" sz="16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state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 err="1"/>
              <a:t>randomBigNumber</a:t>
            </a:r>
            <a:endParaRPr lang="en-US" sz="1200" dirty="0"/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/>
              <a:t>{</a:t>
            </a:r>
            <a:r>
              <a:rPr lang="en-US" sz="1200" dirty="0" err="1"/>
              <a:t>idxDisguise</a:t>
            </a:r>
            <a:r>
              <a:rPr lang="en-US" sz="1200" dirty="0"/>
              <a:t>}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/>
              <a:t>{disguise}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84150" indent="-184150">
              <a:buFont typeface="Arial" panose="020B0604020202020204" pitchFamily="34" charset="0"/>
              <a:buChar char="•"/>
            </a:pPr>
            <a:r>
              <a:rPr lang="en-US" sz="1200" dirty="0" err="1"/>
              <a:t>DisguiseControls</a:t>
            </a:r>
            <a:r>
              <a:rPr lang="en-US" sz="1200" dirty="0"/>
              <a:t>’ props</a:t>
            </a:r>
          </a:p>
          <a:p>
            <a:pPr marL="314325" lvl="1" indent="-184150">
              <a:buFont typeface="Arial" panose="020B0604020202020204" pitchFamily="34" charset="0"/>
              <a:buChar char="•"/>
            </a:pPr>
            <a:r>
              <a:rPr lang="en-US" sz="1200" dirty="0" err="1"/>
              <a:t>setDisguise</a:t>
            </a:r>
            <a:r>
              <a:rPr lang="en-US" sz="1200" dirty="0"/>
              <a:t> – callback</a:t>
            </a:r>
          </a:p>
          <a:p>
            <a:pPr marL="314325" lvl="1" indent="-184150">
              <a:buFont typeface="Arial" panose="020B0604020202020204" pitchFamily="34" charset="0"/>
              <a:buChar char="•"/>
            </a:pPr>
            <a:r>
              <a:rPr lang="en-US" sz="1200" dirty="0" err="1"/>
              <a:t>connectedB</a:t>
            </a:r>
            <a:r>
              <a:rPr lang="en-US" sz="1200" dirty="0"/>
              <a:t> – callback</a:t>
            </a:r>
          </a:p>
          <a:p>
            <a:pPr marL="314325" lvl="1" indent="-184150">
              <a:buFont typeface="Arial" panose="020B0604020202020204" pitchFamily="34" charset="0"/>
              <a:buChar char="•"/>
            </a:pPr>
            <a:r>
              <a:rPr lang="en-US" sz="1200" dirty="0" err="1"/>
              <a:t>deployedDisguise</a:t>
            </a:r>
            <a:r>
              <a:rPr lang="en-US" sz="1200" dirty="0"/>
              <a:t> – callback</a:t>
            </a:r>
          </a:p>
          <a:p>
            <a:pPr marL="314325" lvl="1" indent="-184150">
              <a:buFont typeface="Arial" panose="020B0604020202020204" pitchFamily="34" charset="0"/>
              <a:buChar char="•"/>
            </a:pPr>
            <a:r>
              <a:rPr lang="en-US" sz="1200" dirty="0" err="1"/>
              <a:t>retrievedDisguise</a:t>
            </a:r>
            <a:r>
              <a:rPr lang="en-US" sz="1200" dirty="0"/>
              <a:t> – callback</a:t>
            </a:r>
          </a:p>
          <a:p>
            <a:pPr marL="314325" lvl="1" indent="-184150">
              <a:buFont typeface="Arial" panose="020B0604020202020204" pitchFamily="34" charset="0"/>
              <a:buChar char="•"/>
            </a:pPr>
            <a:r>
              <a:rPr lang="en-US" sz="1200" dirty="0" err="1"/>
              <a:t>pepitoAddress</a:t>
            </a:r>
            <a:endParaRPr lang="en-US" sz="1200" dirty="0"/>
          </a:p>
          <a:p>
            <a:pPr marL="314325" lvl="1" indent="-184150">
              <a:buFont typeface="Arial" panose="020B0604020202020204" pitchFamily="34" charset="0"/>
              <a:buChar char="•"/>
            </a:pPr>
            <a:r>
              <a:rPr lang="en-US" sz="1200" dirty="0"/>
              <a:t>web3Connected</a:t>
            </a:r>
          </a:p>
          <a:p>
            <a:pPr marL="314325" lvl="1" indent="-184150">
              <a:buFont typeface="Arial" panose="020B0604020202020204" pitchFamily="34" charset="0"/>
              <a:buChar char="•"/>
            </a:pPr>
            <a:r>
              <a:rPr lang="en-US" sz="1200" dirty="0" err="1"/>
              <a:t>pepitoInstance</a:t>
            </a:r>
            <a:endParaRPr lang="en-US" sz="1200" dirty="0"/>
          </a:p>
          <a:p>
            <a:pPr marL="314325" lvl="1" indent="-184150">
              <a:buFont typeface="Arial" panose="020B0604020202020204" pitchFamily="34" charset="0"/>
              <a:buChar char="•"/>
            </a:pPr>
            <a:r>
              <a:rPr lang="en-US" sz="1200" dirty="0" err="1"/>
              <a:t>ownerPepito</a:t>
            </a:r>
            <a:endParaRPr lang="en-US" sz="1200" dirty="0"/>
          </a:p>
          <a:p>
            <a:pPr marL="314325" lvl="1" indent="-184150">
              <a:buFont typeface="Arial" panose="020B0604020202020204" pitchFamily="34" charset="0"/>
              <a:buChar char="•"/>
            </a:pPr>
            <a:r>
              <a:rPr lang="en-US" sz="1200" dirty="0" err="1"/>
              <a:t>idxDisguise</a:t>
            </a:r>
            <a:endParaRPr lang="en-US" sz="1200" dirty="0"/>
          </a:p>
          <a:p>
            <a:pPr marL="314325" lvl="1" indent="-184150">
              <a:buFont typeface="Arial" panose="020B0604020202020204" pitchFamily="34" charset="0"/>
              <a:buChar char="•"/>
            </a:pPr>
            <a:r>
              <a:rPr lang="en-US" sz="1200" dirty="0" err="1"/>
              <a:t>disguiseCount</a:t>
            </a:r>
            <a:endParaRPr lang="en-US" sz="12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CCCBE57-BFB9-0241-9AC8-0C84A9575ABD}"/>
              </a:ext>
            </a:extLst>
          </p:cNvPr>
          <p:cNvSpPr txBox="1"/>
          <p:nvPr/>
        </p:nvSpPr>
        <p:spPr>
          <a:xfrm>
            <a:off x="554171" y="2216073"/>
            <a:ext cx="2439412" cy="412560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600" dirty="0" err="1"/>
              <a:t>DisguiseControls</a:t>
            </a:r>
            <a:r>
              <a:rPr lang="en-US" sz="1600" dirty="0"/>
              <a:t>’ props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Own</a:t>
            </a:r>
          </a:p>
          <a:p>
            <a:pPr marL="444500" lvl="1" indent="-163513">
              <a:buFont typeface="Arial" panose="020B0604020202020204" pitchFamily="34" charset="0"/>
              <a:buChar char="•"/>
            </a:pPr>
            <a:r>
              <a:rPr lang="en-US" sz="1200" dirty="0" err="1"/>
              <a:t>pepitoAddress</a:t>
            </a:r>
            <a:r>
              <a:rPr lang="en-US" sz="1200" dirty="0"/>
              <a:t> – display</a:t>
            </a:r>
          </a:p>
          <a:p>
            <a:pPr marL="444500" lvl="1" indent="-163513">
              <a:buFont typeface="Arial" panose="020B0604020202020204" pitchFamily="34" charset="0"/>
              <a:buChar char="•"/>
            </a:pPr>
            <a:r>
              <a:rPr lang="en-US" sz="1200" dirty="0" err="1"/>
              <a:t>disguiseAddress</a:t>
            </a:r>
            <a:r>
              <a:rPr lang="en-US" sz="1200" dirty="0"/>
              <a:t> – display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-&gt; Disguise</a:t>
            </a:r>
          </a:p>
          <a:p>
            <a:pPr marL="444500" lvl="1" indent="-163513">
              <a:buFont typeface="Arial" panose="020B0604020202020204" pitchFamily="34" charset="0"/>
              <a:buChar char="•"/>
            </a:pPr>
            <a:r>
              <a:rPr lang="en-US" sz="1200" dirty="0" err="1"/>
              <a:t>setDisguise</a:t>
            </a:r>
            <a:r>
              <a:rPr lang="en-US" sz="1200" dirty="0"/>
              <a:t> – callback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-&gt; </a:t>
            </a:r>
            <a:r>
              <a:rPr lang="en-US" sz="1200" dirty="0" err="1"/>
              <a:t>MakePepito</a:t>
            </a:r>
            <a:endParaRPr lang="en-US" sz="1200" dirty="0"/>
          </a:p>
          <a:p>
            <a:pPr marL="444500" indent="-163513">
              <a:buFont typeface="Arial" panose="020B0604020202020204" pitchFamily="34" charset="0"/>
              <a:buChar char="•"/>
            </a:pPr>
            <a:r>
              <a:rPr lang="en-US" sz="1200" dirty="0"/>
              <a:t>web3Connected</a:t>
            </a:r>
          </a:p>
          <a:p>
            <a:pPr marL="444500" indent="-163513">
              <a:buFont typeface="Arial" panose="020B0604020202020204" pitchFamily="34" charset="0"/>
              <a:buChar char="•"/>
            </a:pPr>
            <a:r>
              <a:rPr lang="en-US" sz="1200" dirty="0" err="1"/>
              <a:t>connectedB</a:t>
            </a:r>
            <a:r>
              <a:rPr lang="en-US" sz="1200" dirty="0"/>
              <a:t> – callback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-&gt; </a:t>
            </a:r>
            <a:r>
              <a:rPr lang="en-US" sz="1200" dirty="0" err="1"/>
              <a:t>DisguiseStore</a:t>
            </a:r>
            <a:endParaRPr lang="en-US" sz="1200" dirty="0"/>
          </a:p>
          <a:p>
            <a:pPr marL="444500" lvl="1" indent="-163513">
              <a:buFont typeface="Arial" panose="020B0604020202020204" pitchFamily="34" charset="0"/>
              <a:buChar char="•"/>
            </a:pPr>
            <a:r>
              <a:rPr lang="en-US" sz="1200" dirty="0"/>
              <a:t>web3Connected</a:t>
            </a:r>
          </a:p>
          <a:p>
            <a:pPr marL="444500" lvl="1" indent="-163513">
              <a:buFont typeface="Arial" panose="020B0604020202020204" pitchFamily="34" charset="0"/>
              <a:buChar char="•"/>
            </a:pPr>
            <a:r>
              <a:rPr lang="en-US" sz="1200" dirty="0"/>
              <a:t>web3</a:t>
            </a:r>
          </a:p>
          <a:p>
            <a:pPr marL="444500" lvl="1" indent="-163513">
              <a:buFont typeface="Arial" panose="020B0604020202020204" pitchFamily="34" charset="0"/>
              <a:buChar char="•"/>
            </a:pPr>
            <a:r>
              <a:rPr lang="en-US" sz="1200" dirty="0" err="1"/>
              <a:t>pepitoInstance</a:t>
            </a:r>
            <a:endParaRPr lang="en-US" sz="1200" dirty="0"/>
          </a:p>
          <a:p>
            <a:pPr marL="444500" lvl="1" indent="-163513">
              <a:buFont typeface="Arial" panose="020B0604020202020204" pitchFamily="34" charset="0"/>
              <a:buChar char="•"/>
            </a:pPr>
            <a:r>
              <a:rPr lang="en-US" sz="1200" dirty="0" err="1"/>
              <a:t>ownerPepito</a:t>
            </a:r>
            <a:endParaRPr lang="en-US" sz="1200" dirty="0"/>
          </a:p>
          <a:p>
            <a:pPr marL="444500" lvl="1" indent="-163513">
              <a:buFont typeface="Arial" panose="020B0604020202020204" pitchFamily="34" charset="0"/>
              <a:buChar char="•"/>
            </a:pPr>
            <a:r>
              <a:rPr lang="en-US" sz="1200" dirty="0" err="1"/>
              <a:t>idxDisguise</a:t>
            </a:r>
            <a:endParaRPr lang="en-US" sz="1200" dirty="0"/>
          </a:p>
          <a:p>
            <a:pPr marL="444500" lvl="1" indent="-163513">
              <a:buFont typeface="Arial" panose="020B0604020202020204" pitchFamily="34" charset="0"/>
              <a:buChar char="•"/>
            </a:pPr>
            <a:r>
              <a:rPr lang="en-US" sz="1200" dirty="0" err="1"/>
              <a:t>deployedDisguise</a:t>
            </a:r>
            <a:r>
              <a:rPr lang="en-US" sz="1200" dirty="0"/>
              <a:t> – callback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-&gt; </a:t>
            </a:r>
            <a:r>
              <a:rPr lang="en-US" sz="1200" dirty="0" err="1"/>
              <a:t>DisguiseRetrieve</a:t>
            </a:r>
            <a:endParaRPr lang="en-US" sz="1200" dirty="0"/>
          </a:p>
          <a:p>
            <a:pPr marL="444500" lvl="1" indent="-163513">
              <a:buFont typeface="Arial" panose="020B0604020202020204" pitchFamily="34" charset="0"/>
              <a:buChar char="•"/>
            </a:pPr>
            <a:r>
              <a:rPr lang="en-US" sz="1200" dirty="0" err="1"/>
              <a:t>disguiseAddresses</a:t>
            </a:r>
            <a:endParaRPr lang="en-US" sz="1200" dirty="0"/>
          </a:p>
          <a:p>
            <a:pPr marL="444500" lvl="1" indent="-163513">
              <a:buFont typeface="Arial" panose="020B0604020202020204" pitchFamily="34" charset="0"/>
              <a:buChar char="•"/>
            </a:pPr>
            <a:r>
              <a:rPr lang="en-US" sz="1200" dirty="0"/>
              <a:t>web3</a:t>
            </a:r>
          </a:p>
          <a:p>
            <a:pPr marL="444500" lvl="1" indent="-163513">
              <a:buFont typeface="Arial" panose="020B0604020202020204" pitchFamily="34" charset="0"/>
              <a:buChar char="•"/>
            </a:pPr>
            <a:r>
              <a:rPr lang="en-US" sz="1200" dirty="0" err="1"/>
              <a:t>retrievedDisguise</a:t>
            </a:r>
            <a:r>
              <a:rPr lang="en-US" sz="1200" dirty="0"/>
              <a:t> – callback</a:t>
            </a:r>
          </a:p>
          <a:p>
            <a:pPr marL="444500" lvl="1" indent="-163513">
              <a:buFont typeface="Arial" panose="020B0604020202020204" pitchFamily="34" charset="0"/>
              <a:buChar char="•"/>
            </a:pPr>
            <a:r>
              <a:rPr lang="en-US" sz="1200" dirty="0" err="1"/>
              <a:t>disguiseCount</a:t>
            </a:r>
            <a:endParaRPr lang="en-US" sz="1200" dirty="0"/>
          </a:p>
          <a:p>
            <a:pPr marL="314325" lvl="1" indent="-163513">
              <a:buFont typeface="Arial" panose="020B0604020202020204" pitchFamily="34" charset="0"/>
              <a:buChar char="•"/>
            </a:pPr>
            <a:endParaRPr lang="en-US" sz="1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CFA575-FB4A-D84F-B0F0-32A4817F251E}"/>
              </a:ext>
            </a:extLst>
          </p:cNvPr>
          <p:cNvSpPr txBox="1"/>
          <p:nvPr/>
        </p:nvSpPr>
        <p:spPr>
          <a:xfrm>
            <a:off x="3630170" y="5910794"/>
            <a:ext cx="5961888" cy="43088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 err="1"/>
              <a:t>ownerPepito</a:t>
            </a:r>
            <a:r>
              <a:rPr lang="en-US" sz="1100" dirty="0"/>
              <a:t> is the address that has ETH, sent to pay transactions</a:t>
            </a:r>
          </a:p>
          <a:p>
            <a:r>
              <a:rPr lang="en-US" sz="1100" dirty="0" err="1"/>
              <a:t>pepitoAddress</a:t>
            </a:r>
            <a:r>
              <a:rPr lang="en-US" sz="1100" dirty="0"/>
              <a:t> is the address of Pepito, the disguise Factory, prop sent to </a:t>
            </a:r>
            <a:r>
              <a:rPr lang="en-US" sz="1100" dirty="0" err="1"/>
              <a:t>DisguiseControls</a:t>
            </a:r>
            <a:r>
              <a:rPr lang="en-US" sz="1100" dirty="0"/>
              <a:t> for display</a:t>
            </a:r>
            <a:endParaRPr lang="en-LU" sz="11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4D4A73-A3AF-374B-988D-A2DF05B34A04}"/>
              </a:ext>
            </a:extLst>
          </p:cNvPr>
          <p:cNvSpPr txBox="1"/>
          <p:nvPr/>
        </p:nvSpPr>
        <p:spPr>
          <a:xfrm>
            <a:off x="6225615" y="2216073"/>
            <a:ext cx="2265241" cy="350981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600" dirty="0"/>
              <a:t>App after </a:t>
            </a:r>
            <a:r>
              <a:rPr lang="en-US" sz="1600" dirty="0" err="1"/>
              <a:t>makePepito</a:t>
            </a:r>
            <a:endParaRPr lang="en-US" sz="16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state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/>
              <a:t>web3connected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 err="1"/>
              <a:t>randomBigNumber</a:t>
            </a:r>
            <a:endParaRPr lang="en-US" sz="1200" dirty="0"/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/>
              <a:t>{</a:t>
            </a:r>
            <a:r>
              <a:rPr lang="en-US" sz="1200" dirty="0" err="1"/>
              <a:t>idxDisguise</a:t>
            </a:r>
            <a:r>
              <a:rPr lang="en-US" sz="1200" dirty="0"/>
              <a:t>}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/>
              <a:t>{disguise}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/>
              <a:t>{web3}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/>
              <a:t>accounts[]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 err="1"/>
              <a:t>pepitoAddress</a:t>
            </a:r>
            <a:endParaRPr lang="en-US" sz="1200" dirty="0"/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 err="1"/>
              <a:t>pepitoInstance</a:t>
            </a:r>
            <a:endParaRPr lang="en-US" sz="1200" dirty="0"/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 err="1"/>
              <a:t>ownerPepito</a:t>
            </a:r>
            <a:endParaRPr lang="en-US" sz="1200" dirty="0"/>
          </a:p>
          <a:p>
            <a:pPr marL="314325" lvl="1" indent="-163513">
              <a:buFont typeface="Arial" panose="020B0604020202020204" pitchFamily="34" charset="0"/>
              <a:buChar char="•"/>
            </a:pPr>
            <a:endParaRPr 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A96897-3BD0-EA4E-A9CC-BA522C3FFF17}"/>
              </a:ext>
            </a:extLst>
          </p:cNvPr>
          <p:cNvSpPr txBox="1"/>
          <p:nvPr/>
        </p:nvSpPr>
        <p:spPr>
          <a:xfrm>
            <a:off x="3824070" y="3802559"/>
            <a:ext cx="555171" cy="190800"/>
          </a:xfrm>
          <a:prstGeom prst="rect">
            <a:avLst/>
          </a:prstGeom>
          <a:noFill/>
          <a:ln>
            <a:noFill/>
          </a:ln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cxnSp>
        <p:nvCxnSpPr>
          <p:cNvPr id="8" name="Elbow Connector 7">
            <a:extLst>
              <a:ext uri="{FF2B5EF4-FFF2-40B4-BE49-F238E27FC236}">
                <a16:creationId xmlns:a16="http://schemas.microsoft.com/office/drawing/2014/main" id="{DFE3039E-78C6-7342-BB62-BD63826662B2}"/>
              </a:ext>
            </a:extLst>
          </p:cNvPr>
          <p:cNvCxnSpPr>
            <a:cxnSpLocks/>
            <a:stCxn id="11" idx="3"/>
            <a:endCxn id="7" idx="1"/>
          </p:cNvCxnSpPr>
          <p:nvPr/>
        </p:nvCxnSpPr>
        <p:spPr>
          <a:xfrm>
            <a:off x="2589801" y="2427512"/>
            <a:ext cx="1234269" cy="1470447"/>
          </a:xfrm>
          <a:prstGeom prst="bentConnector3">
            <a:avLst>
              <a:gd name="adj1" fmla="val 50000"/>
            </a:avLst>
          </a:prstGeom>
          <a:ln w="127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0EB25B0-0DA2-BF44-9389-1A5714412290}"/>
              </a:ext>
            </a:extLst>
          </p:cNvPr>
          <p:cNvSpPr txBox="1"/>
          <p:nvPr/>
        </p:nvSpPr>
        <p:spPr>
          <a:xfrm>
            <a:off x="2034630" y="2332112"/>
            <a:ext cx="555171" cy="190800"/>
          </a:xfrm>
          <a:prstGeom prst="rect">
            <a:avLst/>
          </a:prstGeom>
          <a:noFill/>
          <a:ln>
            <a:noFill/>
          </a:ln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37E4FB1-6FEA-4542-8C2D-F7EF969DAFB4}"/>
              </a:ext>
            </a:extLst>
          </p:cNvPr>
          <p:cNvSpPr txBox="1"/>
          <p:nvPr/>
        </p:nvSpPr>
        <p:spPr>
          <a:xfrm>
            <a:off x="8827300" y="2216073"/>
            <a:ext cx="2265241" cy="350981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600" dirty="0"/>
              <a:t>App after </a:t>
            </a:r>
            <a:r>
              <a:rPr lang="en-US" sz="1600" dirty="0" err="1"/>
              <a:t>storeDisguise</a:t>
            </a:r>
            <a:endParaRPr lang="en-US" sz="16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state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/>
              <a:t>web3connected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 err="1"/>
              <a:t>randomBigNumber</a:t>
            </a:r>
            <a:endParaRPr lang="en-US" sz="1200" dirty="0"/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/>
              <a:t>{</a:t>
            </a:r>
            <a:r>
              <a:rPr lang="en-US" sz="1200" dirty="0" err="1"/>
              <a:t>idxDisguise</a:t>
            </a:r>
            <a:r>
              <a:rPr lang="en-US" sz="1200" dirty="0"/>
              <a:t>}(*)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/>
              <a:t>{disguise}(*)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/>
              <a:t>{web3}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/>
              <a:t>accounts[]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 err="1"/>
              <a:t>pepitoAddress</a:t>
            </a:r>
            <a:endParaRPr lang="en-US" sz="1200" dirty="0"/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 err="1"/>
              <a:t>pepitoInstance</a:t>
            </a:r>
            <a:endParaRPr lang="en-US" sz="1200" dirty="0"/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 err="1"/>
              <a:t>ownerPepito</a:t>
            </a:r>
            <a:endParaRPr lang="en-US" sz="1200" dirty="0"/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 err="1"/>
              <a:t>disguiseCount</a:t>
            </a:r>
            <a:endParaRPr lang="en-US" sz="1200" dirty="0"/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 err="1"/>
              <a:t>disguiseAddresses</a:t>
            </a:r>
            <a:r>
              <a:rPr lang="en-US" sz="1200" dirty="0"/>
              <a:t>[]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 err="1"/>
              <a:t>disguiseAddress</a:t>
            </a:r>
            <a:r>
              <a:rPr lang="en-US" sz="1200" dirty="0"/>
              <a:t>(*)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 err="1"/>
              <a:t>disguiseStored</a:t>
            </a:r>
            <a:endParaRPr lang="en-US" sz="1200" dirty="0"/>
          </a:p>
          <a:p>
            <a:endParaRPr lang="en-US" sz="1200"/>
          </a:p>
          <a:p>
            <a:r>
              <a:rPr lang="en-US" sz="1200"/>
              <a:t>(*) </a:t>
            </a:r>
            <a:r>
              <a:rPr lang="en-US" sz="1200" dirty="0"/>
              <a:t>updated </a:t>
            </a:r>
            <a:r>
              <a:rPr lang="en-US" sz="1200"/>
              <a:t>when retrieved</a:t>
            </a:r>
            <a:endParaRPr lang="en-US" sz="1200" dirty="0"/>
          </a:p>
          <a:p>
            <a:pPr marL="314325" lvl="1" indent="-163513">
              <a:buFont typeface="Arial" panose="020B0604020202020204" pitchFamily="34" charset="0"/>
              <a:buChar char="•"/>
            </a:pPr>
            <a:endParaRPr lang="en-US" sz="1200" dirty="0"/>
          </a:p>
        </p:txBody>
      </p:sp>
      <p:pic>
        <p:nvPicPr>
          <p:cNvPr id="12" name="Google Shape;117;p28">
            <a:extLst>
              <a:ext uri="{FF2B5EF4-FFF2-40B4-BE49-F238E27FC236}">
                <a16:creationId xmlns:a16="http://schemas.microsoft.com/office/drawing/2014/main" id="{9C72F3C1-42CC-E34B-A74C-6AAB9F4F6A82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24687" y="146484"/>
            <a:ext cx="1357940" cy="13579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849879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oogle Shape;117;p28">
            <a:extLst>
              <a:ext uri="{FF2B5EF4-FFF2-40B4-BE49-F238E27FC236}">
                <a16:creationId xmlns:a16="http://schemas.microsoft.com/office/drawing/2014/main" id="{2EA4266C-D217-D343-8C4D-91A2E9F28720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24687" y="146484"/>
            <a:ext cx="1357940" cy="1357940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FEBB1BBB-E8CA-7246-9DAD-B1BF1EECCD3A}"/>
              </a:ext>
            </a:extLst>
          </p:cNvPr>
          <p:cNvSpPr txBox="1"/>
          <p:nvPr/>
        </p:nvSpPr>
        <p:spPr>
          <a:xfrm>
            <a:off x="447186" y="533889"/>
            <a:ext cx="1911421" cy="369332"/>
          </a:xfrm>
          <a:prstGeom prst="rect">
            <a:avLst/>
          </a:prstGeom>
          <a:solidFill>
            <a:srgbClr val="E1EFD8"/>
          </a:solidFill>
        </p:spPr>
        <p:txBody>
          <a:bodyPr wrap="none" rtlCol="0">
            <a:spAutoFit/>
          </a:bodyPr>
          <a:lstStyle/>
          <a:p>
            <a:r>
              <a:rPr lang="en-LU" dirty="0">
                <a:solidFill>
                  <a:srgbClr val="980000"/>
                </a:solidFill>
              </a:rPr>
              <a:t>Pepito React dApp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81C8FF2-369B-B742-B843-6AECE2338AB9}"/>
              </a:ext>
            </a:extLst>
          </p:cNvPr>
          <p:cNvSpPr txBox="1"/>
          <p:nvPr/>
        </p:nvSpPr>
        <p:spPr>
          <a:xfrm>
            <a:off x="447186" y="1602504"/>
            <a:ext cx="587020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LU" sz="1400" dirty="0"/>
              <a:t>App()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EF0515D-CB4E-9943-85E3-2F7D91701D90}"/>
              </a:ext>
            </a:extLst>
          </p:cNvPr>
          <p:cNvSpPr txBox="1"/>
          <p:nvPr/>
        </p:nvSpPr>
        <p:spPr>
          <a:xfrm>
            <a:off x="447186" y="2157676"/>
            <a:ext cx="2916494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LU" sz="1400" dirty="0"/>
              <a:t>MakePepito()</a:t>
            </a:r>
          </a:p>
          <a:p>
            <a:pPr marL="184150" lvl="1"/>
            <a:r>
              <a:rPr lang="en-GB" sz="1100" dirty="0"/>
              <a:t>I</a:t>
            </a:r>
            <a:r>
              <a:rPr lang="en-LU" sz="1100" dirty="0"/>
              <a:t>nstantiate interface to Pepito with</a:t>
            </a:r>
          </a:p>
          <a:p>
            <a:pPr marL="184150" lvl="1"/>
            <a:r>
              <a:rPr lang="en-LU" sz="1100" dirty="0"/>
              <a:t> </a:t>
            </a:r>
            <a:r>
              <a:rPr lang="en-GB" sz="1000" dirty="0">
                <a:latin typeface="Courier" pitchFamily="2" charset="0"/>
              </a:rPr>
              <a:t>new web3.eth.Contract</a:t>
            </a:r>
            <a:r>
              <a:rPr lang="en-GB" sz="1100" dirty="0"/>
              <a:t>(ABI, address)</a:t>
            </a:r>
            <a:r>
              <a:rPr lang="en-LU" sz="1100" dirty="0"/>
              <a:t> 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F296110-D65E-1547-97CE-81F8BD769A8B}"/>
              </a:ext>
            </a:extLst>
          </p:cNvPr>
          <p:cNvSpPr txBox="1"/>
          <p:nvPr/>
        </p:nvSpPr>
        <p:spPr>
          <a:xfrm>
            <a:off x="447186" y="4181250"/>
            <a:ext cx="4065537" cy="81560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LU" sz="1400" dirty="0"/>
              <a:t>Pepito()</a:t>
            </a:r>
          </a:p>
          <a:p>
            <a:pPr marL="269875" lvl="1" indent="-85725">
              <a:buFont typeface="Arial" panose="020B0604020202020204" pitchFamily="34" charset="0"/>
              <a:buChar char="•"/>
            </a:pPr>
            <a:r>
              <a:rPr lang="en-US" sz="1100" dirty="0"/>
              <a:t>Deploy a disguise with </a:t>
            </a:r>
            <a:r>
              <a:rPr lang="en-US" sz="1000" dirty="0">
                <a:latin typeface="Courier" pitchFamily="2" charset="0"/>
              </a:rPr>
              <a:t>new </a:t>
            </a:r>
            <a:r>
              <a:rPr lang="en-US" sz="1000" dirty="0" err="1">
                <a:latin typeface="Courier" pitchFamily="2" charset="0"/>
              </a:rPr>
              <a:t>PepitoDisguise</a:t>
            </a:r>
            <a:r>
              <a:rPr lang="en-US" sz="1000" dirty="0">
                <a:latin typeface="Courier" pitchFamily="2" charset="0"/>
              </a:rPr>
              <a:t>()</a:t>
            </a:r>
          </a:p>
          <a:p>
            <a:pPr marL="269875" lvl="1" indent="-85725">
              <a:buFont typeface="Arial" panose="020B0604020202020204" pitchFamily="34" charset="0"/>
              <a:buChar char="•"/>
            </a:pPr>
            <a:r>
              <a:rPr lang="en-US" sz="1100" dirty="0"/>
              <a:t>Keep disguise address in array </a:t>
            </a:r>
            <a:r>
              <a:rPr lang="en-US" sz="1000" dirty="0" err="1">
                <a:latin typeface="Courier" pitchFamily="2" charset="0"/>
              </a:rPr>
              <a:t>disguiseAddresses</a:t>
            </a:r>
            <a:endParaRPr lang="en-US" sz="1000" dirty="0"/>
          </a:p>
          <a:p>
            <a:pPr marL="269875" lvl="1" indent="-85725">
              <a:buFont typeface="Arial" panose="020B0604020202020204" pitchFamily="34" charset="0"/>
              <a:buChar char="•"/>
            </a:pPr>
            <a:r>
              <a:rPr lang="en-US" sz="1100" dirty="0"/>
              <a:t>Emit event with </a:t>
            </a:r>
            <a:r>
              <a:rPr lang="en-US" sz="1000" dirty="0" err="1">
                <a:latin typeface="Courier" pitchFamily="2" charset="0"/>
              </a:rPr>
              <a:t>disguiseCount</a:t>
            </a:r>
            <a:r>
              <a:rPr lang="en-US" sz="1100" dirty="0"/>
              <a:t> and </a:t>
            </a:r>
            <a:r>
              <a:rPr lang="en-US" sz="1000" dirty="0" err="1">
                <a:latin typeface="Courier" pitchFamily="2" charset="0"/>
              </a:rPr>
              <a:t>disguiseAddresses</a:t>
            </a:r>
            <a:endParaRPr lang="en-US" sz="1000" dirty="0">
              <a:latin typeface="Courier" pitchFamily="2" charset="0"/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C1F93535-AA7F-4444-A96A-6CF510CF8C06}"/>
              </a:ext>
            </a:extLst>
          </p:cNvPr>
          <p:cNvCxnSpPr>
            <a:cxnSpLocks/>
          </p:cNvCxnSpPr>
          <p:nvPr/>
        </p:nvCxnSpPr>
        <p:spPr>
          <a:xfrm>
            <a:off x="555171" y="2928257"/>
            <a:ext cx="0" cy="1191439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FCB226A1-6D9F-0340-A7DE-64267F767A22}"/>
              </a:ext>
            </a:extLst>
          </p:cNvPr>
          <p:cNvSpPr txBox="1"/>
          <p:nvPr/>
        </p:nvSpPr>
        <p:spPr>
          <a:xfrm>
            <a:off x="3585937" y="2157676"/>
            <a:ext cx="4482687" cy="130805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LU" sz="1400" dirty="0"/>
              <a:t>DisguiseStore()</a:t>
            </a:r>
          </a:p>
          <a:p>
            <a:pPr marL="269875" lvl="1" indent="-85725">
              <a:buFont typeface="Arial" panose="020B0604020202020204" pitchFamily="34" charset="0"/>
              <a:buChar char="•"/>
            </a:pPr>
            <a:r>
              <a:rPr lang="fr-FR" sz="1100" dirty="0" err="1"/>
              <a:t>Ask</a:t>
            </a:r>
            <a:r>
              <a:rPr lang="en-LU" sz="1100" dirty="0"/>
              <a:t> Pepito to create (deploy) a disguise with </a:t>
            </a:r>
            <a:r>
              <a:rPr lang="en-GB" sz="1000" dirty="0">
                <a:latin typeface="Courier" pitchFamily="2" charset="0"/>
              </a:rPr>
              <a:t>await </a:t>
            </a:r>
            <a:r>
              <a:rPr lang="en-GB" sz="1000" dirty="0" err="1">
                <a:latin typeface="Courier" pitchFamily="2" charset="0"/>
              </a:rPr>
              <a:t>pepitoInstance.methods.createPepitoDisguise</a:t>
            </a:r>
            <a:r>
              <a:rPr lang="en-GB" sz="1000" dirty="0">
                <a:latin typeface="Courier" pitchFamily="2" charset="0"/>
              </a:rPr>
              <a:t>().send()</a:t>
            </a:r>
          </a:p>
          <a:p>
            <a:pPr marL="269875" lvl="1" indent="-85725">
              <a:buFont typeface="Arial" panose="020B0604020202020204" pitchFamily="34" charset="0"/>
              <a:buChar char="•"/>
            </a:pPr>
            <a:r>
              <a:rPr lang="en-GB" sz="1100" dirty="0"/>
              <a:t>C</a:t>
            </a:r>
            <a:r>
              <a:rPr lang="en-LU" sz="1100" dirty="0"/>
              <a:t>apture event with </a:t>
            </a:r>
            <a:r>
              <a:rPr lang="en-US" sz="1000" dirty="0" err="1">
                <a:latin typeface="Courier" pitchFamily="2" charset="0"/>
              </a:rPr>
              <a:t>disguiseCount</a:t>
            </a:r>
            <a:r>
              <a:rPr lang="en-US" sz="1100" dirty="0"/>
              <a:t> and </a:t>
            </a:r>
            <a:r>
              <a:rPr lang="en-US" sz="1000" dirty="0" err="1">
                <a:latin typeface="Courier" pitchFamily="2" charset="0"/>
              </a:rPr>
              <a:t>disguiseAddresses</a:t>
            </a:r>
            <a:endParaRPr lang="en-LU" sz="1000" dirty="0"/>
          </a:p>
          <a:p>
            <a:pPr marL="269875" lvl="1" indent="-85725">
              <a:buFont typeface="Arial" panose="020B0604020202020204" pitchFamily="34" charset="0"/>
              <a:buChar char="•"/>
            </a:pPr>
            <a:r>
              <a:rPr lang="en-GB" sz="1100" dirty="0"/>
              <a:t>I</a:t>
            </a:r>
            <a:r>
              <a:rPr lang="en-LU" sz="1100" dirty="0"/>
              <a:t>nstantiate interface to latest disguise with </a:t>
            </a:r>
            <a:r>
              <a:rPr lang="en-GB" sz="1000" dirty="0">
                <a:latin typeface="Courier" pitchFamily="2" charset="0"/>
              </a:rPr>
              <a:t>new web3.eth.Contract</a:t>
            </a:r>
            <a:r>
              <a:rPr lang="en-GB" sz="1100" dirty="0"/>
              <a:t>(disguise ABI, disguise address)</a:t>
            </a:r>
          </a:p>
          <a:p>
            <a:pPr marL="269875" lvl="1" indent="-85725">
              <a:buFont typeface="Arial" panose="020B0604020202020204" pitchFamily="34" charset="0"/>
              <a:buChar char="•"/>
            </a:pPr>
            <a:r>
              <a:rPr lang="en-GB" sz="1100" dirty="0"/>
              <a:t>Ask this disguise to store its description</a:t>
            </a:r>
            <a:endParaRPr lang="en-LU" sz="11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A1CAB9F-94AE-FC4B-AAC2-1B763C1237AC}"/>
              </a:ext>
            </a:extLst>
          </p:cNvPr>
          <p:cNvSpPr txBox="1"/>
          <p:nvPr/>
        </p:nvSpPr>
        <p:spPr>
          <a:xfrm>
            <a:off x="7355611" y="2555218"/>
            <a:ext cx="555171" cy="190800"/>
          </a:xfrm>
          <a:prstGeom prst="rect">
            <a:avLst/>
          </a:prstGeom>
          <a:noFill/>
          <a:ln>
            <a:noFill/>
          </a:ln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E272BFB-81F7-5A4F-A05B-562509129561}"/>
              </a:ext>
            </a:extLst>
          </p:cNvPr>
          <p:cNvSpPr txBox="1"/>
          <p:nvPr/>
        </p:nvSpPr>
        <p:spPr>
          <a:xfrm>
            <a:off x="1945134" y="4452684"/>
            <a:ext cx="555171" cy="190800"/>
          </a:xfrm>
          <a:prstGeom prst="rect">
            <a:avLst/>
          </a:prstGeom>
          <a:noFill/>
          <a:ln>
            <a:noFill/>
          </a:ln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251FAA72-3248-1A49-A4A0-DBBE729A3BA9}"/>
              </a:ext>
            </a:extLst>
          </p:cNvPr>
          <p:cNvCxnSpPr>
            <a:cxnSpLocks/>
            <a:stCxn id="46" idx="2"/>
            <a:endCxn id="49" idx="0"/>
          </p:cNvCxnSpPr>
          <p:nvPr/>
        </p:nvCxnSpPr>
        <p:spPr>
          <a:xfrm rot="5400000">
            <a:off x="4074626" y="894113"/>
            <a:ext cx="1706666" cy="541047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0555633C-A24C-284D-A51C-3FBB309DFCB5}"/>
              </a:ext>
            </a:extLst>
          </p:cNvPr>
          <p:cNvSpPr txBox="1"/>
          <p:nvPr/>
        </p:nvSpPr>
        <p:spPr>
          <a:xfrm>
            <a:off x="3800517" y="2732090"/>
            <a:ext cx="555171" cy="190800"/>
          </a:xfrm>
          <a:prstGeom prst="rect">
            <a:avLst/>
          </a:prstGeom>
          <a:noFill/>
          <a:ln>
            <a:noFill/>
          </a:ln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9521314-4B2B-2F4C-9E6D-DD6CAF629FF8}"/>
              </a:ext>
            </a:extLst>
          </p:cNvPr>
          <p:cNvSpPr txBox="1"/>
          <p:nvPr/>
        </p:nvSpPr>
        <p:spPr>
          <a:xfrm>
            <a:off x="3686219" y="4764335"/>
            <a:ext cx="555171" cy="190800"/>
          </a:xfrm>
          <a:prstGeom prst="rect">
            <a:avLst/>
          </a:prstGeom>
          <a:noFill/>
          <a:ln>
            <a:noFill/>
          </a:ln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cxnSp>
        <p:nvCxnSpPr>
          <p:cNvPr id="53" name="Elbow Connector 52">
            <a:extLst>
              <a:ext uri="{FF2B5EF4-FFF2-40B4-BE49-F238E27FC236}">
                <a16:creationId xmlns:a16="http://schemas.microsoft.com/office/drawing/2014/main" id="{FC5BCC6C-B86F-8F4D-A672-2A79F219F8C2}"/>
              </a:ext>
            </a:extLst>
          </p:cNvPr>
          <p:cNvCxnSpPr>
            <a:cxnSpLocks/>
            <a:stCxn id="52" idx="0"/>
            <a:endCxn id="50" idx="1"/>
          </p:cNvCxnSpPr>
          <p:nvPr/>
        </p:nvCxnSpPr>
        <p:spPr>
          <a:xfrm rot="16200000" flipV="1">
            <a:off x="2913739" y="3714269"/>
            <a:ext cx="1936845" cy="163288"/>
          </a:xfrm>
          <a:prstGeom prst="bentConnector4">
            <a:avLst>
              <a:gd name="adj1" fmla="val 47537"/>
              <a:gd name="adj2" fmla="val 30999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4176D1D4-4A77-2A46-95F9-3F462D3E511D}"/>
              </a:ext>
            </a:extLst>
          </p:cNvPr>
          <p:cNvSpPr txBox="1"/>
          <p:nvPr/>
        </p:nvSpPr>
        <p:spPr>
          <a:xfrm>
            <a:off x="5482119" y="4177143"/>
            <a:ext cx="4932761" cy="80021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LU" sz="1400" dirty="0"/>
              <a:t>PepitoDisguise()</a:t>
            </a:r>
          </a:p>
          <a:p>
            <a:pPr marL="184150" lvl="1"/>
            <a:r>
              <a:rPr lang="en-US" sz="1100" dirty="0" err="1"/>
              <a:t>storeDisguise</a:t>
            </a:r>
            <a:r>
              <a:rPr lang="en-US" sz="1100" dirty="0"/>
              <a:t>: Write the state variable </a:t>
            </a:r>
            <a:r>
              <a:rPr lang="en-US" sz="1000" dirty="0" err="1">
                <a:latin typeface="Courier" pitchFamily="2" charset="0"/>
              </a:rPr>
              <a:t>DisguiseInStore</a:t>
            </a:r>
            <a:r>
              <a:rPr lang="en-US" sz="1000" dirty="0">
                <a:latin typeface="Courier" pitchFamily="2" charset="0"/>
              </a:rPr>
              <a:t>[]</a:t>
            </a:r>
          </a:p>
          <a:p>
            <a:pPr marL="184150" lvl="1"/>
            <a:r>
              <a:rPr lang="en-US" sz="1100" dirty="0"/>
              <a:t>Emit event with the disguise address and its description </a:t>
            </a:r>
            <a:r>
              <a:rPr lang="en-US" sz="1000" dirty="0" err="1">
                <a:latin typeface="Courier" pitchFamily="2" charset="0"/>
              </a:rPr>
              <a:t>DisguiseInStore</a:t>
            </a:r>
            <a:endParaRPr lang="en-US" sz="1000" dirty="0">
              <a:latin typeface="Courier" pitchFamily="2" charset="0"/>
            </a:endParaRPr>
          </a:p>
          <a:p>
            <a:pPr marL="184150" lvl="1"/>
            <a:r>
              <a:rPr lang="en-US" sz="1000" dirty="0" err="1"/>
              <a:t>readDisguise</a:t>
            </a:r>
            <a:r>
              <a:rPr lang="en-US" sz="1000" dirty="0"/>
              <a:t>: Emit event with the disguise address and its description </a:t>
            </a:r>
            <a:r>
              <a:rPr lang="en-US" sz="800" dirty="0" err="1">
                <a:latin typeface="Courier" pitchFamily="2" charset="0"/>
              </a:rPr>
              <a:t>DisguiseInStore</a:t>
            </a:r>
            <a:endParaRPr lang="en-US" sz="800" dirty="0">
              <a:latin typeface="Courier" pitchFamily="2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28BF80F-E953-084C-9402-940F0B454E18}"/>
              </a:ext>
            </a:extLst>
          </p:cNvPr>
          <p:cNvSpPr txBox="1"/>
          <p:nvPr/>
        </p:nvSpPr>
        <p:spPr>
          <a:xfrm>
            <a:off x="4956086" y="3197479"/>
            <a:ext cx="555171" cy="190800"/>
          </a:xfrm>
          <a:prstGeom prst="rect">
            <a:avLst/>
          </a:prstGeom>
          <a:noFill/>
          <a:ln>
            <a:noFill/>
          </a:ln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E4A746A-05B1-B14C-8949-42E4A1351E12}"/>
              </a:ext>
            </a:extLst>
          </p:cNvPr>
          <p:cNvSpPr txBox="1"/>
          <p:nvPr/>
        </p:nvSpPr>
        <p:spPr>
          <a:xfrm>
            <a:off x="5762434" y="4433486"/>
            <a:ext cx="555171" cy="190800"/>
          </a:xfrm>
          <a:prstGeom prst="rect">
            <a:avLst/>
          </a:prstGeom>
          <a:noFill/>
          <a:ln>
            <a:noFill/>
          </a:ln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cxnSp>
        <p:nvCxnSpPr>
          <p:cNvPr id="57" name="Elbow Connector 56">
            <a:extLst>
              <a:ext uri="{FF2B5EF4-FFF2-40B4-BE49-F238E27FC236}">
                <a16:creationId xmlns:a16="http://schemas.microsoft.com/office/drawing/2014/main" id="{1103A620-29B3-594C-9DFE-1F0DDB67FD76}"/>
              </a:ext>
            </a:extLst>
          </p:cNvPr>
          <p:cNvCxnSpPr>
            <a:cxnSpLocks/>
            <a:stCxn id="55" idx="2"/>
            <a:endCxn id="56" idx="1"/>
          </p:cNvCxnSpPr>
          <p:nvPr/>
        </p:nvCxnSpPr>
        <p:spPr>
          <a:xfrm rot="16200000" flipH="1">
            <a:off x="4927750" y="3694201"/>
            <a:ext cx="1140607" cy="52876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5A93E1C5-ED1E-E741-98B6-D39AADF71D44}"/>
              </a:ext>
            </a:extLst>
          </p:cNvPr>
          <p:cNvSpPr txBox="1"/>
          <p:nvPr/>
        </p:nvSpPr>
        <p:spPr>
          <a:xfrm>
            <a:off x="8290881" y="2157676"/>
            <a:ext cx="3694290" cy="127727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LU" sz="1400" dirty="0"/>
              <a:t>DisguiseRetrieve()</a:t>
            </a:r>
          </a:p>
          <a:p>
            <a:pPr marL="269875" lvl="1" indent="-85725">
              <a:buFont typeface="Arial" panose="020B0604020202020204" pitchFamily="34" charset="0"/>
              <a:buChar char="•"/>
            </a:pPr>
            <a:r>
              <a:rPr lang="en-GB" sz="1100" dirty="0"/>
              <a:t>I</a:t>
            </a:r>
            <a:r>
              <a:rPr lang="en-LU" sz="1100" dirty="0"/>
              <a:t>nstantiate interface to requested disguise with </a:t>
            </a:r>
            <a:r>
              <a:rPr lang="en-GB" sz="1000" dirty="0">
                <a:latin typeface="Courier" pitchFamily="2" charset="0"/>
              </a:rPr>
              <a:t>new web3.eth.Contract</a:t>
            </a:r>
            <a:r>
              <a:rPr lang="en-GB" sz="1100" dirty="0"/>
              <a:t>(disguise ABI, disguise address)</a:t>
            </a:r>
          </a:p>
          <a:p>
            <a:pPr marL="269875" lvl="1" indent="-85725">
              <a:buFont typeface="Arial" panose="020B0604020202020204" pitchFamily="34" charset="0"/>
              <a:buChar char="•"/>
            </a:pPr>
            <a:r>
              <a:rPr lang="fr-FR" sz="1100" dirty="0" err="1"/>
              <a:t>Ask</a:t>
            </a:r>
            <a:r>
              <a:rPr lang="en-LU" sz="1100" dirty="0"/>
              <a:t> this disguise to send back its stored description with </a:t>
            </a:r>
            <a:r>
              <a:rPr lang="en-GB" sz="1000" dirty="0">
                <a:latin typeface="Courier" pitchFamily="2" charset="0"/>
              </a:rPr>
              <a:t>await </a:t>
            </a:r>
            <a:r>
              <a:rPr lang="en-GB" sz="1000" dirty="0" err="1">
                <a:latin typeface="Courier" pitchFamily="2" charset="0"/>
              </a:rPr>
              <a:t>pepitoDisguise.methods.readDisguise</a:t>
            </a:r>
            <a:r>
              <a:rPr lang="en-GB" sz="1000" dirty="0">
                <a:latin typeface="Courier" pitchFamily="2" charset="0"/>
              </a:rPr>
              <a:t>().send()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B30EEFB-EDED-004E-AFCA-E139DFC5DC7E}"/>
              </a:ext>
            </a:extLst>
          </p:cNvPr>
          <p:cNvSpPr txBox="1"/>
          <p:nvPr/>
        </p:nvSpPr>
        <p:spPr>
          <a:xfrm>
            <a:off x="5653573" y="4752355"/>
            <a:ext cx="555171" cy="190800"/>
          </a:xfrm>
          <a:prstGeom prst="rect">
            <a:avLst/>
          </a:prstGeom>
          <a:noFill/>
          <a:ln>
            <a:noFill/>
          </a:ln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640C169-C686-FC4D-B7BE-CF54C180E345}"/>
              </a:ext>
            </a:extLst>
          </p:cNvPr>
          <p:cNvSpPr txBox="1"/>
          <p:nvPr/>
        </p:nvSpPr>
        <p:spPr>
          <a:xfrm>
            <a:off x="11416512" y="3025634"/>
            <a:ext cx="555171" cy="190800"/>
          </a:xfrm>
          <a:prstGeom prst="rect">
            <a:avLst/>
          </a:prstGeom>
          <a:noFill/>
          <a:ln>
            <a:noFill/>
          </a:ln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cxnSp>
        <p:nvCxnSpPr>
          <p:cNvPr id="67" name="Elbow Connector 66">
            <a:extLst>
              <a:ext uri="{FF2B5EF4-FFF2-40B4-BE49-F238E27FC236}">
                <a16:creationId xmlns:a16="http://schemas.microsoft.com/office/drawing/2014/main" id="{EEB6DBF9-F352-D748-9F66-BBD8C25ECD8C}"/>
              </a:ext>
            </a:extLst>
          </p:cNvPr>
          <p:cNvCxnSpPr>
            <a:cxnSpLocks/>
            <a:stCxn id="66" idx="2"/>
            <a:endCxn id="65" idx="1"/>
          </p:cNvCxnSpPr>
          <p:nvPr/>
        </p:nvCxnSpPr>
        <p:spPr>
          <a:xfrm rot="5400000">
            <a:off x="7858176" y="1011832"/>
            <a:ext cx="1631321" cy="6040525"/>
          </a:xfrm>
          <a:prstGeom prst="bentConnector4">
            <a:avLst>
              <a:gd name="adj1" fmla="val 47076"/>
              <a:gd name="adj2" fmla="val 11045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4B29309F-6155-2948-8202-65F1278FD2BB}"/>
              </a:ext>
            </a:extLst>
          </p:cNvPr>
          <p:cNvSpPr txBox="1"/>
          <p:nvPr/>
        </p:nvSpPr>
        <p:spPr>
          <a:xfrm>
            <a:off x="3232377" y="533889"/>
            <a:ext cx="907684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LU" sz="1400" dirty="0"/>
              <a:t>JavaScript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5F4DCCB-6934-424E-ACF4-096325486611}"/>
              </a:ext>
            </a:extLst>
          </p:cNvPr>
          <p:cNvSpPr txBox="1"/>
          <p:nvPr/>
        </p:nvSpPr>
        <p:spPr>
          <a:xfrm>
            <a:off x="3232377" y="912116"/>
            <a:ext cx="907684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LU" sz="1400" dirty="0"/>
              <a:t>Solidity</a:t>
            </a:r>
            <a:endParaRPr lang="en-US" sz="1000" dirty="0">
              <a:latin typeface="Courier" pitchFamily="2" charset="0"/>
            </a:endParaRPr>
          </a:p>
        </p:txBody>
      </p: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0D7F399F-1639-9C4A-9FEC-748ACD88122D}"/>
              </a:ext>
            </a:extLst>
          </p:cNvPr>
          <p:cNvCxnSpPr>
            <a:cxnSpLocks/>
            <a:stCxn id="38" idx="3"/>
            <a:endCxn id="60" idx="0"/>
          </p:cNvCxnSpPr>
          <p:nvPr/>
        </p:nvCxnSpPr>
        <p:spPr>
          <a:xfrm>
            <a:off x="1034206" y="1756393"/>
            <a:ext cx="9103820" cy="40128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CAB85795-4104-8541-AEF7-9AA2D60BEDA4}"/>
              </a:ext>
            </a:extLst>
          </p:cNvPr>
          <p:cNvCxnSpPr>
            <a:cxnSpLocks/>
            <a:stCxn id="38" idx="3"/>
            <a:endCxn id="45" idx="0"/>
          </p:cNvCxnSpPr>
          <p:nvPr/>
        </p:nvCxnSpPr>
        <p:spPr>
          <a:xfrm>
            <a:off x="1034206" y="1756393"/>
            <a:ext cx="4793075" cy="40128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62DE0C0A-DC10-DE4D-984C-A23E4337599F}"/>
              </a:ext>
            </a:extLst>
          </p:cNvPr>
          <p:cNvCxnSpPr>
            <a:cxnSpLocks/>
            <a:stCxn id="38" idx="3"/>
            <a:endCxn id="41" idx="0"/>
          </p:cNvCxnSpPr>
          <p:nvPr/>
        </p:nvCxnSpPr>
        <p:spPr>
          <a:xfrm>
            <a:off x="1034206" y="1756393"/>
            <a:ext cx="871227" cy="40128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95991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B91D8D0-F88B-784E-8FF8-D5F07BC08546}"/>
              </a:ext>
            </a:extLst>
          </p:cNvPr>
          <p:cNvSpPr txBox="1"/>
          <p:nvPr/>
        </p:nvSpPr>
        <p:spPr>
          <a:xfrm>
            <a:off x="620486" y="250372"/>
            <a:ext cx="4969814" cy="594250"/>
          </a:xfrm>
          <a:prstGeom prst="rect">
            <a:avLst/>
          </a:prstGeom>
          <a:solidFill>
            <a:srgbClr val="E1EFD8"/>
          </a:solidFill>
        </p:spPr>
        <p:txBody>
          <a:bodyPr wrap="none" rtlCol="0" anchor="ctr" anchorCtr="0">
            <a:noAutofit/>
          </a:bodyPr>
          <a:lstStyle/>
          <a:p>
            <a:r>
              <a:rPr lang="en-US" b="1" dirty="0">
                <a:solidFill>
                  <a:srgbClr val="980000"/>
                </a:solidFill>
              </a:rPr>
              <a:t>Deploying on testnet instead of on truffle-develop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48BA86-9C0C-0846-A8F7-877203CF605C}"/>
              </a:ext>
            </a:extLst>
          </p:cNvPr>
          <p:cNvSpPr txBox="1"/>
          <p:nvPr/>
        </p:nvSpPr>
        <p:spPr>
          <a:xfrm>
            <a:off x="815416" y="1519388"/>
            <a:ext cx="3694509" cy="18443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600" dirty="0" err="1"/>
              <a:t>App.js</a:t>
            </a:r>
            <a:endParaRPr lang="en-US" sz="16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…</a:t>
            </a:r>
          </a:p>
          <a:p>
            <a:pPr marL="171450" indent="-171450">
              <a:buFont typeface="Arial" panose="020B0604020202020204" pitchFamily="34" charset="0"/>
              <a:buChar char="•"/>
              <a:tabLst>
                <a:tab pos="531813" algn="l"/>
                <a:tab pos="704850" algn="l"/>
              </a:tabLst>
            </a:pPr>
            <a:r>
              <a:rPr lang="en-US" sz="1200" dirty="0" err="1"/>
              <a:t>connectedB</a:t>
            </a:r>
            <a:r>
              <a:rPr lang="en-US" sz="1200" dirty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Render() {return(…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/>
              <a:t>&lt;</a:t>
            </a:r>
            <a:r>
              <a:rPr lang="en-US" sz="1200" dirty="0" err="1"/>
              <a:t>DisguiseControls</a:t>
            </a:r>
            <a:r>
              <a:rPr lang="en-US" sz="1200" dirty="0"/>
              <a:t> …  /&gt;</a:t>
            </a:r>
          </a:p>
        </p:txBody>
      </p:sp>
      <p:cxnSp>
        <p:nvCxnSpPr>
          <p:cNvPr id="42" name="Elbow Connector 41">
            <a:extLst>
              <a:ext uri="{FF2B5EF4-FFF2-40B4-BE49-F238E27FC236}">
                <a16:creationId xmlns:a16="http://schemas.microsoft.com/office/drawing/2014/main" id="{78DE0365-6BBA-4F46-A337-02674D3E8C46}"/>
              </a:ext>
            </a:extLst>
          </p:cNvPr>
          <p:cNvCxnSpPr>
            <a:cxnSpLocks/>
            <a:stCxn id="22" idx="3"/>
            <a:endCxn id="29" idx="1"/>
          </p:cNvCxnSpPr>
          <p:nvPr/>
        </p:nvCxnSpPr>
        <p:spPr>
          <a:xfrm flipV="1">
            <a:off x="2652243" y="1451282"/>
            <a:ext cx="2656116" cy="1045251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549962F-115E-1648-9637-7B6BADF704D2}"/>
              </a:ext>
            </a:extLst>
          </p:cNvPr>
          <p:cNvSpPr txBox="1"/>
          <p:nvPr/>
        </p:nvSpPr>
        <p:spPr>
          <a:xfrm>
            <a:off x="2097072" y="2401133"/>
            <a:ext cx="555171" cy="190800"/>
          </a:xfrm>
          <a:prstGeom prst="rect">
            <a:avLst/>
          </a:prstGeom>
          <a:noFill/>
          <a:ln>
            <a:noFill/>
          </a:ln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660BA33-E93C-8641-B622-DD3D8AA3C292}"/>
              </a:ext>
            </a:extLst>
          </p:cNvPr>
          <p:cNvSpPr txBox="1"/>
          <p:nvPr/>
        </p:nvSpPr>
        <p:spPr>
          <a:xfrm>
            <a:off x="5275320" y="1308107"/>
            <a:ext cx="2518851" cy="85306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600" dirty="0" err="1"/>
              <a:t>DisguiseControls</a:t>
            </a:r>
            <a:endParaRPr lang="en-US" sz="16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Render() {return(…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/>
              <a:t>&lt;</a:t>
            </a:r>
            <a:r>
              <a:rPr lang="en-US" sz="1200" dirty="0" err="1"/>
              <a:t>MakePepito</a:t>
            </a:r>
            <a:r>
              <a:rPr lang="en-US" sz="1200" dirty="0"/>
              <a:t> </a:t>
            </a:r>
            <a:r>
              <a:rPr lang="en-US" sz="1200" dirty="0" err="1"/>
              <a:t>connectedB</a:t>
            </a:r>
            <a:r>
              <a:rPr lang="en-US" sz="1200" dirty="0"/>
              <a:t>=… /&gt;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/>
              <a:t>&lt;</a:t>
            </a:r>
            <a:r>
              <a:rPr lang="en-US" sz="1200" dirty="0" err="1"/>
              <a:t>StoreDisguise</a:t>
            </a:r>
            <a:r>
              <a:rPr lang="en-US" sz="1200" dirty="0"/>
              <a:t> /&gt;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7ADE74F-4347-424B-9603-802DDAF0B884}"/>
              </a:ext>
            </a:extLst>
          </p:cNvPr>
          <p:cNvSpPr txBox="1"/>
          <p:nvPr/>
        </p:nvSpPr>
        <p:spPr>
          <a:xfrm>
            <a:off x="5275320" y="2767831"/>
            <a:ext cx="2055444" cy="93508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600" dirty="0" err="1"/>
              <a:t>MakePepito</a:t>
            </a:r>
            <a:endParaRPr lang="en-US" sz="16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getWeb3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this.props.connectedB</a:t>
            </a:r>
            <a:r>
              <a:rPr lang="en-US" sz="1200" dirty="0"/>
              <a:t>(…)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8BB7B62-0747-EB4B-9F49-9CB19DE7DB66}"/>
              </a:ext>
            </a:extLst>
          </p:cNvPr>
          <p:cNvSpPr txBox="1"/>
          <p:nvPr/>
        </p:nvSpPr>
        <p:spPr>
          <a:xfrm>
            <a:off x="6696255" y="3416718"/>
            <a:ext cx="555171" cy="190800"/>
          </a:xfrm>
          <a:prstGeom prst="rect">
            <a:avLst/>
          </a:prstGeom>
          <a:noFill/>
          <a:ln>
            <a:noFill/>
          </a:ln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BFC8572E-3B76-4941-8145-9A5CB5CE03A6}"/>
              </a:ext>
            </a:extLst>
          </p:cNvPr>
          <p:cNvCxnSpPr>
            <a:cxnSpLocks/>
            <a:stCxn id="20" idx="2"/>
            <a:endCxn id="14" idx="1"/>
          </p:cNvCxnSpPr>
          <p:nvPr/>
        </p:nvCxnSpPr>
        <p:spPr>
          <a:xfrm rot="5400000">
            <a:off x="5066335" y="2194338"/>
            <a:ext cx="1250022" cy="832052"/>
          </a:xfrm>
          <a:prstGeom prst="bentConnector4">
            <a:avLst>
              <a:gd name="adj1" fmla="val 31299"/>
              <a:gd name="adj2" fmla="val 127474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98B7689-E3BB-3C46-925D-93AE93572D90}"/>
              </a:ext>
            </a:extLst>
          </p:cNvPr>
          <p:cNvSpPr txBox="1"/>
          <p:nvPr/>
        </p:nvSpPr>
        <p:spPr>
          <a:xfrm>
            <a:off x="5829786" y="1794553"/>
            <a:ext cx="555171" cy="190800"/>
          </a:xfrm>
          <a:prstGeom prst="rect">
            <a:avLst/>
          </a:prstGeom>
          <a:noFill/>
          <a:ln>
            <a:noFill/>
          </a:ln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C801F14-4C79-3248-A2D0-30151C9DC533}"/>
              </a:ext>
            </a:extLst>
          </p:cNvPr>
          <p:cNvSpPr txBox="1"/>
          <p:nvPr/>
        </p:nvSpPr>
        <p:spPr>
          <a:xfrm>
            <a:off x="1024502" y="2161170"/>
            <a:ext cx="555171" cy="190800"/>
          </a:xfrm>
          <a:prstGeom prst="rect">
            <a:avLst/>
          </a:prstGeom>
          <a:noFill/>
          <a:ln>
            <a:noFill/>
          </a:ln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01E5A134-A9B5-8F40-961B-30B71D345828}"/>
              </a:ext>
            </a:extLst>
          </p:cNvPr>
          <p:cNvCxnSpPr>
            <a:cxnSpLocks/>
            <a:stCxn id="15" idx="2"/>
            <a:endCxn id="21" idx="1"/>
          </p:cNvCxnSpPr>
          <p:nvPr/>
        </p:nvCxnSpPr>
        <p:spPr>
          <a:xfrm rot="5400000" flipH="1">
            <a:off x="3323698" y="-42625"/>
            <a:ext cx="1350948" cy="5949339"/>
          </a:xfrm>
          <a:prstGeom prst="bentConnector4">
            <a:avLst>
              <a:gd name="adj1" fmla="val -16921"/>
              <a:gd name="adj2" fmla="val 106404"/>
            </a:avLst>
          </a:prstGeom>
          <a:ln w="12700"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942D0A16-45A8-D04E-9A8D-7945BB4CD969}"/>
              </a:ext>
            </a:extLst>
          </p:cNvPr>
          <p:cNvSpPr txBox="1"/>
          <p:nvPr/>
        </p:nvSpPr>
        <p:spPr>
          <a:xfrm>
            <a:off x="7913914" y="2730270"/>
            <a:ext cx="3918039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getWeb3 instantiates web3 to a Provider from Metamask</a:t>
            </a:r>
            <a:endParaRPr lang="en-LU" sz="11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0FFB94D-6A49-A143-A8D3-A9A49F79F78A}"/>
              </a:ext>
            </a:extLst>
          </p:cNvPr>
          <p:cNvSpPr txBox="1"/>
          <p:nvPr/>
        </p:nvSpPr>
        <p:spPr>
          <a:xfrm>
            <a:off x="5308359" y="1355882"/>
            <a:ext cx="555171" cy="190800"/>
          </a:xfrm>
          <a:prstGeom prst="rect">
            <a:avLst/>
          </a:prstGeom>
          <a:noFill/>
          <a:ln>
            <a:noFill/>
          </a:ln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446A4A6-1BAE-F841-B035-85F4B5791F64}"/>
              </a:ext>
            </a:extLst>
          </p:cNvPr>
          <p:cNvSpPr txBox="1"/>
          <p:nvPr/>
        </p:nvSpPr>
        <p:spPr>
          <a:xfrm>
            <a:off x="7913914" y="3151367"/>
            <a:ext cx="3918039" cy="93871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err="1"/>
              <a:t>MakePepito</a:t>
            </a:r>
            <a:r>
              <a:rPr lang="en-US" sz="1100" dirty="0"/>
              <a:t> uses the Metamask account selected and connected by the user to a testnet of this Provider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err="1"/>
              <a:t>MakePepito</a:t>
            </a:r>
            <a:r>
              <a:rPr lang="en-US" sz="1100" dirty="0"/>
              <a:t> sends a Pepito creation transaction from this account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err="1"/>
              <a:t>MakePepito</a:t>
            </a:r>
            <a:r>
              <a:rPr lang="en-US" sz="1100" dirty="0"/>
              <a:t> calls back </a:t>
            </a:r>
            <a:r>
              <a:rPr lang="en-US" sz="1100" dirty="0" err="1"/>
              <a:t>connectdB</a:t>
            </a:r>
            <a:r>
              <a:rPr lang="en-US" sz="1100" dirty="0"/>
              <a:t>()</a:t>
            </a:r>
            <a:endParaRPr lang="en-LU" sz="11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9FB83A1-80C0-764A-B63B-A8499C9A3BD1}"/>
              </a:ext>
            </a:extLst>
          </p:cNvPr>
          <p:cNvSpPr txBox="1"/>
          <p:nvPr/>
        </p:nvSpPr>
        <p:spPr>
          <a:xfrm>
            <a:off x="5275319" y="4554809"/>
            <a:ext cx="2518851" cy="93508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r>
              <a:rPr lang="en-US" sz="1600" dirty="0" err="1"/>
              <a:t>StoreDisguise</a:t>
            </a:r>
            <a:endParaRPr lang="en-US" sz="16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Ask Pepito to </a:t>
            </a:r>
            <a:r>
              <a:rPr lang="en-US" sz="1200" dirty="0" err="1"/>
              <a:t>createPepitoDisguise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Ask </a:t>
            </a:r>
            <a:r>
              <a:rPr lang="en-US" sz="1200" dirty="0" err="1"/>
              <a:t>PepitoDisguise</a:t>
            </a:r>
            <a:r>
              <a:rPr lang="en-US" sz="1200" dirty="0"/>
              <a:t> to record on-chain its disguise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D3E2AB8-7304-3449-9076-8CFCA3933B44}"/>
              </a:ext>
            </a:extLst>
          </p:cNvPr>
          <p:cNvSpPr txBox="1"/>
          <p:nvPr/>
        </p:nvSpPr>
        <p:spPr>
          <a:xfrm>
            <a:off x="6696255" y="5203696"/>
            <a:ext cx="555171" cy="190800"/>
          </a:xfrm>
          <a:prstGeom prst="rect">
            <a:avLst/>
          </a:prstGeom>
          <a:noFill/>
          <a:ln>
            <a:noFill/>
          </a:ln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AB019B9-3DD2-A543-9666-83DCEC57B6F9}"/>
              </a:ext>
            </a:extLst>
          </p:cNvPr>
          <p:cNvSpPr txBox="1"/>
          <p:nvPr/>
        </p:nvSpPr>
        <p:spPr>
          <a:xfrm>
            <a:off x="5590300" y="1946953"/>
            <a:ext cx="555171" cy="190800"/>
          </a:xfrm>
          <a:prstGeom prst="rect">
            <a:avLst/>
          </a:prstGeom>
          <a:noFill/>
          <a:ln>
            <a:noFill/>
          </a:ln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cxnSp>
        <p:nvCxnSpPr>
          <p:cNvPr id="48" name="Elbow Connector 47">
            <a:extLst>
              <a:ext uri="{FF2B5EF4-FFF2-40B4-BE49-F238E27FC236}">
                <a16:creationId xmlns:a16="http://schemas.microsoft.com/office/drawing/2014/main" id="{CD648D5F-1873-E746-BF3B-586C9630B167}"/>
              </a:ext>
            </a:extLst>
          </p:cNvPr>
          <p:cNvCxnSpPr>
            <a:cxnSpLocks/>
            <a:stCxn id="47" idx="1"/>
            <a:endCxn id="40" idx="1"/>
          </p:cNvCxnSpPr>
          <p:nvPr/>
        </p:nvCxnSpPr>
        <p:spPr>
          <a:xfrm rot="10800000" flipV="1">
            <a:off x="5275320" y="2042353"/>
            <a:ext cx="314981" cy="2980000"/>
          </a:xfrm>
          <a:prstGeom prst="bentConnector3">
            <a:avLst>
              <a:gd name="adj1" fmla="val 252064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F2EA8457-5D16-534F-B342-38F9A262A2E8}"/>
              </a:ext>
            </a:extLst>
          </p:cNvPr>
          <p:cNvSpPr txBox="1"/>
          <p:nvPr/>
        </p:nvSpPr>
        <p:spPr>
          <a:xfrm>
            <a:off x="7913913" y="4729296"/>
            <a:ext cx="3918039" cy="6001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err="1"/>
              <a:t>createPepitoDisguise</a:t>
            </a:r>
            <a:r>
              <a:rPr lang="en-US" sz="1100" dirty="0"/>
              <a:t> and </a:t>
            </a:r>
            <a:r>
              <a:rPr lang="en-US" sz="1100" dirty="0" err="1"/>
              <a:t>storeDisguise</a:t>
            </a:r>
            <a:r>
              <a:rPr lang="en-US" sz="1100" dirty="0"/>
              <a:t> are 2 transactions sent to the testnet referred to by web3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The account selected by the user is paying for the fees</a:t>
            </a:r>
            <a:endParaRPr lang="en-LU" sz="1100" dirty="0"/>
          </a:p>
        </p:txBody>
      </p:sp>
      <p:pic>
        <p:nvPicPr>
          <p:cNvPr id="24" name="Google Shape;117;p28">
            <a:extLst>
              <a:ext uri="{FF2B5EF4-FFF2-40B4-BE49-F238E27FC236}">
                <a16:creationId xmlns:a16="http://schemas.microsoft.com/office/drawing/2014/main" id="{2EA4266C-D217-D343-8C4D-91A2E9F28720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24687" y="146484"/>
            <a:ext cx="1357940" cy="13579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94946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9164</TotalTime>
  <Words>1528</Words>
  <Application>Microsoft Macintosh PowerPoint</Application>
  <PresentationFormat>Widescreen</PresentationFormat>
  <Paragraphs>415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Courier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Khang Vu Tien</dc:creator>
  <cp:lastModifiedBy>Khang Vu Tien</cp:lastModifiedBy>
  <cp:revision>249</cp:revision>
  <dcterms:created xsi:type="dcterms:W3CDTF">2020-12-02T16:32:56Z</dcterms:created>
  <dcterms:modified xsi:type="dcterms:W3CDTF">2021-04-10T11:00:10Z</dcterms:modified>
</cp:coreProperties>
</file>