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9" r:id="rId4"/>
    <p:sldId id="265" r:id="rId5"/>
    <p:sldId id="267" r:id="rId6"/>
    <p:sldId id="266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482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6356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376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10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5675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05/04/2021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746844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storeDisguise</a:t>
            </a:r>
            <a:endParaRPr lang="fr-FR" sz="1100" i="1" dirty="0"/>
          </a:p>
          <a:p>
            <a:r>
              <a:rPr lang="fr-FR" sz="1100" i="1" dirty="0" err="1"/>
              <a:t>readDisguise</a:t>
            </a:r>
            <a:endParaRPr lang="fr-FR" sz="1100" i="1" dirty="0"/>
          </a:p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Store,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E059FB4-EBCC-4944-BA05-47140241A75C}"/>
              </a:ext>
            </a:extLst>
          </p:cNvPr>
          <p:cNvSpPr txBox="1"/>
          <p:nvPr/>
        </p:nvSpPr>
        <p:spPr>
          <a:xfrm>
            <a:off x="8750575" y="46916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4331DF-3F9B-D446-A6A6-3BF5462BEBCC}"/>
              </a:ext>
            </a:extLst>
          </p:cNvPr>
          <p:cNvSpPr txBox="1"/>
          <p:nvPr/>
        </p:nvSpPr>
        <p:spPr>
          <a:xfrm>
            <a:off x="8750575" y="51488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00E252-63CC-DC4C-83DB-8B8F5FFE8D53}"/>
              </a:ext>
            </a:extLst>
          </p:cNvPr>
          <p:cNvSpPr txBox="1"/>
          <p:nvPr/>
        </p:nvSpPr>
        <p:spPr>
          <a:xfrm>
            <a:off x="8750575" y="559515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1B96A-A39D-A548-B769-9569AB8DA6E2}"/>
              </a:ext>
            </a:extLst>
          </p:cNvPr>
          <p:cNvSpPr txBox="1"/>
          <p:nvPr/>
        </p:nvSpPr>
        <p:spPr>
          <a:xfrm>
            <a:off x="465033" y="4206342"/>
            <a:ext cx="2192716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80000"/>
                </a:solidFill>
              </a:rPr>
              <a:t>Future developments</a:t>
            </a:r>
            <a:endParaRPr lang="en-LU" dirty="0">
              <a:solidFill>
                <a:srgbClr val="98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634CFD-8CF0-3744-87CA-C3A32868A9C3}"/>
              </a:ext>
            </a:extLst>
          </p:cNvPr>
          <p:cNvSpPr txBox="1"/>
          <p:nvPr/>
        </p:nvSpPr>
        <p:spPr>
          <a:xfrm>
            <a:off x="6629852" y="4985823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OnboardPerson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Sources of transaction funding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4886727" y="1478041"/>
            <a:ext cx="3005416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Pepito constructor: owner = </a:t>
            </a:r>
            <a:r>
              <a:rPr lang="en-US" sz="1200" dirty="0" err="1"/>
              <a:t>msg.sender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620485" y="1227901"/>
            <a:ext cx="1698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2_deploy_contracts.js</a:t>
            </a:r>
          </a:p>
          <a:p>
            <a:r>
              <a:rPr lang="en-US" sz="1100" dirty="0" err="1"/>
              <a:t>deployer.deploy</a:t>
            </a:r>
            <a:r>
              <a:rPr lang="en-US" sz="1100" dirty="0"/>
              <a:t>(Pepito);</a:t>
            </a:r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8">
            <a:extLst>
              <a:ext uri="{FF2B5EF4-FFF2-40B4-BE49-F238E27FC236}">
                <a16:creationId xmlns:a16="http://schemas.microsoft.com/office/drawing/2014/main" id="{8C86B02D-E6ED-D344-AC93-B813DC10527C}"/>
              </a:ext>
            </a:extLst>
          </p:cNvPr>
          <p:cNvSpPr txBox="1"/>
          <p:nvPr/>
        </p:nvSpPr>
        <p:spPr>
          <a:xfrm>
            <a:off x="4886727" y="3089344"/>
            <a:ext cx="4899530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357188" lvl="1" indent="-161925">
              <a:buFont typeface="Arial" panose="020B0604020202020204" pitchFamily="34" charset="0"/>
              <a:buChar char="•"/>
            </a:pPr>
            <a:r>
              <a:rPr lang="en-US" sz="1200" dirty="0"/>
              <a:t>function </a:t>
            </a:r>
            <a:r>
              <a:rPr lang="en-US" sz="1200" dirty="0" err="1"/>
              <a:t>createPepitoDisguise</a:t>
            </a:r>
            <a:r>
              <a:rPr lang="en-US" sz="1200" dirty="0"/>
              <a:t>() public payable returns(</a:t>
            </a:r>
            <a:r>
              <a:rPr lang="en-US" sz="1200" dirty="0" err="1"/>
              <a:t>PepitoDisguise</a:t>
            </a:r>
            <a:r>
              <a:rPr lang="en-US" sz="1200" dirty="0"/>
              <a:t>)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5CD1C35-2BD5-624F-B5C3-51F75BFA76CE}"/>
              </a:ext>
            </a:extLst>
          </p:cNvPr>
          <p:cNvSpPr txBox="1"/>
          <p:nvPr/>
        </p:nvSpPr>
        <p:spPr>
          <a:xfrm>
            <a:off x="5097884" y="1751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8" name="Elbow Connector 41">
            <a:extLst>
              <a:ext uri="{FF2B5EF4-FFF2-40B4-BE49-F238E27FC236}">
                <a16:creationId xmlns:a16="http://schemas.microsoft.com/office/drawing/2014/main" id="{59E492D1-7698-0C4F-9832-6D44DCE9B88E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 rot="16200000" flipH="1">
            <a:off x="3189724" y="-61366"/>
            <a:ext cx="188006" cy="36283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558789AB-DB16-2540-8E14-7EF6434084FA}"/>
              </a:ext>
            </a:extLst>
          </p:cNvPr>
          <p:cNvSpPr txBox="1"/>
          <p:nvPr/>
        </p:nvSpPr>
        <p:spPr>
          <a:xfrm>
            <a:off x="2434641" y="1880926"/>
            <a:ext cx="1698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  <a:endParaRPr lang="en-LU" sz="1100" i="1" dirty="0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A2A3927-8CE9-B347-9943-1CD05CFACF6C}"/>
              </a:ext>
            </a:extLst>
          </p:cNvPr>
          <p:cNvSpPr txBox="1"/>
          <p:nvPr/>
        </p:nvSpPr>
        <p:spPr>
          <a:xfrm>
            <a:off x="620484" y="2560413"/>
            <a:ext cx="351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DisguiseStore.js</a:t>
            </a:r>
            <a:endParaRPr lang="en-US" sz="1100" dirty="0"/>
          </a:p>
          <a:p>
            <a:r>
              <a:rPr lang="en-US" sz="1100" dirty="0"/>
              <a:t>await </a:t>
            </a:r>
            <a:r>
              <a:rPr lang="en-US" sz="1100" dirty="0" err="1"/>
              <a:t>pepitoInstance.methods.createPepitoDisguise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        .send({from: </a:t>
            </a:r>
            <a:r>
              <a:rPr lang="en-US" sz="1100" dirty="0" err="1"/>
              <a:t>this.props.ownerPepito</a:t>
            </a:r>
            <a:r>
              <a:rPr lang="en-US" sz="1100" dirty="0"/>
              <a:t>});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628E102B-ACC5-F54F-AF72-126E62059C13}"/>
              </a:ext>
            </a:extLst>
          </p:cNvPr>
          <p:cNvSpPr txBox="1"/>
          <p:nvPr/>
        </p:nvSpPr>
        <p:spPr>
          <a:xfrm>
            <a:off x="5097884" y="33177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3" name="Elbow Connector 41">
            <a:extLst>
              <a:ext uri="{FF2B5EF4-FFF2-40B4-BE49-F238E27FC236}">
                <a16:creationId xmlns:a16="http://schemas.microsoft.com/office/drawing/2014/main" id="{78C630B3-A3CE-4A49-8187-DD45DCB8889A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3578345" y="1958879"/>
            <a:ext cx="317842" cy="27212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FD766E8C-3BFA-0143-89ED-4AF04C9EA2CD}"/>
              </a:ext>
            </a:extLst>
          </p:cNvPr>
          <p:cNvSpPr txBox="1"/>
          <p:nvPr/>
        </p:nvSpPr>
        <p:spPr>
          <a:xfrm>
            <a:off x="1821477" y="3255831"/>
            <a:ext cx="272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… should be</a:t>
            </a:r>
          </a:p>
          <a:p>
            <a:r>
              <a:rPr lang="en-US" sz="1100" i="1" dirty="0">
                <a:solidFill>
                  <a:srgbClr val="0070C0"/>
                </a:solidFill>
              </a:rPr>
              <a:t>User selected Metamask account</a:t>
            </a:r>
          </a:p>
          <a:p>
            <a:r>
              <a:rPr lang="fr-LU" sz="1100" i="1" dirty="0" err="1">
                <a:solidFill>
                  <a:srgbClr val="0070C0"/>
                </a:solidFill>
              </a:rPr>
              <a:t>from</a:t>
            </a:r>
            <a:r>
              <a:rPr lang="fr-LU" sz="1100" i="1" dirty="0">
                <a:solidFill>
                  <a:srgbClr val="0070C0"/>
                </a:solidFill>
              </a:rPr>
              <a:t>: web3js.givenProvider.selectedAddress</a:t>
            </a:r>
            <a:endParaRPr lang="en-LU" sz="1100" i="1" dirty="0">
              <a:solidFill>
                <a:srgbClr val="0070C0"/>
              </a:solidFill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FF546F6A-E15F-504D-B8BD-7C9088F48A48}"/>
              </a:ext>
            </a:extLst>
          </p:cNvPr>
          <p:cNvSpPr txBox="1"/>
          <p:nvPr/>
        </p:nvSpPr>
        <p:spPr>
          <a:xfrm>
            <a:off x="4886727" y="4762943"/>
            <a:ext cx="5302302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357188" lvl="1" indent="-161925">
              <a:buFont typeface="Arial" panose="020B0604020202020204" pitchFamily="34" charset="0"/>
              <a:buChar char="•"/>
            </a:pPr>
            <a:r>
              <a:rPr lang="en-US" sz="1200" dirty="0"/>
              <a:t>function </a:t>
            </a:r>
            <a:r>
              <a:rPr lang="en-US" sz="1200" dirty="0" err="1"/>
              <a:t>storeDisguise</a:t>
            </a:r>
            <a:r>
              <a:rPr lang="en-US" sz="1200" dirty="0"/>
              <a:t>(uint256[12] memory _disguise2store) public payable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44484C37-4E8F-9E4C-BB31-5B5DE439F7E7}"/>
              </a:ext>
            </a:extLst>
          </p:cNvPr>
          <p:cNvSpPr txBox="1"/>
          <p:nvPr/>
        </p:nvSpPr>
        <p:spPr>
          <a:xfrm>
            <a:off x="5097884" y="503769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FED0948-731E-5745-A12F-2FEF1194B93C}"/>
              </a:ext>
            </a:extLst>
          </p:cNvPr>
          <p:cNvSpPr txBox="1"/>
          <p:nvPr/>
        </p:nvSpPr>
        <p:spPr>
          <a:xfrm>
            <a:off x="620484" y="4209001"/>
            <a:ext cx="3624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DisguiseStore.js</a:t>
            </a:r>
            <a:endParaRPr lang="en-US" sz="1100" dirty="0"/>
          </a:p>
          <a:p>
            <a:r>
              <a:rPr lang="en-US" sz="1100" dirty="0"/>
              <a:t>await </a:t>
            </a:r>
            <a:r>
              <a:rPr lang="en-US" sz="1100" dirty="0" err="1"/>
              <a:t>pepitoDisguise.methods.storeDisguise</a:t>
            </a:r>
            <a:r>
              <a:rPr lang="en-US" sz="1100" dirty="0"/>
              <a:t>(disguise2store)</a:t>
            </a:r>
          </a:p>
          <a:p>
            <a:r>
              <a:rPr lang="en-US" sz="1100" dirty="0"/>
              <a:t>                .send({from: </a:t>
            </a:r>
            <a:r>
              <a:rPr lang="en-US" sz="1100" dirty="0" err="1"/>
              <a:t>this.props.ownerPepito</a:t>
            </a:r>
            <a:r>
              <a:rPr lang="en-US" sz="1100" dirty="0"/>
              <a:t> });</a:t>
            </a:r>
          </a:p>
        </p:txBody>
      </p:sp>
      <p:cxnSp>
        <p:nvCxnSpPr>
          <p:cNvPr id="43" name="Elbow Connector 41">
            <a:extLst>
              <a:ext uri="{FF2B5EF4-FFF2-40B4-BE49-F238E27FC236}">
                <a16:creationId xmlns:a16="http://schemas.microsoft.com/office/drawing/2014/main" id="{1D333DD4-BAAF-4B42-9E8D-DC1ADE449AF1}"/>
              </a:ext>
            </a:extLst>
          </p:cNvPr>
          <p:cNvCxnSpPr>
            <a:cxnSpLocks/>
            <a:stCxn id="41" idx="2"/>
            <a:endCxn id="38" idx="1"/>
          </p:cNvCxnSpPr>
          <p:nvPr/>
        </p:nvCxnSpPr>
        <p:spPr>
          <a:xfrm rot="16200000" flipH="1">
            <a:off x="3603454" y="3638667"/>
            <a:ext cx="323932" cy="26649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CF0FBBB2-919E-A342-8480-88A4B4F766B9}"/>
              </a:ext>
            </a:extLst>
          </p:cNvPr>
          <p:cNvSpPr txBox="1"/>
          <p:nvPr/>
        </p:nvSpPr>
        <p:spPr>
          <a:xfrm>
            <a:off x="1821477" y="4904419"/>
            <a:ext cx="272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… should be</a:t>
            </a:r>
          </a:p>
          <a:p>
            <a:r>
              <a:rPr lang="en-US" sz="1100" i="1" dirty="0">
                <a:solidFill>
                  <a:srgbClr val="0070C0"/>
                </a:solidFill>
              </a:rPr>
              <a:t>User selected Metamask account</a:t>
            </a:r>
          </a:p>
          <a:p>
            <a:r>
              <a:rPr lang="fr-LU" sz="1100" i="1" dirty="0" err="1">
                <a:solidFill>
                  <a:srgbClr val="0070C0"/>
                </a:solidFill>
              </a:rPr>
              <a:t>from</a:t>
            </a:r>
            <a:r>
              <a:rPr lang="fr-LU" sz="1100" i="1" dirty="0">
                <a:solidFill>
                  <a:srgbClr val="0070C0"/>
                </a:solidFill>
              </a:rPr>
              <a:t>: web3js.givenProvider.selectedAddress</a:t>
            </a:r>
            <a:endParaRPr lang="en-LU" sz="11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755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9998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Mocha Test in JavaScript and in Solidity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579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address public owner;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2667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2476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9DD846-1BEC-C84C-BF1C-1227A7C0F683}"/>
              </a:ext>
            </a:extLst>
          </p:cNvPr>
          <p:cNvSpPr txBox="1"/>
          <p:nvPr/>
        </p:nvSpPr>
        <p:spPr>
          <a:xfrm>
            <a:off x="620485" y="1240778"/>
            <a:ext cx="3309257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PepitoTest.js</a:t>
            </a:r>
            <a:endParaRPr lang="en-US" sz="1600" dirty="0"/>
          </a:p>
          <a:p>
            <a:r>
              <a:rPr lang="en-US" sz="1200" dirty="0" err="1"/>
              <a:t>pepitoInstance</a:t>
            </a:r>
            <a:r>
              <a:rPr lang="en-US" sz="1200" dirty="0"/>
              <a:t> = await </a:t>
            </a:r>
            <a:r>
              <a:rPr lang="en-US" sz="1200" dirty="0" err="1"/>
              <a:t>Pepito.deployed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await </a:t>
            </a:r>
            <a:r>
              <a:rPr lang="en-US" sz="1200" dirty="0" err="1"/>
              <a:t>pepitoInstance.owner</a:t>
            </a:r>
            <a:r>
              <a:rPr lang="en-US" sz="1200" dirty="0"/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5194-1E1B-CB4D-AAC8-93DA568050B4}"/>
              </a:ext>
            </a:extLst>
          </p:cNvPr>
          <p:cNvSpPr txBox="1"/>
          <p:nvPr/>
        </p:nvSpPr>
        <p:spPr>
          <a:xfrm>
            <a:off x="3309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E58C0-460F-8C41-B4DD-2FD33CE67A94}"/>
              </a:ext>
            </a:extLst>
          </p:cNvPr>
          <p:cNvSpPr txBox="1"/>
          <p:nvPr/>
        </p:nvSpPr>
        <p:spPr>
          <a:xfrm>
            <a:off x="5008673" y="4545617"/>
            <a:ext cx="3144105" cy="1149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uint</a:t>
            </a:r>
            <a:r>
              <a:rPr lang="en-US" sz="1200" dirty="0"/>
              <a:t> public </a:t>
            </a:r>
            <a:r>
              <a:rPr lang="en-US" sz="1200" dirty="0" err="1"/>
              <a:t>tokenBalance</a:t>
            </a:r>
            <a:r>
              <a:rPr lang="en-US" sz="12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r>
              <a:rPr lang="en-US" sz="1200" dirty="0"/>
              <a:t>(</a:t>
            </a:r>
            <a:r>
              <a:rPr lang="en-US" sz="1200" dirty="0" err="1"/>
              <a:t>uint</a:t>
            </a:r>
            <a:r>
              <a:rPr lang="en-US" sz="1200" dirty="0"/>
              <a:t>[12]memory _disguise) {};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r>
              <a:rPr lang="en-US" sz="1200" dirty="0"/>
              <a:t>() returns(uint256[12] memory)</a:t>
            </a:r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7B54F-F9AD-F049-AEF8-EC2A64E26DEE}"/>
              </a:ext>
            </a:extLst>
          </p:cNvPr>
          <p:cNvSpPr txBox="1"/>
          <p:nvPr/>
        </p:nvSpPr>
        <p:spPr>
          <a:xfrm>
            <a:off x="6096622" y="48514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3DB3BA-A47D-1D45-BBDC-F0D3A3E41F1A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rot="5400000">
            <a:off x="5214668" y="3049664"/>
            <a:ext cx="2961339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851F09-D6EF-C541-AAC9-ECE8CEFDDFEE}"/>
              </a:ext>
            </a:extLst>
          </p:cNvPr>
          <p:cNvSpPr txBox="1"/>
          <p:nvPr/>
        </p:nvSpPr>
        <p:spPr>
          <a:xfrm>
            <a:off x="4049484" y="1240777"/>
            <a:ext cx="4212776" cy="18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PepitoDisguiseTest.js</a:t>
            </a:r>
            <a:endParaRPr lang="en-US" sz="1600" dirty="0"/>
          </a:p>
          <a:p>
            <a:r>
              <a:rPr lang="en-US" sz="1200" dirty="0" err="1"/>
              <a:t>disguiseInstance</a:t>
            </a:r>
            <a:r>
              <a:rPr lang="en-US" sz="1200" dirty="0"/>
              <a:t> = await </a:t>
            </a:r>
            <a:r>
              <a:rPr lang="en-US" sz="1200" dirty="0" err="1"/>
              <a:t>PepitoDisguise.deployed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tokenBalance1 = await </a:t>
            </a:r>
            <a:r>
              <a:rPr lang="en-US" sz="1200" dirty="0" err="1"/>
              <a:t>disguiseInstance.tokenBalance</a:t>
            </a:r>
            <a:r>
              <a:rPr lang="en-US" sz="1200" dirty="0"/>
              <a:t>();</a:t>
            </a:r>
          </a:p>
          <a:p>
            <a:r>
              <a:rPr lang="en-US" sz="1200" dirty="0"/>
              <a:t>disguise = [1, 2, 3, 4, 5, 6, 7, 8, 9, 10, 11]</a:t>
            </a:r>
          </a:p>
          <a:p>
            <a:r>
              <a:rPr lang="en-US" sz="1200" dirty="0"/>
              <a:t>receipt= await </a:t>
            </a:r>
            <a:r>
              <a:rPr lang="en-US" sz="1200" dirty="0" err="1"/>
              <a:t>disguiseInstance.storeDisguise</a:t>
            </a:r>
            <a:r>
              <a:rPr lang="en-US" sz="1200" dirty="0"/>
              <a:t>(disguise, {from: …});</a:t>
            </a:r>
          </a:p>
          <a:p>
            <a:r>
              <a:rPr lang="en-US" sz="1200" dirty="0" err="1"/>
              <a:t>storedDisguise</a:t>
            </a:r>
            <a:r>
              <a:rPr lang="en-US" sz="1200" dirty="0"/>
              <a:t> = </a:t>
            </a:r>
            <a:r>
              <a:rPr lang="en-US" sz="1200" dirty="0" err="1"/>
              <a:t>lastEvent.disguise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receipt= await </a:t>
            </a:r>
            <a:r>
              <a:rPr lang="en-US" sz="1200" dirty="0" err="1"/>
              <a:t>disguiseInstance.readDisguise</a:t>
            </a:r>
            <a:r>
              <a:rPr lang="en-US" sz="1200" dirty="0"/>
              <a:t>(disguise, {from: …});</a:t>
            </a:r>
          </a:p>
          <a:p>
            <a:r>
              <a:rPr lang="en-US" sz="1200" dirty="0" err="1"/>
              <a:t>returnedDisguise</a:t>
            </a:r>
            <a:r>
              <a:rPr lang="en-US" sz="1200" dirty="0"/>
              <a:t> = </a:t>
            </a:r>
            <a:r>
              <a:rPr lang="en-US" sz="1200" dirty="0" err="1"/>
              <a:t>lastEvent.disguise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567CF-AA03-FD4E-B38E-F17FD1620E3B}"/>
              </a:ext>
            </a:extLst>
          </p:cNvPr>
          <p:cNvSpPr txBox="1"/>
          <p:nvPr/>
        </p:nvSpPr>
        <p:spPr>
          <a:xfrm>
            <a:off x="6738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EA60F-05E7-2644-8BF4-598F3DB06BDB}"/>
              </a:ext>
            </a:extLst>
          </p:cNvPr>
          <p:cNvSpPr txBox="1"/>
          <p:nvPr/>
        </p:nvSpPr>
        <p:spPr>
          <a:xfrm>
            <a:off x="6870128" y="518821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D21DBAD-EA46-DA41-943D-9DAB7E26AF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5400000">
            <a:off x="5924833" y="3497872"/>
            <a:ext cx="2913229" cy="4674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CF477C-5CF8-824E-8B1B-66ACD1E4714A}"/>
              </a:ext>
            </a:extLst>
          </p:cNvPr>
          <p:cNvSpPr txBox="1"/>
          <p:nvPr/>
        </p:nvSpPr>
        <p:spPr>
          <a:xfrm>
            <a:off x="7337593" y="20841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pic>
        <p:nvPicPr>
          <p:cNvPr id="20" name="Google Shape;117;p28">
            <a:extLst>
              <a:ext uri="{FF2B5EF4-FFF2-40B4-BE49-F238E27FC236}">
                <a16:creationId xmlns:a16="http://schemas.microsoft.com/office/drawing/2014/main" id="{DE86F280-0F0A-F149-9898-9AB69CE3C2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962FDDE7-067C-2D48-9829-5939072BB91A}"/>
              </a:ext>
            </a:extLst>
          </p:cNvPr>
          <p:cNvSpPr txBox="1"/>
          <p:nvPr/>
        </p:nvSpPr>
        <p:spPr>
          <a:xfrm>
            <a:off x="8364994" y="1641001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00B050"/>
                </a:solidFill>
              </a:rPr>
              <a:t>check </a:t>
            </a:r>
            <a:r>
              <a:rPr lang="fr-FR" sz="1200" i="1" dirty="0" err="1">
                <a:solidFill>
                  <a:srgbClr val="00B050"/>
                </a:solidFill>
              </a:rPr>
              <a:t>tokenBalance</a:t>
            </a:r>
            <a:endParaRPr lang="en-LU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2992C809-58B9-8D4A-AFAC-F6836F5778F9}"/>
              </a:ext>
            </a:extLst>
          </p:cNvPr>
          <p:cNvSpPr txBox="1"/>
          <p:nvPr/>
        </p:nvSpPr>
        <p:spPr>
          <a:xfrm>
            <a:off x="8364994" y="2002971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00B050"/>
                </a:solidFill>
              </a:rPr>
              <a:t>store a </a:t>
            </a:r>
            <a:r>
              <a:rPr lang="fr-FR" sz="1200" i="1" dirty="0" err="1">
                <a:solidFill>
                  <a:srgbClr val="00B050"/>
                </a:solidFill>
              </a:rPr>
              <a:t>disguise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</a:rPr>
              <a:t>check that event reports same disguise</a:t>
            </a:r>
            <a:endParaRPr lang="en-US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8C0E6C34-B401-D841-90ED-2B787A9BD801}"/>
              </a:ext>
            </a:extLst>
          </p:cNvPr>
          <p:cNvSpPr txBox="1"/>
          <p:nvPr/>
        </p:nvSpPr>
        <p:spPr>
          <a:xfrm>
            <a:off x="8364994" y="2520352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read a disguise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check that event reports same disguise</a:t>
            </a:r>
            <a:endParaRPr lang="en-US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id="{31B88895-9ABD-B54E-8D8E-0345DC1652C0}"/>
              </a:ext>
            </a:extLst>
          </p:cNvPr>
          <p:cNvSpPr txBox="1"/>
          <p:nvPr/>
        </p:nvSpPr>
        <p:spPr>
          <a:xfrm>
            <a:off x="5248159" y="53732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33">
            <a:extLst>
              <a:ext uri="{FF2B5EF4-FFF2-40B4-BE49-F238E27FC236}">
                <a16:creationId xmlns:a16="http://schemas.microsoft.com/office/drawing/2014/main" id="{B19DE63B-3A50-D744-84D5-5EA8F7F02335}"/>
              </a:ext>
            </a:extLst>
          </p:cNvPr>
          <p:cNvCxnSpPr>
            <a:cxnSpLocks/>
            <a:stCxn id="35" idx="2"/>
            <a:endCxn id="27" idx="1"/>
          </p:cNvCxnSpPr>
          <p:nvPr/>
        </p:nvCxnSpPr>
        <p:spPr>
          <a:xfrm rot="5400000">
            <a:off x="4448381" y="3793223"/>
            <a:ext cx="2475232" cy="875676"/>
          </a:xfrm>
          <a:prstGeom prst="bentConnector4">
            <a:avLst>
              <a:gd name="adj1" fmla="val 48073"/>
              <a:gd name="adj2" fmla="val 1609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F22E39FE-340A-8544-ACE6-CEB8B8CD9FF1}"/>
              </a:ext>
            </a:extLst>
          </p:cNvPr>
          <p:cNvSpPr txBox="1"/>
          <p:nvPr/>
        </p:nvSpPr>
        <p:spPr>
          <a:xfrm>
            <a:off x="5846249" y="28026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71A0-08E7-2A48-80D2-AEAFD8F2C22C}"/>
              </a:ext>
            </a:extLst>
          </p:cNvPr>
          <p:cNvSpPr txBox="1"/>
          <p:nvPr/>
        </p:nvSpPr>
        <p:spPr>
          <a:xfrm>
            <a:off x="1371600" y="1197429"/>
            <a:ext cx="6890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a callback function (</a:t>
            </a:r>
            <a:r>
              <a:rPr lang="en-GB" sz="1200" dirty="0" err="1">
                <a:latin typeface="Courier" pitchFamily="2" charset="0"/>
              </a:rPr>
              <a:t>shortFunction</a:t>
            </a:r>
            <a:r>
              <a:rPr lang="en-GB" sz="1200" dirty="0"/>
              <a:t>) </a:t>
            </a:r>
            <a:r>
              <a:rPr lang="en-LU" sz="1200" dirty="0"/>
              <a:t>to allow </a:t>
            </a:r>
            <a:r>
              <a:rPr lang="en-LU" sz="1200" dirty="0">
                <a:latin typeface="Courier" pitchFamily="2" charset="0"/>
              </a:rPr>
              <a:t>ChildClass.js</a:t>
            </a:r>
            <a:r>
              <a:rPr lang="en-LU" sz="1200" dirty="0"/>
              <a:t> to return its result to </a:t>
            </a:r>
            <a:r>
              <a:rPr lang="en-LU" sz="1200" dirty="0">
                <a:latin typeface="Courier" pitchFamily="2" charset="0"/>
              </a:rPr>
              <a:t>App.js</a:t>
            </a:r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8CF41D39-BAED-5E4D-B022-97886AC886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how to return values in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69407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9C3DEF-6E8E-A84F-A83C-2A3BA86601BF}"/>
              </a:ext>
            </a:extLst>
          </p:cNvPr>
          <p:cNvSpPr txBox="1"/>
          <p:nvPr/>
        </p:nvSpPr>
        <p:spPr>
          <a:xfrm>
            <a:off x="8803407" y="62128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6E3355-CE2F-DC46-B7B8-0B9415F8159C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950121" y="2389671"/>
            <a:ext cx="116922" cy="814482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C5EC00-E926-7246-B16B-0F256F7C74CB}"/>
              </a:ext>
            </a:extLst>
          </p:cNvPr>
          <p:cNvSpPr txBox="1"/>
          <p:nvPr/>
        </p:nvSpPr>
        <p:spPr>
          <a:xfrm>
            <a:off x="1024502" y="3514884"/>
            <a:ext cx="4786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setDisguise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DCC16-6C76-324F-BA44-7499993EA572}"/>
              </a:ext>
            </a:extLst>
          </p:cNvPr>
          <p:cNvSpPr txBox="1"/>
          <p:nvPr/>
        </p:nvSpPr>
        <p:spPr>
          <a:xfrm>
            <a:off x="1012994" y="4980702"/>
            <a:ext cx="454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connectedB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F4D72-79B2-C341-83A4-BD29056486E1}"/>
              </a:ext>
            </a:extLst>
          </p:cNvPr>
          <p:cNvSpPr txBox="1"/>
          <p:nvPr/>
        </p:nvSpPr>
        <p:spPr>
          <a:xfrm>
            <a:off x="1001486" y="6217919"/>
            <a:ext cx="480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storeDisguise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Data Flow between React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F27E1E-83FC-D44C-A43B-C072B1DA0BD2}"/>
              </a:ext>
            </a:extLst>
          </p:cNvPr>
          <p:cNvSpPr txBox="1"/>
          <p:nvPr/>
        </p:nvSpPr>
        <p:spPr>
          <a:xfrm>
            <a:off x="4522445" y="1428808"/>
            <a:ext cx="1149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1: pass callback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13DB9-4E03-604F-8FDA-74D9281F622D}"/>
              </a:ext>
            </a:extLst>
          </p:cNvPr>
          <p:cNvSpPr txBox="1"/>
          <p:nvPr/>
        </p:nvSpPr>
        <p:spPr>
          <a:xfrm>
            <a:off x="2843431" y="3808673"/>
            <a:ext cx="233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2:callback returns disguise options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3E35EE-D423-A048-AE3F-5E294B089EBC}"/>
              </a:ext>
            </a:extLst>
          </p:cNvPr>
          <p:cNvSpPr txBox="1"/>
          <p:nvPr/>
        </p:nvSpPr>
        <p:spPr>
          <a:xfrm>
            <a:off x="4829742" y="4951849"/>
            <a:ext cx="218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3: use options to draw disguise</a:t>
            </a:r>
            <a:endParaRPr lang="en-US" sz="1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2216072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2216073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5910794"/>
            <a:ext cx="596188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the address of Pepito, the disguise Factory, prop sent to </a:t>
            </a:r>
            <a:r>
              <a:rPr lang="en-US" sz="1100" dirty="0" err="1"/>
              <a:t>DisguiseControls</a:t>
            </a:r>
            <a:r>
              <a:rPr lang="en-US" sz="1100" dirty="0"/>
              <a:t> for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3802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2427512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23321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9C72F3C1-42CC-E34B-A74C-6AAB9F4F6A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BB1BBB-E8CA-7246-9DAD-B1BF1EECCD3A}"/>
              </a:ext>
            </a:extLst>
          </p:cNvPr>
          <p:cNvSpPr txBox="1"/>
          <p:nvPr/>
        </p:nvSpPr>
        <p:spPr>
          <a:xfrm>
            <a:off x="447186" y="533889"/>
            <a:ext cx="1911421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 React dApp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1C8FF2-369B-B742-B843-6AECE2338AB9}"/>
              </a:ext>
            </a:extLst>
          </p:cNvPr>
          <p:cNvSpPr txBox="1"/>
          <p:nvPr/>
        </p:nvSpPr>
        <p:spPr>
          <a:xfrm>
            <a:off x="447186" y="1602504"/>
            <a:ext cx="5870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App()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0515D-CB4E-9943-85E3-2F7D91701D90}"/>
              </a:ext>
            </a:extLst>
          </p:cNvPr>
          <p:cNvSpPr txBox="1"/>
          <p:nvPr/>
        </p:nvSpPr>
        <p:spPr>
          <a:xfrm>
            <a:off x="447186" y="2157676"/>
            <a:ext cx="29164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MakePepito()</a:t>
            </a:r>
          </a:p>
          <a:p>
            <a:pPr marL="184150" lvl="1"/>
            <a:r>
              <a:rPr lang="en-GB" sz="1100" dirty="0"/>
              <a:t>I</a:t>
            </a:r>
            <a:r>
              <a:rPr lang="en-LU" sz="1100" dirty="0"/>
              <a:t>nstantiate interface to Pepito with</a:t>
            </a:r>
          </a:p>
          <a:p>
            <a:pPr marL="184150" lvl="1"/>
            <a:r>
              <a:rPr lang="en-LU" sz="1100" dirty="0"/>
              <a:t>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(ABI, address)</a:t>
            </a:r>
            <a:r>
              <a:rPr lang="en-LU" sz="11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96110-D65E-1547-97CE-81F8BD769A8B}"/>
              </a:ext>
            </a:extLst>
          </p:cNvPr>
          <p:cNvSpPr txBox="1"/>
          <p:nvPr/>
        </p:nvSpPr>
        <p:spPr>
          <a:xfrm>
            <a:off x="447186" y="4181250"/>
            <a:ext cx="4065537" cy="81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Deploy a disguise with </a:t>
            </a:r>
            <a:r>
              <a:rPr lang="en-US" sz="1000" dirty="0">
                <a:latin typeface="Courier" pitchFamily="2" charset="0"/>
              </a:rPr>
              <a:t>new </a:t>
            </a:r>
            <a:r>
              <a:rPr lang="en-US" sz="1000" dirty="0" err="1">
                <a:latin typeface="Courier" pitchFamily="2" charset="0"/>
              </a:rPr>
              <a:t>PepitoDisguise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Keep disguise address in array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Emit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93535-AA7F-4444-A96A-6CF510CF8C06}"/>
              </a:ext>
            </a:extLst>
          </p:cNvPr>
          <p:cNvCxnSpPr>
            <a:cxnSpLocks/>
          </p:cNvCxnSpPr>
          <p:nvPr/>
        </p:nvCxnSpPr>
        <p:spPr>
          <a:xfrm>
            <a:off x="555171" y="2928257"/>
            <a:ext cx="0" cy="11914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B226A1-6D9F-0340-A7DE-64267F767A22}"/>
              </a:ext>
            </a:extLst>
          </p:cNvPr>
          <p:cNvSpPr txBox="1"/>
          <p:nvPr/>
        </p:nvSpPr>
        <p:spPr>
          <a:xfrm>
            <a:off x="3585937" y="2157676"/>
            <a:ext cx="4482687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DisguiseStore()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Pepito to create (deploy) a disguise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pepitoInstance.methods.createPepitoDisguise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C</a:t>
            </a:r>
            <a:r>
              <a:rPr lang="en-LU" sz="1100" dirty="0"/>
              <a:t>apture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LU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latest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Ask this disguise to store its description</a:t>
            </a:r>
            <a:endParaRPr lang="en-LU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1CAB9F-94AE-FC4B-AAC2-1B763C1237AC}"/>
              </a:ext>
            </a:extLst>
          </p:cNvPr>
          <p:cNvSpPr txBox="1"/>
          <p:nvPr/>
        </p:nvSpPr>
        <p:spPr>
          <a:xfrm>
            <a:off x="7355611" y="25552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272BFB-81F7-5A4F-A05B-562509129561}"/>
              </a:ext>
            </a:extLst>
          </p:cNvPr>
          <p:cNvSpPr txBox="1"/>
          <p:nvPr/>
        </p:nvSpPr>
        <p:spPr>
          <a:xfrm>
            <a:off x="1945134" y="445268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51FAA72-3248-1A49-A4A0-DBBE729A3BA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4074626" y="894113"/>
            <a:ext cx="1706666" cy="5410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55633C-A24C-284D-A51C-3FBB309DFCB5}"/>
              </a:ext>
            </a:extLst>
          </p:cNvPr>
          <p:cNvSpPr txBox="1"/>
          <p:nvPr/>
        </p:nvSpPr>
        <p:spPr>
          <a:xfrm>
            <a:off x="3800517" y="2732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521314-4B2B-2F4C-9E6D-DD6CAF629FF8}"/>
              </a:ext>
            </a:extLst>
          </p:cNvPr>
          <p:cNvSpPr txBox="1"/>
          <p:nvPr/>
        </p:nvSpPr>
        <p:spPr>
          <a:xfrm>
            <a:off x="3686219" y="47643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C5BCC6C-B86F-8F4D-A672-2A79F219F8C2}"/>
              </a:ext>
            </a:extLst>
          </p:cNvPr>
          <p:cNvCxnSpPr>
            <a:cxnSpLocks/>
            <a:stCxn id="52" idx="0"/>
            <a:endCxn id="50" idx="1"/>
          </p:cNvCxnSpPr>
          <p:nvPr/>
        </p:nvCxnSpPr>
        <p:spPr>
          <a:xfrm rot="16200000" flipV="1">
            <a:off x="2913739" y="3714269"/>
            <a:ext cx="1936845" cy="163288"/>
          </a:xfrm>
          <a:prstGeom prst="bentConnector4">
            <a:avLst>
              <a:gd name="adj1" fmla="val 47537"/>
              <a:gd name="adj2" fmla="val 309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76D1D4-4A77-2A46-95F9-3F462D3E511D}"/>
              </a:ext>
            </a:extLst>
          </p:cNvPr>
          <p:cNvSpPr txBox="1"/>
          <p:nvPr/>
        </p:nvSpPr>
        <p:spPr>
          <a:xfrm>
            <a:off x="5482119" y="4177143"/>
            <a:ext cx="4932761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PepitoDisguise()</a:t>
            </a:r>
          </a:p>
          <a:p>
            <a:pPr marL="184150" lvl="1"/>
            <a:r>
              <a:rPr lang="en-US" sz="1100" dirty="0" err="1"/>
              <a:t>storeDisguise</a:t>
            </a:r>
            <a:r>
              <a:rPr lang="en-US" sz="1100" dirty="0"/>
              <a:t>: Write the state variable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r>
              <a:rPr lang="en-US" sz="1000" dirty="0">
                <a:latin typeface="Courier" pitchFamily="2" charset="0"/>
              </a:rPr>
              <a:t>[]</a:t>
            </a:r>
          </a:p>
          <a:p>
            <a:pPr marL="184150" lvl="1"/>
            <a:r>
              <a:rPr lang="en-US" sz="1100" dirty="0"/>
              <a:t>Emit event with the disguise address and its description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endParaRPr lang="en-US" sz="1000" dirty="0">
              <a:latin typeface="Courier" pitchFamily="2" charset="0"/>
            </a:endParaRPr>
          </a:p>
          <a:p>
            <a:pPr marL="184150" lvl="1"/>
            <a:r>
              <a:rPr lang="en-US" sz="1000" dirty="0" err="1"/>
              <a:t>readDisguise</a:t>
            </a:r>
            <a:r>
              <a:rPr lang="en-US" sz="1000" dirty="0"/>
              <a:t>: Emit event with the disguise address and its description </a:t>
            </a:r>
            <a:r>
              <a:rPr lang="en-US" sz="800" dirty="0" err="1">
                <a:latin typeface="Courier" pitchFamily="2" charset="0"/>
              </a:rPr>
              <a:t>DisguiseInStore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8BF80F-E953-084C-9402-940F0B454E18}"/>
              </a:ext>
            </a:extLst>
          </p:cNvPr>
          <p:cNvSpPr txBox="1"/>
          <p:nvPr/>
        </p:nvSpPr>
        <p:spPr>
          <a:xfrm>
            <a:off x="4956086" y="31974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4A746A-05B1-B14C-8949-42E4A1351E12}"/>
              </a:ext>
            </a:extLst>
          </p:cNvPr>
          <p:cNvSpPr txBox="1"/>
          <p:nvPr/>
        </p:nvSpPr>
        <p:spPr>
          <a:xfrm>
            <a:off x="5762434" y="443348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103A620-29B3-594C-9DFE-1F0DDB67FD76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4927750" y="3694201"/>
            <a:ext cx="1140607" cy="52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93E1C5-ED1E-E741-98B6-D39AADF71D44}"/>
              </a:ext>
            </a:extLst>
          </p:cNvPr>
          <p:cNvSpPr txBox="1"/>
          <p:nvPr/>
        </p:nvSpPr>
        <p:spPr>
          <a:xfrm>
            <a:off x="8290881" y="2157676"/>
            <a:ext cx="369429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DisguiseRetrieve()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requested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this disguise to send back its stored description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pepitoDisguise.methods.readDisguise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30EEFB-EDED-004E-AFCA-E139DFC5DC7E}"/>
              </a:ext>
            </a:extLst>
          </p:cNvPr>
          <p:cNvSpPr txBox="1"/>
          <p:nvPr/>
        </p:nvSpPr>
        <p:spPr>
          <a:xfrm>
            <a:off x="5653573" y="475235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0C169-C686-FC4D-B7BE-CF54C180E345}"/>
              </a:ext>
            </a:extLst>
          </p:cNvPr>
          <p:cNvSpPr txBox="1"/>
          <p:nvPr/>
        </p:nvSpPr>
        <p:spPr>
          <a:xfrm>
            <a:off x="11416512" y="302563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EB6DBF9-F352-D748-9F66-BBD8C25ECD8C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5400000">
            <a:off x="7858176" y="1011832"/>
            <a:ext cx="1631321" cy="6040525"/>
          </a:xfrm>
          <a:prstGeom prst="bentConnector4">
            <a:avLst>
              <a:gd name="adj1" fmla="val 47076"/>
              <a:gd name="adj2" fmla="val 11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29309F-6155-2948-8202-65F1278FD2BB}"/>
              </a:ext>
            </a:extLst>
          </p:cNvPr>
          <p:cNvSpPr txBox="1"/>
          <p:nvPr/>
        </p:nvSpPr>
        <p:spPr>
          <a:xfrm>
            <a:off x="3232377" y="533889"/>
            <a:ext cx="9076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JavaScript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4DCCB-6934-424E-ACF4-096325486611}"/>
              </a:ext>
            </a:extLst>
          </p:cNvPr>
          <p:cNvSpPr txBox="1"/>
          <p:nvPr/>
        </p:nvSpPr>
        <p:spPr>
          <a:xfrm>
            <a:off x="3232377" y="912116"/>
            <a:ext cx="9076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Solidity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D7F399F-1639-9C4A-9FEC-748ACD88122D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>
            <a:off x="1034206" y="1756393"/>
            <a:ext cx="9103820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AB85795-4104-8541-AEF7-9AA2D60BEDA4}"/>
              </a:ext>
            </a:extLst>
          </p:cNvPr>
          <p:cNvCxnSpPr>
            <a:cxnSpLocks/>
            <a:stCxn id="38" idx="3"/>
            <a:endCxn id="45" idx="0"/>
          </p:cNvCxnSpPr>
          <p:nvPr/>
        </p:nvCxnSpPr>
        <p:spPr>
          <a:xfrm>
            <a:off x="1034206" y="1756393"/>
            <a:ext cx="4793075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DE0C0A-DC10-DE4D-984C-A23E4337599F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>
            <a:off x="1034206" y="1756393"/>
            <a:ext cx="871227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 instead of on truffle-develop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519388"/>
            <a:ext cx="3694509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…  /&gt;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52243" y="1451282"/>
            <a:ext cx="2656116" cy="1045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097072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275320" y="1308107"/>
            <a:ext cx="2518851" cy="85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=…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StoreDisguise</a:t>
            </a:r>
            <a:r>
              <a:rPr lang="en-US" sz="1200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5275320" y="2767831"/>
            <a:ext cx="2055444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6696255" y="34167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5400000">
            <a:off x="5066335" y="2194338"/>
            <a:ext cx="1250022" cy="832052"/>
          </a:xfrm>
          <a:prstGeom prst="bentConnector4">
            <a:avLst>
              <a:gd name="adj1" fmla="val 31299"/>
              <a:gd name="adj2" fmla="val 1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5829786" y="17945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323698" y="-42625"/>
            <a:ext cx="1350948" cy="5949339"/>
          </a:xfrm>
          <a:prstGeom prst="bentConnector4">
            <a:avLst>
              <a:gd name="adj1" fmla="val -16921"/>
              <a:gd name="adj2" fmla="val 106404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7913914" y="2730270"/>
            <a:ext cx="39180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getWeb3 generates a </a:t>
            </a:r>
            <a:r>
              <a:rPr lang="en-US" sz="1100" dirty="0" err="1"/>
              <a:t>HDWalletProvider</a:t>
            </a:r>
            <a:r>
              <a:rPr lang="en-US" sz="1100" dirty="0"/>
              <a:t> with the 12 words of Metamask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assign web3 to this </a:t>
            </a:r>
            <a:r>
              <a:rPr lang="en-US" sz="1100" dirty="0" err="1"/>
              <a:t>HDWalletProvider</a:t>
            </a:r>
            <a:r>
              <a:rPr lang="en-US" sz="1100" dirty="0"/>
              <a:t> of a testnet and return web3</a:t>
            </a:r>
            <a:endParaRPr lang="en-LU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FB94D-6A49-A143-A8D3-A9A49F79F78A}"/>
              </a:ext>
            </a:extLst>
          </p:cNvPr>
          <p:cNvSpPr txBox="1"/>
          <p:nvPr/>
        </p:nvSpPr>
        <p:spPr>
          <a:xfrm>
            <a:off x="5308359" y="135588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6A4A6-1BAE-F841-B035-85F4B5791F64}"/>
              </a:ext>
            </a:extLst>
          </p:cNvPr>
          <p:cNvSpPr txBox="1"/>
          <p:nvPr/>
        </p:nvSpPr>
        <p:spPr>
          <a:xfrm>
            <a:off x="7913914" y="3499711"/>
            <a:ext cx="39180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uses one of our Metamask accounts connected to this testnet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sends a Pepito creation transaction from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calls back </a:t>
            </a:r>
            <a:r>
              <a:rPr lang="en-US" sz="1100" dirty="0" err="1"/>
              <a:t>connectdB</a:t>
            </a:r>
            <a:r>
              <a:rPr lang="en-US" sz="1100" dirty="0"/>
              <a:t>()</a:t>
            </a:r>
            <a:endParaRPr lang="en-L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B83A1-80C0-764A-B63B-A8499C9A3BD1}"/>
              </a:ext>
            </a:extLst>
          </p:cNvPr>
          <p:cNvSpPr txBox="1"/>
          <p:nvPr/>
        </p:nvSpPr>
        <p:spPr>
          <a:xfrm>
            <a:off x="5275319" y="4554809"/>
            <a:ext cx="2518851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Pepito to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</a:t>
            </a:r>
            <a:r>
              <a:rPr lang="en-US" sz="1200" dirty="0" err="1"/>
              <a:t>PepitoDisguise</a:t>
            </a:r>
            <a:r>
              <a:rPr lang="en-US" sz="1200" dirty="0"/>
              <a:t> to record on-chain its disguise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6696255" y="52036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019B9-3DD2-A543-9666-83DCEC57B6F9}"/>
              </a:ext>
            </a:extLst>
          </p:cNvPr>
          <p:cNvSpPr txBox="1"/>
          <p:nvPr/>
        </p:nvSpPr>
        <p:spPr>
          <a:xfrm>
            <a:off x="5590300" y="19469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D648D5F-1873-E746-BF3B-586C9630B167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V="1">
            <a:off x="5275320" y="2042353"/>
            <a:ext cx="314981" cy="2980000"/>
          </a:xfrm>
          <a:prstGeom prst="bentConnector3">
            <a:avLst>
              <a:gd name="adj1" fmla="val 25206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A8457-5D16-534F-B342-38F9A262A2E8}"/>
              </a:ext>
            </a:extLst>
          </p:cNvPr>
          <p:cNvSpPr txBox="1"/>
          <p:nvPr/>
        </p:nvSpPr>
        <p:spPr>
          <a:xfrm>
            <a:off x="7913913" y="4729296"/>
            <a:ext cx="391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createPepitoDisguise</a:t>
            </a:r>
            <a:r>
              <a:rPr lang="en-US" sz="1100" dirty="0"/>
              <a:t> and </a:t>
            </a:r>
            <a:r>
              <a:rPr lang="en-US" sz="1100" dirty="0" err="1"/>
              <a:t>storeDisguise</a:t>
            </a:r>
            <a:r>
              <a:rPr lang="en-US" sz="1100" dirty="0"/>
              <a:t> are 2 transactions sent to the testnet referred to by web3</a:t>
            </a:r>
            <a:endParaRPr lang="en-LU" sz="1100" dirty="0"/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9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1398</Words>
  <Application>Microsoft Macintosh PowerPoint</Application>
  <PresentationFormat>Widescreen</PresentationFormat>
  <Paragraphs>384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238</cp:revision>
  <dcterms:created xsi:type="dcterms:W3CDTF">2020-12-02T16:32:56Z</dcterms:created>
  <dcterms:modified xsi:type="dcterms:W3CDTF">2021-04-05T07:57:10Z</dcterms:modified>
</cp:coreProperties>
</file>