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9" r:id="rId4"/>
    <p:sldId id="265" r:id="rId5"/>
    <p:sldId id="267" r:id="rId6"/>
    <p:sldId id="266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4828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6356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9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6376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13/03/2021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7465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PersonInNeedFactory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814150" y="4935648"/>
            <a:ext cx="1787505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14150" y="5392926"/>
            <a:ext cx="1787505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814150" y="5395444"/>
            <a:ext cx="1787505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746844"/>
            <a:ext cx="10583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storeDisguise</a:t>
            </a:r>
            <a:endParaRPr lang="fr-FR" sz="1100" i="1" dirty="0"/>
          </a:p>
          <a:p>
            <a:r>
              <a:rPr lang="fr-FR" sz="1100" i="1" dirty="0" err="1"/>
              <a:t>readDisguise</a:t>
            </a:r>
            <a:endParaRPr lang="fr-FR" sz="1100" i="1" dirty="0"/>
          </a:p>
          <a:p>
            <a:r>
              <a:rPr lang="fr-FR" sz="1100" i="1" dirty="0" err="1"/>
              <a:t>updateDisguise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Store,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E059FB4-EBCC-4944-BA05-47140241A75C}"/>
              </a:ext>
            </a:extLst>
          </p:cNvPr>
          <p:cNvSpPr txBox="1"/>
          <p:nvPr/>
        </p:nvSpPr>
        <p:spPr>
          <a:xfrm>
            <a:off x="8750575" y="469164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4331DF-3F9B-D446-A6A6-3BF5462BEBCC}"/>
              </a:ext>
            </a:extLst>
          </p:cNvPr>
          <p:cNvSpPr txBox="1"/>
          <p:nvPr/>
        </p:nvSpPr>
        <p:spPr>
          <a:xfrm>
            <a:off x="8750575" y="51488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00E252-63CC-DC4C-83DB-8B8F5FFE8D53}"/>
              </a:ext>
            </a:extLst>
          </p:cNvPr>
          <p:cNvSpPr txBox="1"/>
          <p:nvPr/>
        </p:nvSpPr>
        <p:spPr>
          <a:xfrm>
            <a:off x="8750575" y="559515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F1B96A-A39D-A548-B769-9569AB8DA6E2}"/>
              </a:ext>
            </a:extLst>
          </p:cNvPr>
          <p:cNvSpPr txBox="1"/>
          <p:nvPr/>
        </p:nvSpPr>
        <p:spPr>
          <a:xfrm>
            <a:off x="465033" y="4206342"/>
            <a:ext cx="2192716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80000"/>
                </a:solidFill>
              </a:rPr>
              <a:t>Future developments</a:t>
            </a:r>
            <a:endParaRPr lang="en-LU" dirty="0">
              <a:solidFill>
                <a:srgbClr val="98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634CFD-8CF0-3744-87CA-C3A32868A9C3}"/>
              </a:ext>
            </a:extLst>
          </p:cNvPr>
          <p:cNvSpPr txBox="1"/>
          <p:nvPr/>
        </p:nvSpPr>
        <p:spPr>
          <a:xfrm>
            <a:off x="6629852" y="4985823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OnboardPerson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87E3B1-E1AA-FA4D-A6EC-3EC47F87FAD3}"/>
              </a:ext>
            </a:extLst>
          </p:cNvPr>
          <p:cNvSpPr txBox="1"/>
          <p:nvPr/>
        </p:nvSpPr>
        <p:spPr>
          <a:xfrm>
            <a:off x="595729" y="1421416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Connect web3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Register the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Retrieve a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Display a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one disguise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810472" y="1987474"/>
            <a:ext cx="2576360" cy="174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the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6444340" y="2870885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204054" y="2187654"/>
            <a:ext cx="1817120" cy="17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648883" y="20922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394536" y="1987475"/>
            <a:ext cx="2164301" cy="32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EBCE-E31D-FF46-B8C5-98C821A1D48E}"/>
              </a:ext>
            </a:extLst>
          </p:cNvPr>
          <p:cNvSpPr txBox="1"/>
          <p:nvPr/>
        </p:nvSpPr>
        <p:spPr>
          <a:xfrm>
            <a:off x="4021174" y="227050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FDB98B-0B11-6F49-B71A-827B98D8CB9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149626" y="2340054"/>
            <a:ext cx="1817120" cy="755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AA269-B755-A04C-8512-76B993CA2D5B}"/>
              </a:ext>
            </a:extLst>
          </p:cNvPr>
          <p:cNvSpPr txBox="1"/>
          <p:nvPr/>
        </p:nvSpPr>
        <p:spPr>
          <a:xfrm>
            <a:off x="1594455" y="22446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5526-ECF9-4E40-B3C1-BE653F0D00D2}"/>
              </a:ext>
            </a:extLst>
          </p:cNvPr>
          <p:cNvSpPr txBox="1"/>
          <p:nvPr/>
        </p:nvSpPr>
        <p:spPr>
          <a:xfrm>
            <a:off x="3966746" y="299985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546E230-A7F0-C146-B7D9-EF3B308431B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46984" y="2921463"/>
            <a:ext cx="1871550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9F01A-4342-064F-B817-D94A33B8A8B3}"/>
              </a:ext>
            </a:extLst>
          </p:cNvPr>
          <p:cNvSpPr txBox="1"/>
          <p:nvPr/>
        </p:nvSpPr>
        <p:spPr>
          <a:xfrm>
            <a:off x="5191813" y="28260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0AF8-6B93-A842-AF27-E632023B4B25}"/>
              </a:ext>
            </a:extLst>
          </p:cNvPr>
          <p:cNvSpPr txBox="1"/>
          <p:nvPr/>
        </p:nvSpPr>
        <p:spPr>
          <a:xfrm>
            <a:off x="7618534" y="447388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51DD2-54FB-164A-9A51-CDB32532D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68012" y="3106521"/>
            <a:ext cx="2361407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A4BB9-E94D-7F4B-BD63-97B8769028A9}"/>
              </a:ext>
            </a:extLst>
          </p:cNvPr>
          <p:cNvSpPr txBox="1"/>
          <p:nvPr/>
        </p:nvSpPr>
        <p:spPr>
          <a:xfrm>
            <a:off x="4712841" y="30111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F4CD5-DC65-654A-8E8E-2A85E5A5FF5D}"/>
              </a:ext>
            </a:extLst>
          </p:cNvPr>
          <p:cNvSpPr txBox="1"/>
          <p:nvPr/>
        </p:nvSpPr>
        <p:spPr>
          <a:xfrm>
            <a:off x="7629419" y="465893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Mocha Test in JavaScript and in Solidity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1579673" y="3163131"/>
            <a:ext cx="2350069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address public owner;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2667622" y="34689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5400000">
            <a:off x="2476911" y="2358421"/>
            <a:ext cx="1578853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2277678" y="44276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DD846-1BEC-C84C-BF1C-1227A7C0F683}"/>
              </a:ext>
            </a:extLst>
          </p:cNvPr>
          <p:cNvSpPr txBox="1"/>
          <p:nvPr/>
        </p:nvSpPr>
        <p:spPr>
          <a:xfrm>
            <a:off x="620485" y="1240778"/>
            <a:ext cx="3309257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PepitoTest.js</a:t>
            </a:r>
            <a:endParaRPr lang="en-US" sz="1600" dirty="0"/>
          </a:p>
          <a:p>
            <a:r>
              <a:rPr lang="en-US" sz="1200" dirty="0" err="1"/>
              <a:t>pepitoInstance</a:t>
            </a:r>
            <a:r>
              <a:rPr lang="en-US" sz="1200" dirty="0"/>
              <a:t> = await </a:t>
            </a:r>
            <a:r>
              <a:rPr lang="en-US" sz="1200" dirty="0" err="1"/>
              <a:t>Pepito.deployed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ownerPepito</a:t>
            </a:r>
            <a:r>
              <a:rPr lang="en-US" sz="1200" dirty="0"/>
              <a:t> = await </a:t>
            </a:r>
            <a:r>
              <a:rPr lang="en-US" sz="1200" dirty="0" err="1"/>
              <a:t>pepitoInstance.owner</a:t>
            </a:r>
            <a:r>
              <a:rPr lang="en-US" sz="1200" dirty="0"/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B5194-1E1B-CB4D-AAC8-93DA568050B4}"/>
              </a:ext>
            </a:extLst>
          </p:cNvPr>
          <p:cNvSpPr txBox="1"/>
          <p:nvPr/>
        </p:nvSpPr>
        <p:spPr>
          <a:xfrm>
            <a:off x="3309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E58C0-460F-8C41-B4DD-2FD33CE67A94}"/>
              </a:ext>
            </a:extLst>
          </p:cNvPr>
          <p:cNvSpPr txBox="1"/>
          <p:nvPr/>
        </p:nvSpPr>
        <p:spPr>
          <a:xfrm>
            <a:off x="5008673" y="3163131"/>
            <a:ext cx="2350069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uint</a:t>
            </a:r>
            <a:r>
              <a:rPr lang="en-US" sz="1200" dirty="0"/>
              <a:t> public </a:t>
            </a:r>
            <a:r>
              <a:rPr lang="en-US" sz="1200" dirty="0" err="1"/>
              <a:t>tokenBalance</a:t>
            </a:r>
            <a:r>
              <a:rPr lang="en-US" sz="1200" dirty="0"/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7B54F-F9AD-F049-AEF8-EC2A64E26DEE}"/>
              </a:ext>
            </a:extLst>
          </p:cNvPr>
          <p:cNvSpPr txBox="1"/>
          <p:nvPr/>
        </p:nvSpPr>
        <p:spPr>
          <a:xfrm>
            <a:off x="6096622" y="34689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F3DB3BA-A47D-1D45-BBDC-F0D3A3E41F1A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rot="5400000">
            <a:off x="5905911" y="2358421"/>
            <a:ext cx="1578853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851F09-D6EF-C541-AAC9-ECE8CEFDDFEE}"/>
              </a:ext>
            </a:extLst>
          </p:cNvPr>
          <p:cNvSpPr txBox="1"/>
          <p:nvPr/>
        </p:nvSpPr>
        <p:spPr>
          <a:xfrm>
            <a:off x="4049484" y="1240778"/>
            <a:ext cx="3962401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PepitoDisguiseTest.js</a:t>
            </a:r>
            <a:endParaRPr lang="en-US" sz="1600" dirty="0"/>
          </a:p>
          <a:p>
            <a:r>
              <a:rPr lang="en-US" sz="1200" dirty="0" err="1"/>
              <a:t>disguiseInstance</a:t>
            </a:r>
            <a:r>
              <a:rPr lang="en-US" sz="1200" dirty="0"/>
              <a:t> = await </a:t>
            </a:r>
            <a:r>
              <a:rPr lang="en-US" sz="1200" dirty="0" err="1"/>
              <a:t>PepitoDisguise.deployed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tokenBalance1 = await </a:t>
            </a:r>
            <a:r>
              <a:rPr lang="en-US" sz="1200" dirty="0" err="1"/>
              <a:t>disguiseInstance.tokenBalance</a:t>
            </a:r>
            <a:r>
              <a:rPr lang="en-US" sz="1200" dirty="0"/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C567CF-AA03-FD4E-B38E-F17FD1620E3B}"/>
              </a:ext>
            </a:extLst>
          </p:cNvPr>
          <p:cNvSpPr txBox="1"/>
          <p:nvPr/>
        </p:nvSpPr>
        <p:spPr>
          <a:xfrm>
            <a:off x="6738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77E44-3A40-4647-9509-101AD8B0F66C}"/>
              </a:ext>
            </a:extLst>
          </p:cNvPr>
          <p:cNvSpPr txBox="1"/>
          <p:nvPr/>
        </p:nvSpPr>
        <p:spPr>
          <a:xfrm>
            <a:off x="2527352" y="5611713"/>
            <a:ext cx="3144105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storeDisguise</a:t>
            </a:r>
            <a:r>
              <a:rPr lang="en-US" sz="1200" dirty="0"/>
              <a:t>(</a:t>
            </a:r>
            <a:r>
              <a:rPr lang="en-US" sz="1200" dirty="0" err="1"/>
              <a:t>uint</a:t>
            </a:r>
            <a:r>
              <a:rPr lang="en-US" sz="1200" dirty="0"/>
              <a:t>[12]memory _disguise) {};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EA60F-05E7-2644-8BF4-598F3DB06BDB}"/>
              </a:ext>
            </a:extLst>
          </p:cNvPr>
          <p:cNvSpPr txBox="1"/>
          <p:nvPr/>
        </p:nvSpPr>
        <p:spPr>
          <a:xfrm>
            <a:off x="3615301" y="591755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D21DBAD-EA46-DA41-943D-9DAB7E26AF1C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16200000" flipH="1">
            <a:off x="3208848" y="5233520"/>
            <a:ext cx="1062656" cy="3054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1D3A3F-98BD-E943-9D0D-B6A09D391DCC}"/>
              </a:ext>
            </a:extLst>
          </p:cNvPr>
          <p:cNvSpPr txBox="1"/>
          <p:nvPr/>
        </p:nvSpPr>
        <p:spPr>
          <a:xfrm>
            <a:off x="620485" y="4205557"/>
            <a:ext cx="3962401" cy="94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TestMakeDisguise.sol</a:t>
            </a:r>
            <a:endParaRPr lang="en-US" sz="1600" dirty="0"/>
          </a:p>
          <a:p>
            <a:r>
              <a:rPr lang="en-US" sz="1200" dirty="0"/>
              <a:t>disguise = [1, 2, 3, 4, 5, 6, 7, 8, 9, 10, 11]</a:t>
            </a:r>
          </a:p>
          <a:p>
            <a:r>
              <a:rPr lang="en-US" sz="1200" dirty="0" err="1"/>
              <a:t>PepitoDisguise</a:t>
            </a:r>
            <a:r>
              <a:rPr lang="en-US" sz="1200" dirty="0"/>
              <a:t> </a:t>
            </a:r>
            <a:r>
              <a:rPr lang="en-US" sz="1200" dirty="0" err="1"/>
              <a:t>pepitoDisguise</a:t>
            </a:r>
            <a:r>
              <a:rPr lang="en-US" sz="1200" dirty="0"/>
              <a:t> = new </a:t>
            </a:r>
            <a:r>
              <a:rPr lang="en-US" sz="1200" dirty="0" err="1"/>
              <a:t>PepitoDisguise</a:t>
            </a:r>
            <a:r>
              <a:rPr lang="en-US" sz="1200" dirty="0"/>
              <a:t>(owner);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ownerPepito</a:t>
            </a:r>
            <a:r>
              <a:rPr lang="en-US" sz="1200" dirty="0"/>
              <a:t> = </a:t>
            </a:r>
            <a:r>
              <a:rPr lang="en-US" sz="1200" dirty="0" err="1"/>
              <a:t>pepitoDisguise.storeDisguise</a:t>
            </a:r>
            <a:r>
              <a:rPr lang="en-US" sz="1200" dirty="0"/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CF477C-5CF8-824E-8B1B-66ACD1E4714A}"/>
              </a:ext>
            </a:extLst>
          </p:cNvPr>
          <p:cNvSpPr txBox="1"/>
          <p:nvPr/>
        </p:nvSpPr>
        <p:spPr>
          <a:xfrm>
            <a:off x="3309880" y="466410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pic>
        <p:nvPicPr>
          <p:cNvPr id="20" name="Google Shape;117;p28">
            <a:extLst>
              <a:ext uri="{FF2B5EF4-FFF2-40B4-BE49-F238E27FC236}">
                <a16:creationId xmlns:a16="http://schemas.microsoft.com/office/drawing/2014/main" id="{DE86F280-0F0A-F149-9898-9AB69CE3C2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2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A71A0-08E7-2A48-80D2-AEAFD8F2C22C}"/>
              </a:ext>
            </a:extLst>
          </p:cNvPr>
          <p:cNvSpPr txBox="1"/>
          <p:nvPr/>
        </p:nvSpPr>
        <p:spPr>
          <a:xfrm>
            <a:off x="1371600" y="1197429"/>
            <a:ext cx="6890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a callback function (</a:t>
            </a:r>
            <a:r>
              <a:rPr lang="en-GB" sz="1200" dirty="0" err="1">
                <a:latin typeface="Courier" pitchFamily="2" charset="0"/>
              </a:rPr>
              <a:t>shortFunction</a:t>
            </a:r>
            <a:r>
              <a:rPr lang="en-GB" sz="1200" dirty="0"/>
              <a:t>) </a:t>
            </a:r>
            <a:r>
              <a:rPr lang="en-LU" sz="1200" dirty="0"/>
              <a:t>to allow </a:t>
            </a:r>
            <a:r>
              <a:rPr lang="en-LU" sz="1200" dirty="0">
                <a:latin typeface="Courier" pitchFamily="2" charset="0"/>
              </a:rPr>
              <a:t>ChildClass.js</a:t>
            </a:r>
            <a:r>
              <a:rPr lang="en-LU" sz="1200" dirty="0"/>
              <a:t> to return its result to </a:t>
            </a:r>
            <a:r>
              <a:rPr lang="en-LU" sz="1200" dirty="0">
                <a:latin typeface="Courier" pitchFamily="2" charset="0"/>
              </a:rPr>
              <a:t>App.js</a:t>
            </a:r>
          </a:p>
        </p:txBody>
      </p:sp>
      <p:pic>
        <p:nvPicPr>
          <p:cNvPr id="12" name="Google Shape;117;p28">
            <a:extLst>
              <a:ext uri="{FF2B5EF4-FFF2-40B4-BE49-F238E27FC236}">
                <a16:creationId xmlns:a16="http://schemas.microsoft.com/office/drawing/2014/main" id="{8CF41D39-BAED-5E4D-B022-97886AC886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how to return values in 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953329"/>
            <a:ext cx="3694509" cy="23994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pepitoAddress</a:t>
            </a:r>
            <a:r>
              <a:rPr lang="en-US" sz="1200" dirty="0"/>
              <a:t>, web3connected, </a:t>
            </a:r>
            <a:r>
              <a:rPr lang="en-US" sz="1200" dirty="0" err="1"/>
              <a:t>ownerPepito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  <a:tabLst>
                <a:tab pos="531813" algn="l"/>
              </a:tabLst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pepitoInstance</a:t>
            </a:r>
            <a:r>
              <a:rPr lang="en-US" sz="1200" dirty="0"/>
              <a:t> : </a:t>
            </a:r>
            <a:r>
              <a:rPr lang="en-US" sz="1200" dirty="0" err="1"/>
              <a:t>pepitoInstance</a:t>
            </a:r>
            <a:br>
              <a:rPr lang="en-US" sz="1200" dirty="0"/>
            </a:br>
            <a:r>
              <a:rPr lang="en-US" sz="1200" dirty="0"/>
              <a:t>	web3: web3, accounts: accounts,</a:t>
            </a:r>
            <a:br>
              <a:rPr lang="en-US" sz="1200" dirty="0"/>
            </a:br>
            <a:r>
              <a:rPr lang="en-US" sz="1200" dirty="0"/>
              <a:t>	etc.})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145208"/>
            <a:ext cx="1418596" cy="16641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71399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1"/>
            <a:ext cx="4271451" cy="124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this.props.connectedB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69407"/>
              <a:gd name="adj2" fmla="val 1060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232587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9C3DEF-6E8E-A84F-A83C-2A3BA86601BF}"/>
              </a:ext>
            </a:extLst>
          </p:cNvPr>
          <p:cNvSpPr txBox="1"/>
          <p:nvPr/>
        </p:nvSpPr>
        <p:spPr>
          <a:xfrm>
            <a:off x="8803407" y="62128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66E3355-CE2F-DC46-B7B8-0B9415F8159C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4950121" y="2389671"/>
            <a:ext cx="116922" cy="8144822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C5EC00-E926-7246-B16B-0F256F7C74CB}"/>
              </a:ext>
            </a:extLst>
          </p:cNvPr>
          <p:cNvSpPr txBox="1"/>
          <p:nvPr/>
        </p:nvSpPr>
        <p:spPr>
          <a:xfrm>
            <a:off x="1024502" y="3514884"/>
            <a:ext cx="4786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setDisguise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DCC16-6C76-324F-BA44-7499993EA572}"/>
              </a:ext>
            </a:extLst>
          </p:cNvPr>
          <p:cNvSpPr txBox="1"/>
          <p:nvPr/>
        </p:nvSpPr>
        <p:spPr>
          <a:xfrm>
            <a:off x="1012994" y="4980702"/>
            <a:ext cx="454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connectedB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FF4D72-79B2-C341-83A4-BD29056486E1}"/>
              </a:ext>
            </a:extLst>
          </p:cNvPr>
          <p:cNvSpPr txBox="1"/>
          <p:nvPr/>
        </p:nvSpPr>
        <p:spPr>
          <a:xfrm>
            <a:off x="1001486" y="6217919"/>
            <a:ext cx="480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storeDisguise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Data Flow between React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({disguise = disguise});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this.state.disguise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F27E1E-83FC-D44C-A43B-C072B1DA0BD2}"/>
              </a:ext>
            </a:extLst>
          </p:cNvPr>
          <p:cNvSpPr txBox="1"/>
          <p:nvPr/>
        </p:nvSpPr>
        <p:spPr>
          <a:xfrm>
            <a:off x="4522445" y="1428808"/>
            <a:ext cx="1149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1: pass callback</a:t>
            </a:r>
            <a:endParaRPr lang="en-US" sz="120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13DB9-4E03-604F-8FDA-74D9281F622D}"/>
              </a:ext>
            </a:extLst>
          </p:cNvPr>
          <p:cNvSpPr txBox="1"/>
          <p:nvPr/>
        </p:nvSpPr>
        <p:spPr>
          <a:xfrm>
            <a:off x="2843431" y="3808673"/>
            <a:ext cx="2334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2:callback returns disguise options</a:t>
            </a:r>
            <a:endParaRPr lang="en-US" sz="120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3E35EE-D423-A048-AE3F-5E294B089EBC}"/>
              </a:ext>
            </a:extLst>
          </p:cNvPr>
          <p:cNvSpPr txBox="1"/>
          <p:nvPr/>
        </p:nvSpPr>
        <p:spPr>
          <a:xfrm>
            <a:off x="4829742" y="4951849"/>
            <a:ext cx="218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3: use options to draw disguise</a:t>
            </a:r>
            <a:endParaRPr lang="en-US" sz="1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2216072"/>
            <a:ext cx="2265241" cy="369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2216073"/>
            <a:ext cx="2439412" cy="4125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Own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r>
              <a:rPr lang="en-US" sz="1200" dirty="0"/>
              <a:t> – display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 –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3630170" y="5910794"/>
            <a:ext cx="596188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ETH, sent to pay transactions</a:t>
            </a:r>
          </a:p>
          <a:p>
            <a:r>
              <a:rPr lang="en-US" sz="1100" dirty="0" err="1"/>
              <a:t>pepitoAddress</a:t>
            </a:r>
            <a:r>
              <a:rPr lang="en-US" sz="1100" dirty="0"/>
              <a:t> is the address of Pepito, the disguise Factory, prop sent to </a:t>
            </a:r>
            <a:r>
              <a:rPr lang="en-US" sz="1100" dirty="0" err="1"/>
              <a:t>DisguiseControls</a:t>
            </a:r>
            <a:r>
              <a:rPr lang="en-US" sz="1100" dirty="0"/>
              <a:t> for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2216073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380255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2427512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23321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2216073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r>
              <a:rPr lang="en-US" sz="1200" dirty="0"/>
              <a:t>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endParaRPr lang="en-US" sz="1200"/>
          </a:p>
          <a:p>
            <a:r>
              <a:rPr lang="en-US" sz="1200"/>
              <a:t>(*) </a:t>
            </a:r>
            <a:r>
              <a:rPr lang="en-US" sz="1200" dirty="0"/>
              <a:t>updated </a:t>
            </a:r>
            <a:r>
              <a:rPr lang="en-US" sz="1200"/>
              <a:t>when retrieved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2" name="Google Shape;117;p28">
            <a:extLst>
              <a:ext uri="{FF2B5EF4-FFF2-40B4-BE49-F238E27FC236}">
                <a16:creationId xmlns:a16="http://schemas.microsoft.com/office/drawing/2014/main" id="{9C72F3C1-42CC-E34B-A74C-6AAB9F4F6A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BB1BBB-E8CA-7246-9DAD-B1BF1EECCD3A}"/>
              </a:ext>
            </a:extLst>
          </p:cNvPr>
          <p:cNvSpPr txBox="1"/>
          <p:nvPr/>
        </p:nvSpPr>
        <p:spPr>
          <a:xfrm>
            <a:off x="447186" y="533889"/>
            <a:ext cx="1911421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 React dApp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1C8FF2-369B-B742-B843-6AECE2338AB9}"/>
              </a:ext>
            </a:extLst>
          </p:cNvPr>
          <p:cNvSpPr txBox="1"/>
          <p:nvPr/>
        </p:nvSpPr>
        <p:spPr>
          <a:xfrm>
            <a:off x="447186" y="1602504"/>
            <a:ext cx="5870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App()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0515D-CB4E-9943-85E3-2F7D91701D90}"/>
              </a:ext>
            </a:extLst>
          </p:cNvPr>
          <p:cNvSpPr txBox="1"/>
          <p:nvPr/>
        </p:nvSpPr>
        <p:spPr>
          <a:xfrm>
            <a:off x="447186" y="2157676"/>
            <a:ext cx="291649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MakePepito()</a:t>
            </a:r>
          </a:p>
          <a:p>
            <a:pPr marL="184150" lvl="1"/>
            <a:r>
              <a:rPr lang="en-GB" sz="1100" dirty="0"/>
              <a:t>I</a:t>
            </a:r>
            <a:r>
              <a:rPr lang="en-LU" sz="1100" dirty="0"/>
              <a:t>nstantiate interface to Pepito with</a:t>
            </a:r>
          </a:p>
          <a:p>
            <a:pPr marL="184150" lvl="1"/>
            <a:r>
              <a:rPr lang="en-LU" sz="1100" dirty="0"/>
              <a:t>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(ABI, address)</a:t>
            </a:r>
            <a:r>
              <a:rPr lang="en-LU" sz="110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96110-D65E-1547-97CE-81F8BD769A8B}"/>
              </a:ext>
            </a:extLst>
          </p:cNvPr>
          <p:cNvSpPr txBox="1"/>
          <p:nvPr/>
        </p:nvSpPr>
        <p:spPr>
          <a:xfrm>
            <a:off x="447186" y="4181250"/>
            <a:ext cx="4065537" cy="81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Deploy a disguise with </a:t>
            </a:r>
            <a:r>
              <a:rPr lang="en-US" sz="1000" dirty="0">
                <a:latin typeface="Courier" pitchFamily="2" charset="0"/>
              </a:rPr>
              <a:t>new </a:t>
            </a:r>
            <a:r>
              <a:rPr lang="en-US" sz="1000" dirty="0" err="1">
                <a:latin typeface="Courier" pitchFamily="2" charset="0"/>
              </a:rPr>
              <a:t>PepitoDisguise</a:t>
            </a:r>
            <a:r>
              <a:rPr lang="en-US" sz="1000" dirty="0">
                <a:latin typeface="Courier" pitchFamily="2" charset="0"/>
              </a:rPr>
              <a:t>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Keep disguise address in array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US" sz="1000" dirty="0"/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Emit event with </a:t>
            </a:r>
            <a:r>
              <a:rPr lang="en-US" sz="1000" dirty="0" err="1">
                <a:latin typeface="Courier" pitchFamily="2" charset="0"/>
              </a:rPr>
              <a:t>disguiseCount</a:t>
            </a:r>
            <a:r>
              <a:rPr lang="en-US" sz="1100" dirty="0"/>
              <a:t> and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US" sz="1000" dirty="0">
              <a:latin typeface="Courier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93535-AA7F-4444-A96A-6CF510CF8C06}"/>
              </a:ext>
            </a:extLst>
          </p:cNvPr>
          <p:cNvCxnSpPr>
            <a:cxnSpLocks/>
          </p:cNvCxnSpPr>
          <p:nvPr/>
        </p:nvCxnSpPr>
        <p:spPr>
          <a:xfrm>
            <a:off x="555171" y="2928257"/>
            <a:ext cx="0" cy="11914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B226A1-6D9F-0340-A7DE-64267F767A22}"/>
              </a:ext>
            </a:extLst>
          </p:cNvPr>
          <p:cNvSpPr txBox="1"/>
          <p:nvPr/>
        </p:nvSpPr>
        <p:spPr>
          <a:xfrm>
            <a:off x="3585937" y="2157676"/>
            <a:ext cx="4482687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DisguiseStore()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fr-FR" sz="1100" dirty="0" err="1"/>
              <a:t>Ask</a:t>
            </a:r>
            <a:r>
              <a:rPr lang="en-LU" sz="1100" dirty="0"/>
              <a:t> Pepito to create (deploy) a disguise with </a:t>
            </a:r>
            <a:r>
              <a:rPr lang="en-GB" sz="1000" dirty="0">
                <a:latin typeface="Courier" pitchFamily="2" charset="0"/>
              </a:rPr>
              <a:t>await </a:t>
            </a:r>
            <a:r>
              <a:rPr lang="en-GB" sz="1000" dirty="0" err="1">
                <a:latin typeface="Courier" pitchFamily="2" charset="0"/>
              </a:rPr>
              <a:t>pepitoInstance.methods.createPepitoDisguise</a:t>
            </a:r>
            <a:r>
              <a:rPr lang="en-GB" sz="1000" dirty="0">
                <a:latin typeface="Courier" pitchFamily="2" charset="0"/>
              </a:rPr>
              <a:t>().send()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C</a:t>
            </a:r>
            <a:r>
              <a:rPr lang="en-LU" sz="1100" dirty="0"/>
              <a:t>apture event with </a:t>
            </a:r>
            <a:r>
              <a:rPr lang="en-US" sz="1000" dirty="0" err="1">
                <a:latin typeface="Courier" pitchFamily="2" charset="0"/>
              </a:rPr>
              <a:t>disguiseCount</a:t>
            </a:r>
            <a:r>
              <a:rPr lang="en-US" sz="1100" dirty="0"/>
              <a:t> and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LU" sz="1000" dirty="0"/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I</a:t>
            </a:r>
            <a:r>
              <a:rPr lang="en-LU" sz="1100" dirty="0"/>
              <a:t>nstantiate interface to latest disguise with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(disguise ABI, disguise address)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Ask this disguise to store its description</a:t>
            </a:r>
            <a:endParaRPr lang="en-LU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1CAB9F-94AE-FC4B-AAC2-1B763C1237AC}"/>
              </a:ext>
            </a:extLst>
          </p:cNvPr>
          <p:cNvSpPr txBox="1"/>
          <p:nvPr/>
        </p:nvSpPr>
        <p:spPr>
          <a:xfrm>
            <a:off x="7355611" y="255521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272BFB-81F7-5A4F-A05B-562509129561}"/>
              </a:ext>
            </a:extLst>
          </p:cNvPr>
          <p:cNvSpPr txBox="1"/>
          <p:nvPr/>
        </p:nvSpPr>
        <p:spPr>
          <a:xfrm>
            <a:off x="1945134" y="445268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51FAA72-3248-1A49-A4A0-DBBE729A3BA9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5400000">
            <a:off x="4074626" y="894113"/>
            <a:ext cx="1706666" cy="5410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55633C-A24C-284D-A51C-3FBB309DFCB5}"/>
              </a:ext>
            </a:extLst>
          </p:cNvPr>
          <p:cNvSpPr txBox="1"/>
          <p:nvPr/>
        </p:nvSpPr>
        <p:spPr>
          <a:xfrm>
            <a:off x="3800517" y="27320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521314-4B2B-2F4C-9E6D-DD6CAF629FF8}"/>
              </a:ext>
            </a:extLst>
          </p:cNvPr>
          <p:cNvSpPr txBox="1"/>
          <p:nvPr/>
        </p:nvSpPr>
        <p:spPr>
          <a:xfrm>
            <a:off x="3686219" y="47643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C5BCC6C-B86F-8F4D-A672-2A79F219F8C2}"/>
              </a:ext>
            </a:extLst>
          </p:cNvPr>
          <p:cNvCxnSpPr>
            <a:cxnSpLocks/>
            <a:stCxn id="52" idx="0"/>
            <a:endCxn id="50" idx="1"/>
          </p:cNvCxnSpPr>
          <p:nvPr/>
        </p:nvCxnSpPr>
        <p:spPr>
          <a:xfrm rot="16200000" flipV="1">
            <a:off x="2913739" y="3714269"/>
            <a:ext cx="1936845" cy="163288"/>
          </a:xfrm>
          <a:prstGeom prst="bentConnector4">
            <a:avLst>
              <a:gd name="adj1" fmla="val 47537"/>
              <a:gd name="adj2" fmla="val 309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76D1D4-4A77-2A46-95F9-3F462D3E511D}"/>
              </a:ext>
            </a:extLst>
          </p:cNvPr>
          <p:cNvSpPr txBox="1"/>
          <p:nvPr/>
        </p:nvSpPr>
        <p:spPr>
          <a:xfrm>
            <a:off x="5482119" y="4177143"/>
            <a:ext cx="4932761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PepitoDisguise()</a:t>
            </a:r>
          </a:p>
          <a:p>
            <a:pPr marL="184150" lvl="1"/>
            <a:r>
              <a:rPr lang="en-US" sz="1100" dirty="0" err="1"/>
              <a:t>storeDisguise</a:t>
            </a:r>
            <a:r>
              <a:rPr lang="en-US" sz="1100" dirty="0"/>
              <a:t>: Write the state variable </a:t>
            </a:r>
            <a:r>
              <a:rPr lang="en-US" sz="1000" dirty="0" err="1">
                <a:latin typeface="Courier" pitchFamily="2" charset="0"/>
              </a:rPr>
              <a:t>DisguiseInStore</a:t>
            </a:r>
            <a:r>
              <a:rPr lang="en-US" sz="1000" dirty="0">
                <a:latin typeface="Courier" pitchFamily="2" charset="0"/>
              </a:rPr>
              <a:t>[]</a:t>
            </a:r>
          </a:p>
          <a:p>
            <a:pPr marL="184150" lvl="1"/>
            <a:r>
              <a:rPr lang="en-US" sz="1100" dirty="0"/>
              <a:t>Emit event with the disguise address and its description </a:t>
            </a:r>
            <a:r>
              <a:rPr lang="en-US" sz="1000" dirty="0" err="1">
                <a:latin typeface="Courier" pitchFamily="2" charset="0"/>
              </a:rPr>
              <a:t>DisguiseInStore</a:t>
            </a:r>
            <a:endParaRPr lang="en-US" sz="1000" dirty="0">
              <a:latin typeface="Courier" pitchFamily="2" charset="0"/>
            </a:endParaRPr>
          </a:p>
          <a:p>
            <a:pPr marL="184150" lvl="1"/>
            <a:r>
              <a:rPr lang="en-US" sz="1000" dirty="0" err="1"/>
              <a:t>readDisguise</a:t>
            </a:r>
            <a:r>
              <a:rPr lang="en-US" sz="1000" dirty="0"/>
              <a:t>: Emit event with the disguise address and its description </a:t>
            </a:r>
            <a:r>
              <a:rPr lang="en-US" sz="800" dirty="0" err="1">
                <a:latin typeface="Courier" pitchFamily="2" charset="0"/>
              </a:rPr>
              <a:t>DisguiseInStore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8BF80F-E953-084C-9402-940F0B454E18}"/>
              </a:ext>
            </a:extLst>
          </p:cNvPr>
          <p:cNvSpPr txBox="1"/>
          <p:nvPr/>
        </p:nvSpPr>
        <p:spPr>
          <a:xfrm>
            <a:off x="4956086" y="319747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4A746A-05B1-B14C-8949-42E4A1351E12}"/>
              </a:ext>
            </a:extLst>
          </p:cNvPr>
          <p:cNvSpPr txBox="1"/>
          <p:nvPr/>
        </p:nvSpPr>
        <p:spPr>
          <a:xfrm>
            <a:off x="5762434" y="443348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103A620-29B3-594C-9DFE-1F0DDB67FD76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16200000" flipH="1">
            <a:off x="4927750" y="3694201"/>
            <a:ext cx="1140607" cy="528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93E1C5-ED1E-E741-98B6-D39AADF71D44}"/>
              </a:ext>
            </a:extLst>
          </p:cNvPr>
          <p:cNvSpPr txBox="1"/>
          <p:nvPr/>
        </p:nvSpPr>
        <p:spPr>
          <a:xfrm>
            <a:off x="8290881" y="2157676"/>
            <a:ext cx="369429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DisguiseRetrieve()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I</a:t>
            </a:r>
            <a:r>
              <a:rPr lang="en-LU" sz="1100" dirty="0"/>
              <a:t>nstantiate interface to requested disguise with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(disguise ABI, disguise address)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fr-FR" sz="1100" dirty="0" err="1"/>
              <a:t>Ask</a:t>
            </a:r>
            <a:r>
              <a:rPr lang="en-LU" sz="1100" dirty="0"/>
              <a:t> this disguise to send back its stored description with </a:t>
            </a:r>
            <a:r>
              <a:rPr lang="en-GB" sz="1000" dirty="0">
                <a:latin typeface="Courier" pitchFamily="2" charset="0"/>
              </a:rPr>
              <a:t>await </a:t>
            </a:r>
            <a:r>
              <a:rPr lang="en-GB" sz="1000" dirty="0" err="1">
                <a:latin typeface="Courier" pitchFamily="2" charset="0"/>
              </a:rPr>
              <a:t>pepitoDisguise.methods.readDisguise</a:t>
            </a:r>
            <a:r>
              <a:rPr lang="en-GB" sz="1000" dirty="0">
                <a:latin typeface="Courier" pitchFamily="2" charset="0"/>
              </a:rPr>
              <a:t>().send()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30EEFB-EDED-004E-AFCA-E139DFC5DC7E}"/>
              </a:ext>
            </a:extLst>
          </p:cNvPr>
          <p:cNvSpPr txBox="1"/>
          <p:nvPr/>
        </p:nvSpPr>
        <p:spPr>
          <a:xfrm>
            <a:off x="5653573" y="475235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0C169-C686-FC4D-B7BE-CF54C180E345}"/>
              </a:ext>
            </a:extLst>
          </p:cNvPr>
          <p:cNvSpPr txBox="1"/>
          <p:nvPr/>
        </p:nvSpPr>
        <p:spPr>
          <a:xfrm>
            <a:off x="11416512" y="302563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EB6DBF9-F352-D748-9F66-BBD8C25ECD8C}"/>
              </a:ext>
            </a:extLst>
          </p:cNvPr>
          <p:cNvCxnSpPr>
            <a:cxnSpLocks/>
            <a:stCxn id="66" idx="2"/>
            <a:endCxn id="65" idx="1"/>
          </p:cNvCxnSpPr>
          <p:nvPr/>
        </p:nvCxnSpPr>
        <p:spPr>
          <a:xfrm rot="5400000">
            <a:off x="7858176" y="1011832"/>
            <a:ext cx="1631321" cy="6040525"/>
          </a:xfrm>
          <a:prstGeom prst="bentConnector4">
            <a:avLst>
              <a:gd name="adj1" fmla="val 47076"/>
              <a:gd name="adj2" fmla="val 110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29309F-6155-2948-8202-65F1278FD2BB}"/>
              </a:ext>
            </a:extLst>
          </p:cNvPr>
          <p:cNvSpPr txBox="1"/>
          <p:nvPr/>
        </p:nvSpPr>
        <p:spPr>
          <a:xfrm>
            <a:off x="3232377" y="533889"/>
            <a:ext cx="9076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JavaScript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4DCCB-6934-424E-ACF4-096325486611}"/>
              </a:ext>
            </a:extLst>
          </p:cNvPr>
          <p:cNvSpPr txBox="1"/>
          <p:nvPr/>
        </p:nvSpPr>
        <p:spPr>
          <a:xfrm>
            <a:off x="3232377" y="912116"/>
            <a:ext cx="9076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Solidity</a:t>
            </a:r>
            <a:endParaRPr lang="en-US" sz="1000" dirty="0">
              <a:latin typeface="Courier" pitchFamily="2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D7F399F-1639-9C4A-9FEC-748ACD88122D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>
            <a:off x="1034206" y="1756393"/>
            <a:ext cx="9103820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AB85795-4104-8541-AEF7-9AA2D60BEDA4}"/>
              </a:ext>
            </a:extLst>
          </p:cNvPr>
          <p:cNvCxnSpPr>
            <a:cxnSpLocks/>
            <a:stCxn id="38" idx="3"/>
            <a:endCxn id="45" idx="0"/>
          </p:cNvCxnSpPr>
          <p:nvPr/>
        </p:nvCxnSpPr>
        <p:spPr>
          <a:xfrm>
            <a:off x="1034206" y="1756393"/>
            <a:ext cx="4793075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2DE0C0A-DC10-DE4D-984C-A23E4337599F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>
            <a:off x="1034206" y="1756393"/>
            <a:ext cx="871227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767943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Deploying on testnet instead of ganache-truffle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519388"/>
            <a:ext cx="3694509" cy="184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…  /&gt;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652243" y="1451282"/>
            <a:ext cx="2656116" cy="10452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097072" y="240113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275320" y="1308107"/>
            <a:ext cx="2518851" cy="853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=…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StoreDisguise</a:t>
            </a:r>
            <a:r>
              <a:rPr lang="en-US" sz="1200" dirty="0"/>
              <a:t>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5275320" y="2767831"/>
            <a:ext cx="2055444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6696255" y="341671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5400000">
            <a:off x="5066335" y="2194338"/>
            <a:ext cx="1250022" cy="832052"/>
          </a:xfrm>
          <a:prstGeom prst="bentConnector4">
            <a:avLst>
              <a:gd name="adj1" fmla="val 31299"/>
              <a:gd name="adj2" fmla="val 1274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5829786" y="17945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21611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323698" y="-42625"/>
            <a:ext cx="1350948" cy="5949339"/>
          </a:xfrm>
          <a:prstGeom prst="bentConnector4">
            <a:avLst>
              <a:gd name="adj1" fmla="val -16921"/>
              <a:gd name="adj2" fmla="val 106404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2D0A16-45A8-D04E-9A8D-7945BB4CD969}"/>
              </a:ext>
            </a:extLst>
          </p:cNvPr>
          <p:cNvSpPr txBox="1"/>
          <p:nvPr/>
        </p:nvSpPr>
        <p:spPr>
          <a:xfrm>
            <a:off x="7913914" y="2730270"/>
            <a:ext cx="391803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getWeb3 generates a </a:t>
            </a:r>
            <a:r>
              <a:rPr lang="en-US" sz="1100" dirty="0" err="1"/>
              <a:t>HDWalletProvider</a:t>
            </a:r>
            <a:r>
              <a:rPr lang="en-US" sz="1100" dirty="0"/>
              <a:t> with the 12 words of Metamask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assign web3 to this </a:t>
            </a:r>
            <a:r>
              <a:rPr lang="en-US" sz="1100" dirty="0" err="1"/>
              <a:t>HDWalletProvider</a:t>
            </a:r>
            <a:r>
              <a:rPr lang="en-US" sz="1100" dirty="0"/>
              <a:t> of a testnet and return web3</a:t>
            </a:r>
            <a:endParaRPr lang="en-LU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FFB94D-6A49-A143-A8D3-A9A49F79F78A}"/>
              </a:ext>
            </a:extLst>
          </p:cNvPr>
          <p:cNvSpPr txBox="1"/>
          <p:nvPr/>
        </p:nvSpPr>
        <p:spPr>
          <a:xfrm>
            <a:off x="5308359" y="135588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46A4A6-1BAE-F841-B035-85F4B5791F64}"/>
              </a:ext>
            </a:extLst>
          </p:cNvPr>
          <p:cNvSpPr txBox="1"/>
          <p:nvPr/>
        </p:nvSpPr>
        <p:spPr>
          <a:xfrm>
            <a:off x="7913914" y="3499711"/>
            <a:ext cx="391803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uses one of our Metamask accounts connected to this testnet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sends a Pepito creation transaction from this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calls back </a:t>
            </a:r>
            <a:r>
              <a:rPr lang="en-US" sz="1100" dirty="0" err="1"/>
              <a:t>connectdB</a:t>
            </a:r>
            <a:r>
              <a:rPr lang="en-US" sz="1100" dirty="0"/>
              <a:t>()</a:t>
            </a:r>
            <a:endParaRPr lang="en-LU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B83A1-80C0-764A-B63B-A8499C9A3BD1}"/>
              </a:ext>
            </a:extLst>
          </p:cNvPr>
          <p:cNvSpPr txBox="1"/>
          <p:nvPr/>
        </p:nvSpPr>
        <p:spPr>
          <a:xfrm>
            <a:off x="5275319" y="4554809"/>
            <a:ext cx="2518851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Pepito to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</a:t>
            </a:r>
            <a:r>
              <a:rPr lang="en-US" sz="1200" dirty="0" err="1"/>
              <a:t>PepitoDisguise</a:t>
            </a:r>
            <a:r>
              <a:rPr lang="en-US" sz="1200" dirty="0"/>
              <a:t> to record on-chain its disguise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E2AB8-7304-3449-9076-8CFCA3933B44}"/>
              </a:ext>
            </a:extLst>
          </p:cNvPr>
          <p:cNvSpPr txBox="1"/>
          <p:nvPr/>
        </p:nvSpPr>
        <p:spPr>
          <a:xfrm>
            <a:off x="6696255" y="52036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019B9-3DD2-A543-9666-83DCEC57B6F9}"/>
              </a:ext>
            </a:extLst>
          </p:cNvPr>
          <p:cNvSpPr txBox="1"/>
          <p:nvPr/>
        </p:nvSpPr>
        <p:spPr>
          <a:xfrm>
            <a:off x="5590300" y="19469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D648D5F-1873-E746-BF3B-586C9630B167}"/>
              </a:ext>
            </a:extLst>
          </p:cNvPr>
          <p:cNvCxnSpPr>
            <a:cxnSpLocks/>
            <a:stCxn id="47" idx="1"/>
            <a:endCxn id="40" idx="1"/>
          </p:cNvCxnSpPr>
          <p:nvPr/>
        </p:nvCxnSpPr>
        <p:spPr>
          <a:xfrm rot="10800000" flipV="1">
            <a:off x="5275320" y="2042353"/>
            <a:ext cx="314981" cy="2980000"/>
          </a:xfrm>
          <a:prstGeom prst="bentConnector3">
            <a:avLst>
              <a:gd name="adj1" fmla="val 25206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EA8457-5D16-534F-B342-38F9A262A2E8}"/>
              </a:ext>
            </a:extLst>
          </p:cNvPr>
          <p:cNvSpPr txBox="1"/>
          <p:nvPr/>
        </p:nvSpPr>
        <p:spPr>
          <a:xfrm>
            <a:off x="7913913" y="4729296"/>
            <a:ext cx="39180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createPepitoDisguise</a:t>
            </a:r>
            <a:r>
              <a:rPr lang="en-US" sz="1100" dirty="0"/>
              <a:t> and </a:t>
            </a:r>
            <a:r>
              <a:rPr lang="en-US" sz="1100" dirty="0" err="1"/>
              <a:t>storeDisguise</a:t>
            </a:r>
            <a:r>
              <a:rPr lang="en-US" sz="1100" dirty="0"/>
              <a:t> are 2 transactions sent to the testnet referred to by web3</a:t>
            </a:r>
            <a:endParaRPr lang="en-LU" sz="1100" dirty="0"/>
          </a:p>
        </p:txBody>
      </p:sp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9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1213</Words>
  <Application>Microsoft Macintosh PowerPoint</Application>
  <PresentationFormat>Widescreen</PresentationFormat>
  <Paragraphs>346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217</cp:revision>
  <dcterms:created xsi:type="dcterms:W3CDTF">2020-12-02T16:32:56Z</dcterms:created>
  <dcterms:modified xsi:type="dcterms:W3CDTF">2021-03-13T15:33:20Z</dcterms:modified>
</cp:coreProperties>
</file>