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2" r:id="rId1"/>
  </p:sldMasterIdLst>
  <p:notesMasterIdLst>
    <p:notesMasterId r:id="rId3"/>
  </p:notesMasterIdLst>
  <p:sldIdLst>
    <p:sldId id="260" r:id="rId2"/>
  </p:sldIdLst>
  <p:sldSz cx="9144000" cy="5143500" type="screen16x9"/>
  <p:notesSz cx="6858000" cy="9144000"/>
  <p:embeddedFontLst>
    <p:embeddedFont>
      <p:font typeface="Montserrat" pitchFamily="2" charset="77"/>
      <p:regular r:id="rId4"/>
      <p:bold r:id="rId5"/>
      <p:italic r:id="rId6"/>
      <p:boldItalic r:id="rId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EF4F1"/>
    <a:srgbClr val="980000"/>
    <a:srgbClr val="70ADAB"/>
    <a:srgbClr val="0B5394"/>
    <a:srgbClr val="118AF3"/>
    <a:srgbClr val="107B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8"/>
    <p:restoredTop sz="87755"/>
  </p:normalViewPr>
  <p:slideViewPr>
    <p:cSldViewPr snapToGrid="0">
      <p:cViewPr varScale="1">
        <p:scale>
          <a:sx n="143" d="100"/>
          <a:sy n="143" d="100"/>
        </p:scale>
        <p:origin x="976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ableStyles" Target="tableStyles.xml"/><Relationship Id="rId5" Type="http://schemas.openxmlformats.org/officeDocument/2006/relationships/font" Target="fonts/font2.fntdata"/><Relationship Id="rId10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8" name="Google Shape;68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-GB" noProof="0" dirty="0"/>
          </a:p>
        </p:txBody>
      </p:sp>
      <p:sp>
        <p:nvSpPr>
          <p:cNvPr id="69" name="Google Shape;69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064340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contenu" type="obj">
  <p:cSld name="OBJECT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999600"/>
          </a:xfrm>
          <a:prstGeom prst="rect">
            <a:avLst/>
          </a:prstGeom>
          <a:solidFill>
            <a:srgbClr val="E1EFD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 txBox="1">
            <a:spLocks noGrp="1"/>
          </p:cNvSpPr>
          <p:nvPr>
            <p:ph type="title"/>
          </p:nvPr>
        </p:nvSpPr>
        <p:spPr>
          <a:xfrm>
            <a:off x="453325" y="0"/>
            <a:ext cx="8061900" cy="9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700"/>
              <a:buFont typeface="Arial"/>
              <a:buNone/>
              <a:defRPr sz="2700">
                <a:solidFill>
                  <a:schemeClr val="accent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12" name="Google Shape;12;p2"/>
          <p:cNvSpPr txBox="1">
            <a:spLocks noGrp="1"/>
          </p:cNvSpPr>
          <p:nvPr>
            <p:ph type="body" idx="1"/>
          </p:nvPr>
        </p:nvSpPr>
        <p:spPr>
          <a:xfrm>
            <a:off x="628651" y="1369219"/>
            <a:ext cx="31260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1200"/>
              <a:buNone/>
              <a:defRPr sz="1200">
                <a:solidFill>
                  <a:srgbClr val="595959"/>
                </a:solidFill>
              </a:defRPr>
            </a:lvl1pPr>
            <a:lvl2pPr marL="914400" lvl="1" indent="-298450" algn="l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1100"/>
              <a:buChar char="○"/>
              <a:defRPr sz="1100">
                <a:solidFill>
                  <a:srgbClr val="595959"/>
                </a:solidFill>
              </a:defRPr>
            </a:lvl2pPr>
            <a:lvl3pPr marL="1371600" lvl="2" indent="-285750" algn="l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900"/>
              <a:buChar char="■"/>
              <a:defRPr sz="900">
                <a:solidFill>
                  <a:srgbClr val="595959"/>
                </a:solidFill>
              </a:defRPr>
            </a:lvl3pPr>
            <a:lvl4pPr marL="1828800" lvl="3" indent="-279400" algn="l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800"/>
              <a:buChar char="●"/>
              <a:defRPr sz="800">
                <a:solidFill>
                  <a:srgbClr val="595959"/>
                </a:solidFill>
              </a:defRPr>
            </a:lvl4pPr>
            <a:lvl5pPr marL="2286000" lvl="4" indent="-279400" algn="l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800"/>
              <a:buChar char="○"/>
              <a:defRPr sz="800">
                <a:solidFill>
                  <a:srgbClr val="595959"/>
                </a:solidFill>
              </a:defRPr>
            </a:lvl5pPr>
            <a:lvl6pPr marL="2743200" lvl="5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marL="3200400" lvl="6" indent="-3175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marL="3657600" lvl="7" indent="-3175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marL="4114800" lvl="8" indent="-31750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dt" idx="10"/>
          </p:nvPr>
        </p:nvSpPr>
        <p:spPr>
          <a:xfrm>
            <a:off x="628650" y="4767264"/>
            <a:ext cx="2457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ftr" idx="11"/>
          </p:nvPr>
        </p:nvSpPr>
        <p:spPr>
          <a:xfrm>
            <a:off x="3486150" y="4767264"/>
            <a:ext cx="2171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7711126" y="4767264"/>
            <a:ext cx="804374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1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55" name="Google Shape;55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8" name="Google Shape;58;p1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-tête de section">
  <p:cSld name="En-tête de section">
    <p:bg>
      <p:bgPr>
        <a:solidFill>
          <a:srgbClr val="E1EFD8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/>
          <p:nvPr/>
        </p:nvSpPr>
        <p:spPr>
          <a:xfrm>
            <a:off x="191213" y="197088"/>
            <a:ext cx="8762100" cy="47493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3"/>
          <p:cNvSpPr/>
          <p:nvPr/>
        </p:nvSpPr>
        <p:spPr>
          <a:xfrm>
            <a:off x="191213" y="197088"/>
            <a:ext cx="8761500" cy="1554600"/>
          </a:xfrm>
          <a:prstGeom prst="rect">
            <a:avLst/>
          </a:prstGeom>
          <a:solidFill>
            <a:srgbClr val="E1EFD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387533" y="657543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700"/>
              <a:buFont typeface="Arial"/>
              <a:buNone/>
              <a:defRPr sz="2700" b="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body" idx="1"/>
          </p:nvPr>
        </p:nvSpPr>
        <p:spPr>
          <a:xfrm>
            <a:off x="406208" y="1920479"/>
            <a:ext cx="7081800" cy="298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42900" algn="l">
              <a:lnSpc>
                <a:spcPct val="75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  <a:defRPr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8575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900"/>
              <a:buChar char="○"/>
              <a:defRPr sz="900">
                <a:solidFill>
                  <a:srgbClr val="3F3F3F"/>
                </a:solidFill>
              </a:defRPr>
            </a:lvl2pPr>
            <a:lvl3pPr marL="1371600" lvl="2" indent="-28575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900"/>
              <a:buChar char="■"/>
              <a:defRPr sz="900">
                <a:solidFill>
                  <a:srgbClr val="3F3F3F"/>
                </a:solidFill>
              </a:defRPr>
            </a:lvl3pPr>
            <a:lvl4pPr marL="1828800" lvl="3" indent="-28575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900"/>
              <a:buChar char="●"/>
              <a:defRPr sz="900">
                <a:solidFill>
                  <a:srgbClr val="3F3F3F"/>
                </a:solidFill>
              </a:defRPr>
            </a:lvl4pPr>
            <a:lvl5pPr marL="2286000" lvl="4" indent="-28575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900"/>
              <a:buChar char="○"/>
              <a:defRPr sz="900">
                <a:solidFill>
                  <a:srgbClr val="3F3F3F"/>
                </a:solidFill>
              </a:defRPr>
            </a:lvl5pPr>
            <a:lvl6pPr marL="2743200" lvl="5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marL="3200400" lvl="6" indent="-3175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marL="3657600" lvl="7" indent="-3175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marL="4114800" lvl="8" indent="-31750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6" name="Google Shape;46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84;p16">
            <a:extLst>
              <a:ext uri="{FF2B5EF4-FFF2-40B4-BE49-F238E27FC236}">
                <a16:creationId xmlns:a16="http://schemas.microsoft.com/office/drawing/2014/main" id="{04C31E59-2379-234C-B9BC-E3E3366E1AEB}"/>
              </a:ext>
            </a:extLst>
          </p:cNvPr>
          <p:cNvSpPr txBox="1"/>
          <p:nvPr/>
        </p:nvSpPr>
        <p:spPr>
          <a:xfrm>
            <a:off x="5960396" y="1412319"/>
            <a:ext cx="2698708" cy="1960623"/>
          </a:xfrm>
          <a:prstGeom prst="cloud">
            <a:avLst/>
          </a:prstGeom>
          <a:noFill/>
          <a:ln>
            <a:solidFill>
              <a:srgbClr val="0070C0"/>
            </a:solidFill>
            <a:prstDash val="dash"/>
          </a:ln>
        </p:spPr>
        <p:txBody>
          <a:bodyPr spcFirstLastPara="1" wrap="square" lIns="3600" tIns="3600" rIns="3600" bIns="3600" anchor="t" anchorCtr="0">
            <a:noAutofit/>
          </a:bodyPr>
          <a:lstStyle/>
          <a:p>
            <a:pPr lvl="0" algn="ctr">
              <a:lnSpc>
                <a:spcPct val="115000"/>
              </a:lnSpc>
              <a:buSzPts val="1400"/>
            </a:pPr>
            <a:r>
              <a:rPr lang="en-GB" sz="1200" dirty="0">
                <a:solidFill>
                  <a:schemeClr val="bg1">
                    <a:lumMod val="50000"/>
                  </a:schemeClr>
                </a:solidFill>
              </a:rPr>
              <a:t>Blockchain</a:t>
            </a:r>
          </a:p>
        </p:txBody>
      </p:sp>
      <p:sp>
        <p:nvSpPr>
          <p:cNvPr id="71" name="Google Shape;71;p16"/>
          <p:cNvSpPr txBox="1">
            <a:spLocks noGrp="1"/>
          </p:cNvSpPr>
          <p:nvPr>
            <p:ph type="title"/>
          </p:nvPr>
        </p:nvSpPr>
        <p:spPr>
          <a:xfrm>
            <a:off x="453325" y="0"/>
            <a:ext cx="8061900" cy="9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600"/>
              <a:buFont typeface="Arial"/>
              <a:buNone/>
            </a:pPr>
            <a:r>
              <a:rPr lang="en" sz="2600" b="1" dirty="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Session 1 – Decentralized Monopoly</a:t>
            </a:r>
            <a:endParaRPr b="1" dirty="0">
              <a:solidFill>
                <a:srgbClr val="98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2" name="Google Shape;72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48919" y="70331"/>
            <a:ext cx="906656" cy="906656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6"/>
          <p:cNvSpPr txBox="1"/>
          <p:nvPr/>
        </p:nvSpPr>
        <p:spPr>
          <a:xfrm>
            <a:off x="8100000" y="4766400"/>
            <a:ext cx="432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" sz="9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sz="900" b="0" i="0" u="none" strike="noStrike" cap="none" dirty="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Espace réservé du contenu 3">
            <a:extLst>
              <a:ext uri="{FF2B5EF4-FFF2-40B4-BE49-F238E27FC236}">
                <a16:creationId xmlns:a16="http://schemas.microsoft.com/office/drawing/2014/main" id="{381FF0B4-FFBA-9343-BBAE-044CEC63EA48}"/>
              </a:ext>
            </a:extLst>
          </p:cNvPr>
          <p:cNvSpPr txBox="1">
            <a:spLocks/>
          </p:cNvSpPr>
          <p:nvPr/>
        </p:nvSpPr>
        <p:spPr>
          <a:xfrm>
            <a:off x="231060" y="2940631"/>
            <a:ext cx="1654326" cy="307777"/>
          </a:xfrm>
          <a:prstGeom prst="rect">
            <a:avLst/>
          </a:prstGeom>
          <a:ln>
            <a:solidFill>
              <a:srgbClr val="70ADAB"/>
            </a:solidFill>
          </a:ln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300"/>
              </a:spcBef>
              <a:buNone/>
            </a:pPr>
            <a:r>
              <a:rPr lang="en-GB" sz="1400" dirty="0">
                <a:solidFill>
                  <a:srgbClr val="0B539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Player Contract</a:t>
            </a:r>
          </a:p>
        </p:txBody>
      </p:sp>
      <p:sp>
        <p:nvSpPr>
          <p:cNvPr id="32" name="Espace réservé du contenu 3">
            <a:extLst>
              <a:ext uri="{FF2B5EF4-FFF2-40B4-BE49-F238E27FC236}">
                <a16:creationId xmlns:a16="http://schemas.microsoft.com/office/drawing/2014/main" id="{39A10FD4-142A-E746-A031-413578D7D5A2}"/>
              </a:ext>
            </a:extLst>
          </p:cNvPr>
          <p:cNvSpPr txBox="1">
            <a:spLocks/>
          </p:cNvSpPr>
          <p:nvPr/>
        </p:nvSpPr>
        <p:spPr>
          <a:xfrm>
            <a:off x="215153" y="1387685"/>
            <a:ext cx="1586891" cy="523220"/>
          </a:xfrm>
          <a:prstGeom prst="rect">
            <a:avLst/>
          </a:prstGeom>
          <a:ln>
            <a:solidFill>
              <a:srgbClr val="70ADAB"/>
            </a:solidFill>
          </a:ln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300"/>
              </a:spcBef>
              <a:buNone/>
            </a:pPr>
            <a:r>
              <a:rPr lang="en-GB" sz="1400" dirty="0">
                <a:solidFill>
                  <a:srgbClr val="0B539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Banker Executive Contract</a:t>
            </a:r>
          </a:p>
        </p:txBody>
      </p:sp>
      <p:sp>
        <p:nvSpPr>
          <p:cNvPr id="31" name="Right Brace 30">
            <a:extLst>
              <a:ext uri="{FF2B5EF4-FFF2-40B4-BE49-F238E27FC236}">
                <a16:creationId xmlns:a16="http://schemas.microsoft.com/office/drawing/2014/main" id="{953ED5D0-A5E2-5848-8179-DC187EFE6E73}"/>
              </a:ext>
            </a:extLst>
          </p:cNvPr>
          <p:cNvSpPr/>
          <p:nvPr/>
        </p:nvSpPr>
        <p:spPr>
          <a:xfrm rot="10800000">
            <a:off x="5722402" y="1475495"/>
            <a:ext cx="237994" cy="2199296"/>
          </a:xfrm>
          <a:prstGeom prst="rightBrace">
            <a:avLst>
              <a:gd name="adj1" fmla="val 74740"/>
              <a:gd name="adj2" fmla="val 50000"/>
            </a:avLst>
          </a:prstGeom>
          <a:ln>
            <a:solidFill>
              <a:srgbClr val="70AD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LU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D922A82-1E62-524D-A68A-E1483C74C0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5403" y="2424293"/>
            <a:ext cx="888594" cy="90950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2136382-C85E-CF4E-8B4F-C03260A154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99970" y="1922000"/>
            <a:ext cx="1011518" cy="107994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7D86AD8-1C89-224E-B2CB-031BADF0A8B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83650" y="1885790"/>
            <a:ext cx="1011518" cy="1035318"/>
          </a:xfrm>
          <a:prstGeom prst="rect">
            <a:avLst/>
          </a:prstGeom>
        </p:spPr>
      </p:pic>
      <p:sp>
        <p:nvSpPr>
          <p:cNvPr id="41" name="Espace réservé du contenu 3">
            <a:extLst>
              <a:ext uri="{FF2B5EF4-FFF2-40B4-BE49-F238E27FC236}">
                <a16:creationId xmlns:a16="http://schemas.microsoft.com/office/drawing/2014/main" id="{D64A219E-7CBF-654F-AC96-BC291DD6899F}"/>
              </a:ext>
            </a:extLst>
          </p:cNvPr>
          <p:cNvSpPr txBox="1">
            <a:spLocks/>
          </p:cNvSpPr>
          <p:nvPr/>
        </p:nvSpPr>
        <p:spPr>
          <a:xfrm>
            <a:off x="1997426" y="1401829"/>
            <a:ext cx="3363468" cy="1092607"/>
          </a:xfrm>
          <a:prstGeom prst="rect">
            <a:avLst/>
          </a:prstGeom>
          <a:ln>
            <a:noFill/>
          </a:ln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41288" indent="-141288">
              <a:lnSpc>
                <a:spcPct val="100000"/>
              </a:lnSpc>
              <a:spcBef>
                <a:spcPts val="300"/>
              </a:spcBef>
            </a:pPr>
            <a:r>
              <a:rPr lang="en-GB" sz="1200" dirty="0">
                <a:solidFill>
                  <a:srgbClr val="70ADA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Constructor: instantiate players,, initiate real-estate assets, </a:t>
            </a:r>
          </a:p>
          <a:p>
            <a:pPr marL="141288" indent="-141288">
              <a:lnSpc>
                <a:spcPct val="100000"/>
              </a:lnSpc>
              <a:spcBef>
                <a:spcPts val="300"/>
              </a:spcBef>
            </a:pPr>
            <a:r>
              <a:rPr lang="en-GB" sz="1200" dirty="0">
                <a:solidFill>
                  <a:srgbClr val="70ADA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Cycle among players, give random chance cards, pay $200 when player is on “GO”</a:t>
            </a:r>
          </a:p>
          <a:p>
            <a:pPr marL="141288" indent="-141288">
              <a:lnSpc>
                <a:spcPct val="100000"/>
              </a:lnSpc>
              <a:spcBef>
                <a:spcPts val="300"/>
              </a:spcBef>
            </a:pPr>
            <a:r>
              <a:rPr lang="en-GB" sz="1200" dirty="0">
                <a:solidFill>
                  <a:srgbClr val="70ADA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etc.</a:t>
            </a:r>
          </a:p>
        </p:txBody>
      </p:sp>
      <p:sp>
        <p:nvSpPr>
          <p:cNvPr id="50" name="Right Brace 49">
            <a:extLst>
              <a:ext uri="{FF2B5EF4-FFF2-40B4-BE49-F238E27FC236}">
                <a16:creationId xmlns:a16="http://schemas.microsoft.com/office/drawing/2014/main" id="{76386210-595C-B143-B224-97FF966BA3B5}"/>
              </a:ext>
            </a:extLst>
          </p:cNvPr>
          <p:cNvSpPr/>
          <p:nvPr/>
        </p:nvSpPr>
        <p:spPr>
          <a:xfrm>
            <a:off x="5352071" y="1484519"/>
            <a:ext cx="237994" cy="2190272"/>
          </a:xfrm>
          <a:prstGeom prst="rightBrace">
            <a:avLst>
              <a:gd name="adj1" fmla="val 74740"/>
              <a:gd name="adj2" fmla="val 50000"/>
            </a:avLst>
          </a:prstGeom>
          <a:ln>
            <a:solidFill>
              <a:srgbClr val="70AD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LU"/>
          </a:p>
        </p:txBody>
      </p:sp>
      <p:sp>
        <p:nvSpPr>
          <p:cNvPr id="27" name="Espace réservé du contenu 3">
            <a:extLst>
              <a:ext uri="{FF2B5EF4-FFF2-40B4-BE49-F238E27FC236}">
                <a16:creationId xmlns:a16="http://schemas.microsoft.com/office/drawing/2014/main" id="{9AF44600-A6BD-F23C-5885-AB04EAEB1935}"/>
              </a:ext>
            </a:extLst>
          </p:cNvPr>
          <p:cNvSpPr txBox="1">
            <a:spLocks/>
          </p:cNvSpPr>
          <p:nvPr/>
        </p:nvSpPr>
        <p:spPr>
          <a:xfrm>
            <a:off x="2063729" y="2728378"/>
            <a:ext cx="3363468" cy="1169551"/>
          </a:xfrm>
          <a:prstGeom prst="rect">
            <a:avLst/>
          </a:prstGeom>
          <a:ln>
            <a:noFill/>
          </a:ln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41288" indent="-141288">
              <a:lnSpc>
                <a:spcPct val="100000"/>
              </a:lnSpc>
              <a:spcBef>
                <a:spcPts val="300"/>
              </a:spcBef>
            </a:pPr>
            <a:r>
              <a:rPr lang="en-GB" sz="1200" dirty="0">
                <a:solidFill>
                  <a:srgbClr val="70ADA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Constructor: instantiate initial $1500</a:t>
            </a:r>
          </a:p>
          <a:p>
            <a:pPr marL="141288" indent="-141288">
              <a:lnSpc>
                <a:spcPct val="100000"/>
              </a:lnSpc>
              <a:spcBef>
                <a:spcPts val="300"/>
              </a:spcBef>
            </a:pPr>
            <a:r>
              <a:rPr lang="en-GB" sz="1200" dirty="0">
                <a:solidFill>
                  <a:srgbClr val="70ADA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 turn, move random number of cells</a:t>
            </a:r>
          </a:p>
          <a:p>
            <a:pPr marL="141288" indent="-141288">
              <a:lnSpc>
                <a:spcPct val="100000"/>
              </a:lnSpc>
              <a:spcBef>
                <a:spcPts val="300"/>
              </a:spcBef>
            </a:pPr>
            <a:r>
              <a:rPr lang="en-GB" sz="1200" dirty="0">
                <a:solidFill>
                  <a:srgbClr val="70ADA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Depending on the cell, buy real estate</a:t>
            </a:r>
          </a:p>
          <a:p>
            <a:pPr marL="141288" indent="-141288">
              <a:lnSpc>
                <a:spcPct val="100000"/>
              </a:lnSpc>
              <a:spcBef>
                <a:spcPts val="300"/>
              </a:spcBef>
            </a:pPr>
            <a:r>
              <a:rPr lang="en-GB" sz="1200" dirty="0">
                <a:solidFill>
                  <a:srgbClr val="70ADA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Report state variables to queries</a:t>
            </a:r>
          </a:p>
          <a:p>
            <a:pPr marL="141288" indent="-141288">
              <a:lnSpc>
                <a:spcPct val="100000"/>
              </a:lnSpc>
              <a:spcBef>
                <a:spcPts val="300"/>
              </a:spcBef>
            </a:pPr>
            <a:r>
              <a:rPr lang="en-GB" sz="1200" dirty="0">
                <a:solidFill>
                  <a:srgbClr val="70ADA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etc.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8490D9C-207A-903E-B789-4D386DB42A6E}"/>
              </a:ext>
            </a:extLst>
          </p:cNvPr>
          <p:cNvSpPr txBox="1"/>
          <p:nvPr/>
        </p:nvSpPr>
        <p:spPr>
          <a:xfrm>
            <a:off x="224116" y="948770"/>
            <a:ext cx="457200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LU" sz="800" dirty="0"/>
              <a:t>https://www.hasbro.com/common/instruct/00009.pdf</a:t>
            </a:r>
          </a:p>
        </p:txBody>
      </p:sp>
    </p:spTree>
    <p:extLst>
      <p:ext uri="{BB962C8B-B14F-4D97-AF65-F5344CB8AC3E}">
        <p14:creationId xmlns:p14="http://schemas.microsoft.com/office/powerpoint/2010/main" val="399866547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1464</TotalTime>
  <Words>87</Words>
  <Application>Microsoft Macintosh PowerPoint</Application>
  <PresentationFormat>On-screen Show (16:9)</PresentationFormat>
  <Paragraphs>15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Montserrat</vt:lpstr>
      <vt:lpstr>Simple Light</vt:lpstr>
      <vt:lpstr>Session 1 – Decentralized Monopoly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Machu Picchu: Technical Stack</dc:title>
  <cp:lastModifiedBy>Khang Vu Tien</cp:lastModifiedBy>
  <cp:revision>135</cp:revision>
  <dcterms:modified xsi:type="dcterms:W3CDTF">2022-10-18T13:43:38Z</dcterms:modified>
</cp:coreProperties>
</file>