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T Sans Narrow"/>
      <p:regular r:id="rId12"/>
      <p:bold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TSansNarrow-bold.fntdata"/><Relationship Id="rId12" Type="http://schemas.openxmlformats.org/officeDocument/2006/relationships/font" Target="fonts/PTSansNarrow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1ae3f334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1ae3f334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51ae3f334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51ae3f334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51ae3f334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51ae3f334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51ae3f334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51ae3f334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1ae3f334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1ae3f334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zynicide/wine-reviews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6" Type="http://schemas.openxmlformats.org/officeDocument/2006/relationships/image" Target="../media/image3.png"/><Relationship Id="rId7" Type="http://schemas.openxmlformats.org/officeDocument/2006/relationships/image" Target="../media/image1.png"/><Relationship Id="rId8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Sentiment analysis of Wine-reviews</a:t>
            </a:r>
            <a:endParaRPr sz="42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Data Analysis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4800" y="2510800"/>
            <a:ext cx="2308125" cy="230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493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statement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463150" y="1170075"/>
            <a:ext cx="70206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Char char="➔"/>
            </a:pPr>
            <a:r>
              <a:rPr baseline="-25000" lang="en" sz="2900">
                <a:solidFill>
                  <a:schemeClr val="lt1"/>
                </a:solidFill>
              </a:rPr>
              <a:t>Common </a:t>
            </a:r>
            <a:r>
              <a:rPr baseline="-25000" lang="en" sz="2900">
                <a:solidFill>
                  <a:schemeClr val="lt1"/>
                </a:solidFill>
              </a:rPr>
              <a:t>criteria</a:t>
            </a:r>
            <a:r>
              <a:rPr baseline="-25000" lang="en" sz="2900">
                <a:solidFill>
                  <a:schemeClr val="lt1"/>
                </a:solidFill>
              </a:rPr>
              <a:t>/benchmark when buying items?</a:t>
            </a:r>
            <a:endParaRPr baseline="-25000" sz="2900">
              <a:solidFill>
                <a:schemeClr val="lt1"/>
              </a:solidFill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Char char="➔"/>
            </a:pPr>
            <a:r>
              <a:rPr baseline="-25000" lang="en" sz="2900">
                <a:solidFill>
                  <a:schemeClr val="lt1"/>
                </a:solidFill>
              </a:rPr>
              <a:t>Increase industrial profit and sales </a:t>
            </a:r>
            <a:r>
              <a:rPr baseline="-25000" lang="en" sz="2900">
                <a:solidFill>
                  <a:schemeClr val="lt1"/>
                </a:solidFill>
              </a:rPr>
              <a:t>strategy</a:t>
            </a:r>
            <a:endParaRPr baseline="-25000" sz="29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" sz="2900">
                <a:solidFill>
                  <a:schemeClr val="lt1"/>
                </a:solidFill>
              </a:rPr>
              <a:t> (recommendations). </a:t>
            </a:r>
            <a:endParaRPr baseline="-25000" sz="2900">
              <a:solidFill>
                <a:schemeClr val="lt1"/>
              </a:solidFill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Char char="➔"/>
            </a:pPr>
            <a:r>
              <a:rPr baseline="-25000" lang="en" sz="2900">
                <a:solidFill>
                  <a:schemeClr val="lt1"/>
                </a:solidFill>
              </a:rPr>
              <a:t>Sentiment</a:t>
            </a:r>
            <a:r>
              <a:rPr baseline="-25000" lang="en" sz="2900">
                <a:solidFill>
                  <a:schemeClr val="lt1"/>
                </a:solidFill>
              </a:rPr>
              <a:t> analysis for better </a:t>
            </a:r>
            <a:r>
              <a:rPr baseline="-25000" lang="en" sz="2900">
                <a:solidFill>
                  <a:schemeClr val="lt1"/>
                </a:solidFill>
              </a:rPr>
              <a:t>regional and </a:t>
            </a:r>
            <a:endParaRPr baseline="-25000" sz="29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" sz="2900">
                <a:solidFill>
                  <a:schemeClr val="lt1"/>
                </a:solidFill>
              </a:rPr>
              <a:t>international trends. </a:t>
            </a:r>
            <a:endParaRPr baseline="-25000" sz="2900">
              <a:solidFill>
                <a:schemeClr val="lt1"/>
              </a:solidFill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Char char="➔"/>
            </a:pPr>
            <a:r>
              <a:rPr baseline="-25000" lang="en" sz="2900">
                <a:solidFill>
                  <a:schemeClr val="lt1"/>
                </a:solidFill>
              </a:rPr>
              <a:t>Understanding clients emotions and expectations can be key to keeping customers.</a:t>
            </a:r>
            <a:endParaRPr baseline="-25000" sz="2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153250" y="298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description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304700" y="938500"/>
            <a:ext cx="7020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Data-set 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https://www.kaggle.com/datasets/zynicide/wine-reviews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Supervised learning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Why this?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130K instances with 14 </a:t>
            </a:r>
            <a:r>
              <a:rPr lang="en"/>
              <a:t>attributes</a:t>
            </a:r>
            <a:r>
              <a:rPr lang="en"/>
              <a:t> each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Hybrid data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File type: “.csv”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568400"/>
            <a:ext cx="8839199" cy="1818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80125" y="2136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597225" y="950700"/>
            <a:ext cx="70206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n" sz="1700"/>
              <a:t>Predicting ratings of wines from information/feedback from </a:t>
            </a:r>
            <a:r>
              <a:rPr lang="en" sz="1700"/>
              <a:t>customers</a:t>
            </a:r>
            <a:r>
              <a:rPr lang="en" sz="1700"/>
              <a:t>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n" sz="1700"/>
              <a:t>Perform Natural language processing, sentiment analysis and tune ML models for better results. (Word2Vec, TF-IDF)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n" sz="1700"/>
              <a:t>Regression and classification.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◆"/>
            </a:pPr>
            <a:r>
              <a:rPr lang="en" sz="1700"/>
              <a:t>Scoring scale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n" sz="1700"/>
              <a:t>Use Apache PySpark and 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HDFS for this 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Big data analysis</a:t>
            </a:r>
            <a:endParaRPr sz="1700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8300" y="2132975"/>
            <a:ext cx="2066925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249" y="206488"/>
            <a:ext cx="1812626" cy="1986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0775" y="268313"/>
            <a:ext cx="2660775" cy="186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62600" y="1646225"/>
            <a:ext cx="3891710" cy="170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10550" y="2452250"/>
            <a:ext cx="3280276" cy="170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925" y="3138318"/>
            <a:ext cx="3116850" cy="175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84135" y="3165049"/>
            <a:ext cx="2321340" cy="170367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2291425" y="268325"/>
            <a:ext cx="5192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Tools</a:t>
            </a:r>
            <a:endParaRPr sz="3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/>
        </p:nvSpPr>
        <p:spPr>
          <a:xfrm>
            <a:off x="3103350" y="1326175"/>
            <a:ext cx="29373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8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Thank You</a:t>
            </a:r>
            <a:endParaRPr b="1" sz="5800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2520750" y="2949775"/>
            <a:ext cx="4102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KV Varun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S20190020222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