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3713f2c1-7936-44b1-85fe-0513b602853f__drones-1068x518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065"/>
            <a:ext cx="12192000" cy="54565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1450" y="198755"/>
            <a:ext cx="12020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4000">
                <a:latin typeface="Bodoni MT" panose="02070603080606020203" charset="0"/>
                <a:cs typeface="Bodoni MT" panose="02070603080606020203" charset="0"/>
              </a:rPr>
              <a:t>A</a:t>
            </a:r>
            <a:r>
              <a:rPr lang="en-GB" altLang="en-US" sz="3200">
                <a:latin typeface="Bodoni MT" panose="02070603080606020203" charset="0"/>
                <a:cs typeface="Bodoni MT" panose="02070603080606020203" charset="0"/>
              </a:rPr>
              <a:t>GRIDRONE AUTOMATION OF</a:t>
            </a:r>
            <a:r>
              <a:rPr lang="en-GB" altLang="en-US" sz="4000">
                <a:latin typeface="Bodoni MT" panose="02070603080606020203" charset="0"/>
                <a:cs typeface="Bodoni MT" panose="02070603080606020203" charset="0"/>
              </a:rPr>
              <a:t> A</a:t>
            </a:r>
            <a:r>
              <a:rPr lang="en-GB" altLang="en-US" sz="3200">
                <a:latin typeface="Bodoni MT" panose="02070603080606020203" charset="0"/>
                <a:cs typeface="Bodoni MT" panose="02070603080606020203" charset="0"/>
              </a:rPr>
              <a:t>GRICULTURE USING IoT</a:t>
            </a:r>
            <a:endParaRPr lang="en-GB" altLang="en-US" sz="3200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-635" y="5481320"/>
            <a:ext cx="121926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800">
                <a:solidFill>
                  <a:srgbClr val="002060"/>
                </a:solidFill>
                <a:latin typeface="Bodoni MT" panose="02070603080606020203" charset="0"/>
                <a:cs typeface="Bodoni MT" panose="02070603080606020203" charset="0"/>
              </a:rPr>
              <a:t>Presented By :</a:t>
            </a:r>
            <a:endParaRPr lang="en-GB" altLang="en-US" sz="2800">
              <a:solidFill>
                <a:srgbClr val="002060"/>
              </a:solidFill>
              <a:latin typeface="Bodoni MT" panose="02070603080606020203" charset="0"/>
              <a:cs typeface="Bodoni MT" panose="02070603080606020203" charset="0"/>
            </a:endParaRPr>
          </a:p>
          <a:p>
            <a:pPr algn="l"/>
            <a:r>
              <a:rPr lang="en-GB" altLang="en-US" sz="2800" b="1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            Palle Manjunath,      Karanam venkata veera Brahmaiah,</a:t>
            </a:r>
            <a:endParaRPr lang="en-GB" altLang="en-US" sz="2800" b="1">
              <a:solidFill>
                <a:srgbClr val="002060"/>
              </a:solidFill>
              <a:latin typeface="+mj-ea"/>
              <a:ea typeface="+mj-ea"/>
              <a:cs typeface="Algerian" panose="04020705040A02060702" charset="0"/>
            </a:endParaRPr>
          </a:p>
          <a:p>
            <a:pPr algn="ctr"/>
            <a:r>
              <a:rPr lang="en-GB" altLang="en-US" sz="2800" b="1">
                <a:solidFill>
                  <a:srgbClr val="002060"/>
                </a:solidFill>
                <a:latin typeface="+mj-ea"/>
                <a:ea typeface="+mj-ea"/>
                <a:cs typeface="Algerian" panose="04020705040A02060702" charset="0"/>
              </a:rPr>
              <a:t> Bollapu Hemanth Kumar Reddy  </a:t>
            </a:r>
            <a:endParaRPr lang="en-GB" altLang="en-US" sz="2800" b="1">
              <a:solidFill>
                <a:srgbClr val="002060"/>
              </a:solidFill>
              <a:latin typeface="+mj-ea"/>
              <a:ea typeface="+mj-ea"/>
              <a:cs typeface="Algerian" panose="04020705040A02060702" charset="0"/>
            </a:endParaRPr>
          </a:p>
          <a:p>
            <a:pPr algn="ctr"/>
            <a:endParaRPr lang="en-GB" altLang="en-US" sz="2800" b="1">
              <a:solidFill>
                <a:srgbClr val="002060"/>
              </a:solidFill>
              <a:latin typeface="+mj-ea"/>
              <a:ea typeface="+mj-ea"/>
              <a:cs typeface="Algerian" panose="04020705040A020607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3825"/>
            <a:ext cx="10515600" cy="1325563"/>
          </a:xfrm>
        </p:spPr>
        <p:txBody>
          <a:bodyPr/>
          <a:p>
            <a:pPr algn="ctr"/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P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RECISION PRUNING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5" name="Content Placeholder 4" descr="Screenshot_2021_0928_201321[668]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66280" y="1826260"/>
            <a:ext cx="4634865" cy="44424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19455" y="1238885"/>
            <a:ext cx="604012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>
                <a:latin typeface="+mn-ea"/>
                <a:cs typeface="+mn-ea"/>
                <a:sym typeface="+mn-ea"/>
              </a:rPr>
              <a:t>But even here automation is      encroaching.</a:t>
            </a:r>
            <a:endParaRPr lang="en-GB" altLang="en-US" sz="2800" b="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>
                <a:latin typeface="+mn-ea"/>
                <a:cs typeface="+mn-ea"/>
                <a:sym typeface="+mn-ea"/>
              </a:rPr>
              <a:t> </a:t>
            </a:r>
            <a:r>
              <a:rPr lang="en-GB" altLang="en-US" sz="2800" u="sng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Wine makers have used drones</a:t>
            </a:r>
            <a:r>
              <a:rPr lang="en-GB" altLang="en-US" sz="2800">
                <a:latin typeface="+mn-ea"/>
                <a:cs typeface="+mn-ea"/>
                <a:sym typeface="+mn-ea"/>
              </a:rPr>
              <a:t> to inspect their vineyards for several years, with high-defination cameras and sensors assessing crop and soil health.</a:t>
            </a:r>
            <a:endParaRPr lang="en-GB" altLang="en-US" sz="2800" b="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>
                <a:latin typeface="+mn-ea"/>
                <a:cs typeface="+mn-ea"/>
                <a:sym typeface="+mn-ea"/>
              </a:rPr>
              <a:t>But in France’s Burgundy region, a shortage of farm labour has led inventor Christophe Millot to develop a vine-pruning robot called Wall-Ye.  </a:t>
            </a:r>
            <a:endParaRPr lang="en-GB" altLang="en-US" sz="2800" b="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800" b="0">
              <a:latin typeface="+mn-ea"/>
              <a:cs typeface="+mn-ea"/>
            </a:endParaRPr>
          </a:p>
          <a:p>
            <a:endParaRPr lang="en-US" sz="2800">
              <a:latin typeface="+mn-ea"/>
              <a:cs typeface="+mn-ea"/>
            </a:endParaRPr>
          </a:p>
        </p:txBody>
      </p:sp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 descr="Screenshot_2021_0928_201321[668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62725" y="549275"/>
            <a:ext cx="5359400" cy="59670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21665" y="549275"/>
            <a:ext cx="551878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 The machine learns as it goes and can trim the grass around each vine. An onboard solar-powered battery gives 10-12 hours of charge, so with a change of battery, it can work day and night.</a:t>
            </a:r>
            <a:endParaRPr lang="en-GB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 Visual recognition is the biggest challenge, says Mr Millot - knowing where to make the cut. This is actually easier at night, because the robot’s lights can illuminate the plant, but not its background.</a:t>
            </a:r>
            <a:endParaRPr lang="en-GB" altLang="en-US" sz="2800"/>
          </a:p>
        </p:txBody>
      </p:sp>
    </p:spTree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sz="6000">
                <a:latin typeface="Bodoni MT" panose="02070603080606020203" charset="0"/>
                <a:cs typeface="Bodoni MT" panose="02070603080606020203" charset="0"/>
              </a:rPr>
              <a:t>R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OBOT LETTUCE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4" name="Content Placeholder 3" descr="Screenshot_2021_0928_201338[667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19545" y="1691005"/>
            <a:ext cx="5126990" cy="46704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40080" y="1390015"/>
            <a:ext cx="53327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 Japanese firm Spread’s automated vegetable factory in Kyoto, due to launch next year, could produce 30,000 lettuces a day.</a:t>
            </a:r>
            <a:endParaRPr lang="en-GB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 It streches up, instead of across undulcating fields, because “in countries like Japan, where land is actually a very scarce resource, it makes more sense to stack your production.</a:t>
            </a:r>
            <a:endParaRPr lang="en-GB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_2021_0928_201407[666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15710" y="697230"/>
            <a:ext cx="5306060" cy="56934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7050" y="320675"/>
            <a:ext cx="518223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After seeding will be done by machines - watering, trimming , harvesting - on shelves stacked from floor to ceiling.</a:t>
            </a:r>
            <a:endParaRPr lang="en-GB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 Automation has reduced labour costs by 50% says Mr Price. And LED ligthing developed specifically for plant cultivation reduces energy costs by 30%. And growing vegetables in vertical farms means you can recycle 98% of the water.</a:t>
            </a:r>
            <a:endParaRPr lang="en-GB" altLang="en-US" sz="2800"/>
          </a:p>
        </p:txBody>
      </p:sp>
    </p:spTree>
  </p:cSld>
  <p:clrMapOvr>
    <a:masterClrMapping/>
  </p:clrMapOvr>
  <p:transition>
    <p:newsfla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5"/>
            <a:ext cx="10515600" cy="1325563"/>
          </a:xfrm>
        </p:spPr>
        <p:txBody>
          <a:bodyPr/>
          <a:p>
            <a:pPr algn="ctr"/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D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RONE MONITORS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4" name="Content Placeholder 3" descr="agri-tech_drone-lea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49010" y="1691005"/>
            <a:ext cx="5762625" cy="4546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2125" y="1271270"/>
            <a:ext cx="52603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Back outside, drones are monitoring crop growth rates, spotting disease, and even </a:t>
            </a:r>
            <a:r>
              <a:rPr lang="en-GB" altLang="en-US" sz="2800" u="sng">
                <a:solidFill>
                  <a:srgbClr val="FF0000"/>
                </a:solidFill>
              </a:rPr>
              <a:t>spraying crops with pesticides and herbicides.</a:t>
            </a:r>
            <a:endParaRPr lang="en-GB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 Although GPS signals are generally strong in agricultural areas, one challenge for drones and other farmland robots is copying with patchy internet and mobile connectivity.</a:t>
            </a:r>
            <a:endParaRPr lang="en-GB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 isInverted="1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71e320813187c3727b3e616dd0d16f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08370" y="749935"/>
            <a:ext cx="5295265" cy="53581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6690" y="518795"/>
            <a:ext cx="545211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So  Dr Trianni’s team is using ultra-wideband radio for his drones to communicate without relying on rural 3G or 4G mobile connections.</a:t>
            </a:r>
            <a:endParaRPr lang="en-GB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/>
              <a:t> From 1950 to 2010, according to the International Labour Organization(ILO), agricultural labourers as a percentages of the workforce declined from 81% to 48.2% in developing countries, and from 35% to 4.2% in developed ones.</a:t>
            </a:r>
            <a:endParaRPr lang="en-GB" altLang="en-US" sz="2800"/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sz="6000">
                <a:latin typeface="Bodoni MT" panose="02070603080606020203" charset="0"/>
                <a:cs typeface="Bodoni MT" panose="02070603080606020203" charset="0"/>
              </a:rPr>
              <a:t>F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UTURE TRENDS IN AUTOMATION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4" name="Content Placeholder 3" descr="Screenshot_2021_0928_201503[669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825" y="1365250"/>
            <a:ext cx="10492740" cy="526224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ADVANTAGES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3510"/>
            <a:ext cx="10515600" cy="5331460"/>
          </a:xfrm>
        </p:spPr>
        <p:txBody>
          <a:bodyPr>
            <a:normAutofit fontScale="90000" lnSpcReduction="20000"/>
          </a:bodyPr>
          <a:p>
            <a:r>
              <a:rPr lang="en-GB" altLang="en-US"/>
              <a:t> Eco friendly.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Reduces human efforts.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Improves the productivity.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Uniformity of work.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 Reduce the production cost.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Less operating cost.</a:t>
            </a:r>
            <a:endParaRPr lang="en-GB" altLang="en-US"/>
          </a:p>
        </p:txBody>
      </p:sp>
    </p:spTree>
  </p:cSld>
  <p:clrMapOvr>
    <a:masterClrMapping/>
  </p:clrMapOvr>
  <p:transition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DISADVANTAGES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774825"/>
            <a:ext cx="10515600" cy="4694555"/>
          </a:xfrm>
        </p:spPr>
        <p:txBody>
          <a:bodyPr>
            <a:normAutofit lnSpcReduction="10000"/>
          </a:bodyPr>
          <a:p>
            <a:r>
              <a:rPr lang="en-GB" altLang="en-US"/>
              <a:t> High initial cost.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Requires knowledge about robot for operators.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 Reducing job opportunituies.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 High maintenance cost.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 Suitable for farming in large areas.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44373-slide thank you pp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6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A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UTOMATION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375"/>
            <a:ext cx="10515600" cy="5516880"/>
          </a:xfrm>
        </p:spPr>
        <p:txBody>
          <a:bodyPr>
            <a:noAutofit/>
          </a:bodyPr>
          <a:p>
            <a:r>
              <a:rPr lang="en-GB" altLang="en-US" sz="3200"/>
              <a:t> The work is done by robot without any man power.</a:t>
            </a:r>
            <a:endParaRPr lang="en-GB" altLang="en-US" sz="3200"/>
          </a:p>
          <a:p>
            <a:pPr algn="l"/>
            <a:r>
              <a:rPr lang="en-GB" altLang="en-US" sz="3200"/>
              <a:t> Automation is used in all fields eg ; automobiles , manufacturing fields.</a:t>
            </a:r>
            <a:endParaRPr lang="en-GB" altLang="en-US" sz="3200"/>
          </a:p>
          <a:p>
            <a:pPr algn="l"/>
            <a:r>
              <a:rPr lang="en-GB" altLang="en-US" sz="3200"/>
              <a:t>Automation is a illumination afford from the working field.</a:t>
            </a:r>
            <a:endParaRPr lang="en-GB" altLang="en-US" sz="3200"/>
          </a:p>
          <a:p>
            <a:pPr algn="l"/>
            <a:r>
              <a:rPr lang="en-GB" altLang="en-US" sz="3200"/>
              <a:t> Recently automation is used in agriculture.</a:t>
            </a:r>
            <a:endParaRPr lang="en-GB" altLang="en-US" sz="3200"/>
          </a:p>
          <a:p>
            <a:pPr algn="l"/>
            <a:r>
              <a:rPr lang="en-GB" altLang="en-US" sz="3200"/>
              <a:t> Major work in agriculture are done with the help of automation.</a:t>
            </a:r>
            <a:endParaRPr lang="en-GB" altLang="en-US" sz="3200"/>
          </a:p>
          <a:p>
            <a:pPr algn="l"/>
            <a:r>
              <a:rPr lang="en-GB" altLang="en-US" sz="3200"/>
              <a:t>Pesticide spraying , dropping the seeds , ploughing , providing water to crop. </a:t>
            </a:r>
            <a:endParaRPr lang="en-GB" altLang="en-US" sz="3200"/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p>
            <a:pPr algn="ctr"/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A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GRICULTURE AUTOMATION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920"/>
            <a:ext cx="10515600" cy="6461760"/>
          </a:xfrm>
        </p:spPr>
        <p:txBody>
          <a:bodyPr/>
          <a:p>
            <a:r>
              <a:rPr lang="en-GB" altLang="en-US"/>
              <a:t> Agriculture robot or agribot deployed for agriculture purposes.</a:t>
            </a:r>
            <a:endParaRPr lang="en-GB" altLang="en-US"/>
          </a:p>
          <a:p>
            <a:r>
              <a:rPr lang="en-GB" altLang="en-US"/>
              <a:t> Fruits picking robots , driverless tractor/sprayer, and sheep shearing robots.</a:t>
            </a:r>
            <a:endParaRPr lang="en-GB" altLang="en-US"/>
          </a:p>
          <a:p>
            <a:r>
              <a:rPr lang="en-GB" altLang="en-US"/>
              <a:t>Pruning , weeding , spraying and monitors of orchids.</a:t>
            </a:r>
            <a:endParaRPr lang="en-GB" altLang="en-US"/>
          </a:p>
          <a:p>
            <a:r>
              <a:rPr lang="en-GB" altLang="en-US"/>
              <a:t>Livestock application , Automatic milking , washing.</a:t>
            </a:r>
            <a:endParaRPr lang="en-GB" altLang="en-US"/>
          </a:p>
          <a:p>
            <a:r>
              <a:rPr lang="en-GB" altLang="en-US"/>
              <a:t>Less needs for labour work. 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heel spokes="8"/>
      </p:transition>
    </mc:Choice>
    <mc:Fallback>
      <p:transition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p>
            <a:pPr algn="ctr"/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N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EEDS OF AUTOMATION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541780"/>
            <a:ext cx="10515600" cy="5128260"/>
          </a:xfrm>
        </p:spPr>
        <p:txBody>
          <a:bodyPr/>
          <a:p>
            <a:r>
              <a:rPr lang="en-GB" altLang="en-US"/>
              <a:t> Automation in agriculture is very necessary because of firstly by the year 2042, the world population is projected to increase to 9 billion souls.</a:t>
            </a:r>
            <a:endParaRPr lang="en-GB" altLang="en-US"/>
          </a:p>
          <a:p>
            <a:r>
              <a:rPr lang="en-GB" altLang="en-US"/>
              <a:t> Secondly with traditional method of agriculture some drawbacks like wastage of seed, improper spraying of pesticide on crop so soil standard get degrades also food become harmful to human body.</a:t>
            </a:r>
            <a:endParaRPr lang="en-GB" altLang="en-US"/>
          </a:p>
          <a:p>
            <a:r>
              <a:rPr lang="en-GB" altLang="en-US"/>
              <a:t> In order to overcome all the above drawbacks of tradition agriculture and to become the agriculture field modern , hi-tech and fastest growing.</a:t>
            </a:r>
            <a:endParaRPr lang="en-GB" altLang="en-US"/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880"/>
            <a:ext cx="10515600" cy="6289675"/>
          </a:xfrm>
        </p:spPr>
        <p:txBody>
          <a:bodyPr/>
          <a:p>
            <a:r>
              <a:rPr lang="en-GB" altLang="en-US"/>
              <a:t> Lack of man power. 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 For maintaining uniformity.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 Mechanization and automation in agriculture fields improves the productivity.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 Water irrigation methods like trip, springler, by automation reduces the utilization of water.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 By automation processes crop calendar is maintained.</a:t>
            </a:r>
            <a:endParaRPr lang="en-GB" altLang="en-US"/>
          </a:p>
        </p:txBody>
      </p:sp>
    </p:spTree>
  </p:cSld>
  <p:clrMapOvr>
    <a:masterClrMapping/>
  </p:clrMapOvr>
  <p:transition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145540"/>
          </a:xfrm>
        </p:spPr>
        <p:txBody>
          <a:bodyPr/>
          <a:p>
            <a:pPr algn="ctr"/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P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ROGRAM FOR ROBOTS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4" name="Content Placeholder 3" descr="Screenshot_2021_0928_174057[664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4690" y="1556385"/>
            <a:ext cx="4811395" cy="34290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94690" y="5274945"/>
            <a:ext cx="914400" cy="3873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517265" y="5274945"/>
            <a:ext cx="914400" cy="3867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803400" y="5264150"/>
            <a:ext cx="1381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000">
                <a:latin typeface="Bodoni MT" panose="02070603080606020203" charset="0"/>
                <a:cs typeface="Bodoni MT" panose="02070603080606020203" charset="0"/>
              </a:rPr>
              <a:t>Farm Area</a:t>
            </a:r>
            <a:endParaRPr lang="en-GB" altLang="en-US" sz="2000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41545" y="5284470"/>
            <a:ext cx="788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000">
                <a:latin typeface="Bodoni MT" panose="02070603080606020203" charset="0"/>
                <a:cs typeface="Bodoni MT" panose="02070603080606020203" charset="0"/>
              </a:rPr>
              <a:t>Crop</a:t>
            </a:r>
            <a:endParaRPr lang="en-GB" altLang="en-US" sz="2000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94690" y="5951855"/>
            <a:ext cx="914400" cy="364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04035" y="5930265"/>
            <a:ext cx="1761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000">
                <a:latin typeface="Bodoni MT" panose="02070603080606020203" charset="0"/>
                <a:cs typeface="Bodoni MT" panose="02070603080606020203" charset="0"/>
              </a:rPr>
              <a:t>Robotic Path</a:t>
            </a:r>
            <a:endParaRPr lang="en-GB" altLang="en-US" sz="2000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666105" y="1306830"/>
            <a:ext cx="62166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Designing automatic system we provide tracking through the white line following robot concept in which the robot distinguishes white and black or dark surface and follows only white track.</a:t>
            </a:r>
            <a:endParaRPr lang="en-GB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To this concept we are going to implement a white line on a farm where actually we need to work &amp; remaining surface is treated as a black surface due to the brownish colour of soil.  </a:t>
            </a:r>
            <a:endParaRPr lang="en-GB" altLang="en-US" sz="2800"/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3182"/>
            <a:ext cx="10972800" cy="1143000"/>
          </a:xfrm>
        </p:spPr>
        <p:txBody>
          <a:bodyPr/>
          <a:p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W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ORKING OF ROBOTS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265"/>
            <a:ext cx="10515600" cy="5881370"/>
          </a:xfrm>
        </p:spPr>
        <p:txBody>
          <a:bodyPr/>
          <a:p>
            <a:r>
              <a:rPr lang="en-GB" altLang="en-US"/>
              <a:t> We provide delay to robot at equal distance to do the agriculture work like pesticide spraying, water supplying, plugging, dropping of seed, accurately and automatically.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The pesticide liquid which is contain by a tank is came through the rubber pipe to the tip of DC motor, at that shaft of motor a fan blade is attach, which revolves at the delay time of robot or on front of crop.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r>
              <a:rPr lang="en-GB" altLang="en-US"/>
              <a:t> Due to revolution the liquid get spray on crop. </a:t>
            </a:r>
            <a:endParaRPr lang="en-GB" altLang="en-US"/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sz="5400">
                <a:latin typeface="Bodoni MT" panose="02070603080606020203" charset="0"/>
                <a:cs typeface="Bodoni MT" panose="02070603080606020203" charset="0"/>
              </a:rPr>
              <a:t>F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OOD SHORTAGES , BIG BUSINESS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5370" y="1891665"/>
            <a:ext cx="5558790" cy="4984750"/>
          </a:xfrm>
        </p:spPr>
        <p:txBody>
          <a:bodyPr>
            <a:normAutofit fontScale="70000"/>
          </a:bodyPr>
          <a:p>
            <a:r>
              <a:rPr lang="en-GB" altLang="en-US"/>
              <a:t> The World Bank says we’ll need to produce 50% more food by 2050 if the global population continues to rise at its current pace.</a:t>
            </a:r>
            <a:endParaRPr lang="en-GB" altLang="en-US"/>
          </a:p>
          <a:p>
            <a:r>
              <a:rPr lang="en-GB" altLang="en-US"/>
              <a:t> But the effects of climate change could see crop yields falling by more than a quarter.</a:t>
            </a:r>
            <a:endParaRPr lang="en-GB" altLang="en-US"/>
          </a:p>
          <a:p>
            <a:r>
              <a:rPr lang="en-GB" altLang="en-US"/>
              <a:t> So autonomous tractors, ground-based sensors, flying drones and enclosed hydroponic farms could all help farmers produce more food, more sustainably at lower cost.    </a:t>
            </a:r>
            <a:endParaRPr lang="en-GB" altLang="en-US"/>
          </a:p>
        </p:txBody>
      </p:sp>
      <p:pic>
        <p:nvPicPr>
          <p:cNvPr id="4" name="Content Placeholder 3" descr="Screenshot_2021_0928_200117[665]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62140" y="1899285"/>
            <a:ext cx="4801235" cy="446024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sz="6000">
                <a:latin typeface="Bodoni MT" panose="02070603080606020203" charset="0"/>
                <a:cs typeface="Bodoni MT" panose="02070603080606020203" charset="0"/>
              </a:rPr>
              <a:t>A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UTOMATION </a:t>
            </a:r>
            <a:r>
              <a:rPr lang="en-GB" altLang="en-US" sz="6000">
                <a:latin typeface="Bodoni MT" panose="02070603080606020203" charset="0"/>
                <a:cs typeface="Bodoni MT" panose="02070603080606020203" charset="0"/>
              </a:rPr>
              <a:t>A</a:t>
            </a:r>
            <a:r>
              <a:rPr lang="en-GB" altLang="en-US">
                <a:latin typeface="Bodoni MT" panose="02070603080606020203" charset="0"/>
                <a:cs typeface="Bodoni MT" panose="02070603080606020203" charset="0"/>
              </a:rPr>
              <a:t>PPLICATIONS </a:t>
            </a:r>
            <a:endParaRPr lang="en-GB" altLang="en-US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5" name="Content Placeholder 4" descr="Bonirob-9_y2brk1_pt9mc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4170" y="1831975"/>
            <a:ext cx="5228590" cy="4423410"/>
          </a:xfrm>
          <a:prstGeom prst="rect">
            <a:avLst/>
          </a:prstGeom>
        </p:spPr>
      </p:pic>
      <p:pic>
        <p:nvPicPr>
          <p:cNvPr id="6" name="Content Placeholder 5" descr="agri-tech_drone-lea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4550" y="1831340"/>
            <a:ext cx="5849620" cy="4423410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5332</Words>
  <Application>WPS Presentation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Bodoni MT</vt:lpstr>
      <vt:lpstr>Algerian</vt:lpstr>
      <vt:lpstr>Microsoft YaHei</vt:lpstr>
      <vt:lpstr>Arial Unicode MS</vt:lpstr>
      <vt:lpstr>Calibri</vt:lpstr>
      <vt:lpstr>Green Color</vt:lpstr>
      <vt:lpstr>PowerPoint 演示文稿</vt:lpstr>
      <vt:lpstr>AUTOMATION</vt:lpstr>
      <vt:lpstr>AGRICULTURE AUTOMATION</vt:lpstr>
      <vt:lpstr>NEEDS OF AUTOMATION</vt:lpstr>
      <vt:lpstr>PowerPoint 演示文稿</vt:lpstr>
      <vt:lpstr>PROGRAM FOR ROBOTS</vt:lpstr>
      <vt:lpstr>WORKING OF ROBOTS</vt:lpstr>
      <vt:lpstr>FOOD SHORTAGES , BIG BUSINESS</vt:lpstr>
      <vt:lpstr>AUTOMATION APPLICATIONS </vt:lpstr>
      <vt:lpstr>PRECISION PRUNING</vt:lpstr>
      <vt:lpstr>PowerPoint 演示文稿</vt:lpstr>
      <vt:lpstr>ROBOT LETTUCE</vt:lpstr>
      <vt:lpstr>PowerPoint 演示文稿</vt:lpstr>
      <vt:lpstr>DRONE MONITORS</vt:lpstr>
      <vt:lpstr>PowerPoint 演示文稿</vt:lpstr>
      <vt:lpstr>FUTURE TRENDS IN AUTOMATION</vt:lpstr>
      <vt:lpstr>ADVANTAGES</vt:lpstr>
      <vt:lpstr>DISADVANTAGES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kvvee</cp:lastModifiedBy>
  <cp:revision>12</cp:revision>
  <dcterms:created xsi:type="dcterms:W3CDTF">2021-09-28T12:45:00Z</dcterms:created>
  <dcterms:modified xsi:type="dcterms:W3CDTF">2021-09-29T03:19:12Z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91A3804C910443BD83CCAADE5D089F28</vt:lpwstr>
  </property>
  <property fmtid="{D5CDD505-2E9C-101B-9397-08002B2CF9AE}" pid="3" name="KSOProductBuildVer">
    <vt:lpwstr>1033-11.2.0.10265</vt:lpwstr>
  </property>
</Properties>
</file>