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3713f2c1-7936-44b1-85fe-0513b602853f__drones-1068x518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065"/>
            <a:ext cx="12192000" cy="54565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1450" y="198755"/>
            <a:ext cx="120205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4000" dirty="0">
                <a:latin typeface="Bodoni MT" panose="02070603080606020203" charset="0"/>
                <a:cs typeface="Bodoni MT" panose="02070603080606020203" charset="0"/>
              </a:rPr>
              <a:t>A</a:t>
            </a:r>
            <a:r>
              <a:rPr lang="en-GB" altLang="en-US" sz="3200" dirty="0">
                <a:latin typeface="Bodoni MT" panose="02070603080606020203" charset="0"/>
                <a:cs typeface="Bodoni MT" panose="02070603080606020203" charset="0"/>
              </a:rPr>
              <a:t>GRIDRONE AUTOMATION OF</a:t>
            </a:r>
            <a:r>
              <a:rPr lang="en-GB" altLang="en-US" sz="4000" dirty="0">
                <a:latin typeface="Bodoni MT" panose="02070603080606020203" charset="0"/>
                <a:cs typeface="Bodoni MT" panose="02070603080606020203" charset="0"/>
              </a:rPr>
              <a:t> A</a:t>
            </a:r>
            <a:r>
              <a:rPr lang="en-GB" altLang="en-US" sz="3200" dirty="0">
                <a:latin typeface="Bodoni MT" panose="02070603080606020203" charset="0"/>
                <a:cs typeface="Bodoni MT" panose="02070603080606020203" charset="0"/>
              </a:rPr>
              <a:t>GRICULTURE USING IoT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-635" y="5481320"/>
            <a:ext cx="121926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dirty="0">
                <a:solidFill>
                  <a:srgbClr val="002060"/>
                </a:solidFill>
                <a:latin typeface="Bodoni MT" panose="02070603080606020203" charset="0"/>
                <a:cs typeface="Bodoni MT" panose="02070603080606020203" charset="0"/>
              </a:rPr>
              <a:t>Presented By :</a:t>
            </a:r>
          </a:p>
          <a:p>
            <a:pPr algn="l"/>
            <a:r>
              <a:rPr lang="en-GB" altLang="en-US" sz="2800" b="1" dirty="0">
                <a:solidFill>
                  <a:srgbClr val="002060"/>
                </a:solidFill>
                <a:latin typeface="+mj-ea"/>
                <a:ea typeface="+mj-ea"/>
                <a:cs typeface="Algerian" panose="04020705040A02060702" charset="0"/>
              </a:rPr>
              <a:t>Palle Manjunath(U18EC135),    K</a:t>
            </a:r>
            <a:r>
              <a:rPr lang="en-GB" altLang="en-US" sz="2400" b="1" dirty="0">
                <a:solidFill>
                  <a:srgbClr val="002060"/>
                </a:solidFill>
                <a:latin typeface="+mj-ea"/>
                <a:ea typeface="+mj-ea"/>
                <a:cs typeface="Algerian" panose="04020705040A02060702" charset="0"/>
              </a:rPr>
              <a:t>aranam </a:t>
            </a:r>
            <a:r>
              <a:rPr lang="en-GB" altLang="en-US" sz="2800" b="1" dirty="0">
                <a:solidFill>
                  <a:srgbClr val="002060"/>
                </a:solidFill>
                <a:latin typeface="+mj-ea"/>
                <a:ea typeface="+mj-ea"/>
                <a:cs typeface="Algerian" panose="04020705040A02060702" charset="0"/>
              </a:rPr>
              <a:t>V</a:t>
            </a:r>
            <a:r>
              <a:rPr lang="en-GB" altLang="en-US" sz="2400" b="1" dirty="0">
                <a:solidFill>
                  <a:srgbClr val="002060"/>
                </a:solidFill>
                <a:latin typeface="+mj-ea"/>
                <a:ea typeface="+mj-ea"/>
                <a:cs typeface="Algerian" panose="04020705040A02060702" charset="0"/>
              </a:rPr>
              <a:t>enkata </a:t>
            </a:r>
            <a:r>
              <a:rPr lang="en-GB" altLang="en-US" sz="2800" b="1" dirty="0">
                <a:solidFill>
                  <a:srgbClr val="002060"/>
                </a:solidFill>
                <a:latin typeface="+mj-ea"/>
                <a:ea typeface="+mj-ea"/>
                <a:cs typeface="Algerian" panose="04020705040A02060702" charset="0"/>
              </a:rPr>
              <a:t>V</a:t>
            </a:r>
            <a:r>
              <a:rPr lang="en-GB" altLang="en-US" sz="2400" b="1" dirty="0">
                <a:solidFill>
                  <a:srgbClr val="002060"/>
                </a:solidFill>
                <a:latin typeface="+mj-ea"/>
                <a:ea typeface="+mj-ea"/>
                <a:cs typeface="Algerian" panose="04020705040A02060702" charset="0"/>
              </a:rPr>
              <a:t>eera </a:t>
            </a:r>
            <a:r>
              <a:rPr lang="en-GB" altLang="en-US" sz="2800" b="1" dirty="0" err="1">
                <a:solidFill>
                  <a:srgbClr val="002060"/>
                </a:solidFill>
                <a:latin typeface="+mj-ea"/>
                <a:ea typeface="+mj-ea"/>
                <a:cs typeface="Algerian" panose="04020705040A02060702" charset="0"/>
              </a:rPr>
              <a:t>B</a:t>
            </a:r>
            <a:r>
              <a:rPr lang="en-GB" altLang="en-US" sz="2400" b="1" dirty="0" err="1">
                <a:solidFill>
                  <a:srgbClr val="002060"/>
                </a:solidFill>
                <a:latin typeface="+mj-ea"/>
                <a:ea typeface="+mj-ea"/>
                <a:cs typeface="Algerian" panose="04020705040A02060702" charset="0"/>
              </a:rPr>
              <a:t>rahmaiah</a:t>
            </a:r>
            <a:r>
              <a:rPr lang="en-GB" altLang="en-US" sz="2400" b="1" dirty="0">
                <a:solidFill>
                  <a:srgbClr val="002060"/>
                </a:solidFill>
                <a:latin typeface="+mj-ea"/>
                <a:ea typeface="+mj-ea"/>
                <a:cs typeface="Algerian" panose="04020705040A02060702" charset="0"/>
              </a:rPr>
              <a:t>(U18EC134)</a:t>
            </a:r>
            <a:r>
              <a:rPr lang="en-GB" altLang="en-US" sz="2800" b="1" dirty="0">
                <a:solidFill>
                  <a:srgbClr val="002060"/>
                </a:solidFill>
                <a:latin typeface="+mj-ea"/>
                <a:ea typeface="+mj-ea"/>
                <a:cs typeface="Algerian" panose="04020705040A02060702" charset="0"/>
              </a:rPr>
              <a:t>,</a:t>
            </a:r>
          </a:p>
          <a:p>
            <a:pPr algn="l"/>
            <a:r>
              <a:rPr lang="en-GB" altLang="en-US" sz="2800" b="1" dirty="0">
                <a:solidFill>
                  <a:srgbClr val="002060"/>
                </a:solidFill>
                <a:latin typeface="+mj-ea"/>
                <a:ea typeface="+mj-ea"/>
                <a:cs typeface="Algerian" panose="04020705040A02060702" charset="0"/>
              </a:rPr>
              <a:t>            </a:t>
            </a:r>
            <a:r>
              <a:rPr lang="en-GB" altLang="en-US" sz="2800" b="1" dirty="0" err="1">
                <a:solidFill>
                  <a:srgbClr val="002060"/>
                </a:solidFill>
                <a:latin typeface="+mj-ea"/>
                <a:ea typeface="+mj-ea"/>
                <a:cs typeface="Algerian" panose="04020705040A02060702" charset="0"/>
              </a:rPr>
              <a:t>Bollapu</a:t>
            </a:r>
            <a:r>
              <a:rPr lang="en-GB" altLang="en-US" sz="2800" b="1" dirty="0">
                <a:solidFill>
                  <a:srgbClr val="002060"/>
                </a:solidFill>
                <a:latin typeface="+mj-ea"/>
                <a:ea typeface="+mj-ea"/>
                <a:cs typeface="Algerian" panose="04020705040A02060702" charset="0"/>
              </a:rPr>
              <a:t> Hemanth Kumar Reddy(U18EC129)  </a:t>
            </a:r>
          </a:p>
          <a:p>
            <a:pPr algn="ctr"/>
            <a:endParaRPr lang="en-GB" altLang="en-US" sz="2800" b="1" dirty="0">
              <a:solidFill>
                <a:srgbClr val="002060"/>
              </a:solidFill>
              <a:latin typeface="+mj-ea"/>
              <a:ea typeface="+mj-ea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sz="5400">
                <a:latin typeface="Bodoni MT" panose="02070603080606020203" charset="0"/>
                <a:cs typeface="Bodoni MT" panose="02070603080606020203" charset="0"/>
              </a:rPr>
              <a:t>F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OOD SHORTAGES , BIG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5370" y="1554780"/>
            <a:ext cx="5558790" cy="4984750"/>
          </a:xfrm>
        </p:spPr>
        <p:txBody>
          <a:bodyPr>
            <a:normAutofit fontScale="85000" lnSpcReduction="20000"/>
          </a:bodyPr>
          <a:lstStyle/>
          <a:p>
            <a:r>
              <a:rPr lang="en-GB" altLang="en-US" dirty="0"/>
              <a:t> The World Bank says we’ll need to produce 50% more food by 2050 if the global population continues to rise at its current pace.</a:t>
            </a:r>
          </a:p>
          <a:p>
            <a:r>
              <a:rPr lang="en-GB" altLang="en-US" dirty="0"/>
              <a:t> But the effects of climate change could see crop yields falling by more than a quarter.</a:t>
            </a:r>
          </a:p>
          <a:p>
            <a:r>
              <a:rPr lang="en-GB" altLang="en-US" dirty="0"/>
              <a:t> So autonomous tractors, ground-based sensors, flying drones and enclosed hydroponic farms could all help farmers produce more food, more sustainably at lower cost.    </a:t>
            </a:r>
          </a:p>
        </p:txBody>
      </p:sp>
      <p:pic>
        <p:nvPicPr>
          <p:cNvPr id="4" name="Content Placeholder 3" descr="Screenshot_2021_0928_200117[665]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62140" y="1899285"/>
            <a:ext cx="4801235" cy="44602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sz="6000">
                <a:latin typeface="Bodoni MT" panose="02070603080606020203" charset="0"/>
                <a:cs typeface="Bodoni MT" panose="02070603080606020203" charset="0"/>
              </a:rPr>
              <a:t>A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UTOMATION </a:t>
            </a:r>
            <a:r>
              <a:rPr lang="en-GB" altLang="en-US" sz="6000">
                <a:latin typeface="Bodoni MT" panose="02070603080606020203" charset="0"/>
                <a:cs typeface="Bodoni MT" panose="02070603080606020203" charset="0"/>
              </a:rPr>
              <a:t>A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PPLICATIONS </a:t>
            </a:r>
          </a:p>
        </p:txBody>
      </p:sp>
      <p:pic>
        <p:nvPicPr>
          <p:cNvPr id="5" name="Content Placeholder 4" descr="Bonirob-9_y2brk1_pt9mc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4170" y="1831975"/>
            <a:ext cx="5228590" cy="4423410"/>
          </a:xfrm>
          <a:prstGeom prst="rect">
            <a:avLst/>
          </a:prstGeom>
        </p:spPr>
      </p:pic>
      <p:pic>
        <p:nvPicPr>
          <p:cNvPr id="6" name="Content Placeholder 5" descr="agri-tech_drone-lead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24550" y="1831340"/>
            <a:ext cx="5849620" cy="44234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3825"/>
            <a:ext cx="10515600" cy="1325563"/>
          </a:xfrm>
        </p:spPr>
        <p:txBody>
          <a:bodyPr/>
          <a:lstStyle/>
          <a:p>
            <a:pPr algn="ctr"/>
            <a:r>
              <a:rPr lang="en-GB" altLang="en-US" sz="5400">
                <a:latin typeface="Bodoni MT" panose="02070603080606020203" charset="0"/>
                <a:cs typeface="Bodoni MT" panose="02070603080606020203" charset="0"/>
              </a:rPr>
              <a:t>P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RECISION PRUNING</a:t>
            </a:r>
          </a:p>
        </p:txBody>
      </p:sp>
      <p:pic>
        <p:nvPicPr>
          <p:cNvPr id="5" name="Content Placeholder 4" descr="Screenshot_2021_0928_201321[668]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6280" y="1826260"/>
            <a:ext cx="4634865" cy="44424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19455" y="1238885"/>
            <a:ext cx="604012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>
                <a:latin typeface="+mn-ea"/>
                <a:cs typeface="+mn-ea"/>
                <a:sym typeface="+mn-ea"/>
              </a:rPr>
              <a:t>But even here automation is      encroaching.</a:t>
            </a:r>
            <a:endParaRPr lang="en-GB" altLang="en-US" sz="2800" b="0"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>
                <a:latin typeface="+mn-ea"/>
                <a:cs typeface="+mn-ea"/>
                <a:sym typeface="+mn-ea"/>
              </a:rPr>
              <a:t> </a:t>
            </a:r>
            <a:r>
              <a:rPr lang="en-GB" altLang="en-US" sz="2800" u="sng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Wine makers have used drones</a:t>
            </a:r>
            <a:r>
              <a:rPr lang="en-GB" altLang="en-US" sz="2800">
                <a:latin typeface="+mn-ea"/>
                <a:cs typeface="+mn-ea"/>
                <a:sym typeface="+mn-ea"/>
              </a:rPr>
              <a:t> to inspect their vineyards for several years, with high-defination cameras and sensors assessing crop and soil health.</a:t>
            </a:r>
            <a:endParaRPr lang="en-GB" altLang="en-US" sz="2800" b="0"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>
                <a:latin typeface="+mn-ea"/>
                <a:cs typeface="+mn-ea"/>
                <a:sym typeface="+mn-ea"/>
              </a:rPr>
              <a:t>But in France’s Burgundy region, a shortage of farm labour has led inventor Christophe Millot to develop a vine-pruning robot called Wall-Ye.  </a:t>
            </a:r>
            <a:endParaRPr lang="en-GB" altLang="en-US" sz="2800" b="0"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800" b="0">
              <a:latin typeface="+mn-ea"/>
              <a:cs typeface="+mn-ea"/>
            </a:endParaRPr>
          </a:p>
          <a:p>
            <a:endParaRPr lang="en-US" sz="28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Screenshot_2021_0928_201321[668]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2725" y="549275"/>
            <a:ext cx="5359400" cy="596709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21665" y="549275"/>
            <a:ext cx="551878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/>
              <a:t> The machine learns as it goes and can trim the grass around each vine. An onboard solar-powered battery gives 10-12 hours of charge, so with a change of battery, it can work day and night.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/>
              <a:t> Visual recognition is the biggest challenge, says Mr Millot - knowing where to make the cut. This is actually easier at night, because the robot’s lights can illuminate the plant, but not its background.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sz="6000" dirty="0">
                <a:latin typeface="Bodoni MT" panose="02070603080606020203" charset="0"/>
                <a:cs typeface="Bodoni MT" panose="02070603080606020203" charset="0"/>
              </a:rPr>
              <a:t>R</a:t>
            </a:r>
            <a:r>
              <a:rPr lang="en-GB" altLang="en-US" dirty="0">
                <a:latin typeface="Bodoni MT" panose="02070603080606020203" charset="0"/>
                <a:cs typeface="Bodoni MT" panose="02070603080606020203" charset="0"/>
              </a:rPr>
              <a:t>OBOT LETTUCE</a:t>
            </a:r>
          </a:p>
        </p:txBody>
      </p:sp>
      <p:pic>
        <p:nvPicPr>
          <p:cNvPr id="4" name="Content Placeholder 3" descr="Screenshot_2021_0928_201338[667]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545" y="1691005"/>
            <a:ext cx="5126990" cy="46704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40080" y="1390015"/>
            <a:ext cx="53327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/>
              <a:t> Japanese firm Spread’s automated vegetable factory in Kyoto, due to launch next year, could produce 30,000 lettuces a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/>
              <a:t> It streches up, instead of across undulcating fields, because “in countries like Japan, where land is actually a very scarce resource, it makes more sense to stack your production.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_2021_0928_201407[666]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5710" y="697230"/>
            <a:ext cx="5306060" cy="56934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27050" y="320675"/>
            <a:ext cx="518223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/>
              <a:t>After seeding will be done by machines - watering, trimming , harvesting - on shelves stacked from floor to ceiling.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/>
              <a:t> Automation has reduced labour costs by 50% says Mr Price. And LED ligthing developed specifically for plant cultivation reduces energy costs by 30%. And growing vegetables in vertical farms means you can recycle 98% of the water.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5"/>
            <a:ext cx="10515600" cy="1325563"/>
          </a:xfrm>
        </p:spPr>
        <p:txBody>
          <a:bodyPr/>
          <a:lstStyle/>
          <a:p>
            <a:pPr algn="ctr"/>
            <a:r>
              <a:rPr lang="en-GB" altLang="en-US" sz="5400" dirty="0">
                <a:latin typeface="Bodoni MT" panose="02070603080606020203" charset="0"/>
                <a:cs typeface="Bodoni MT" panose="02070603080606020203" charset="0"/>
              </a:rPr>
              <a:t>D</a:t>
            </a:r>
            <a:r>
              <a:rPr lang="en-GB" altLang="en-US" dirty="0">
                <a:latin typeface="Bodoni MT" panose="02070603080606020203" charset="0"/>
                <a:cs typeface="Bodoni MT" panose="02070603080606020203" charset="0"/>
              </a:rPr>
              <a:t>RONE MONITORS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92124" y="1271270"/>
            <a:ext cx="65920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 dirty="0"/>
              <a:t>Back outside, drones are monitoring crop growth rates, spotting disease, and even </a:t>
            </a:r>
            <a:r>
              <a:rPr lang="en-GB" altLang="en-US" sz="2800" u="sng" dirty="0">
                <a:solidFill>
                  <a:srgbClr val="FF0000"/>
                </a:solidFill>
              </a:rPr>
              <a:t>spraying crops with pesticides and herbicides.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 dirty="0"/>
              <a:t> Although GPS signals are generally strong in agricultural areas, one challenge for drones and other farmland robots is copying with patchy internet and mobile connectivity.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1D8206-6AA0-4C4A-B2E9-74EA80B10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066" y="1666115"/>
            <a:ext cx="5005137" cy="44372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71e320813187c3727b3e616dd0d16f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8370" y="749935"/>
            <a:ext cx="5295265" cy="53581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86690" y="518795"/>
            <a:ext cx="545211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/>
              <a:t>So  Dr Trianni’s team is using ultra-wideband radio for his drones to communicate without relying on rural 3G or 4G mobile connections.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/>
              <a:t> From 1950 to 2010, according to the International Labour Organization(ILO), agricultural labourers as a percentages of the workforce declined from 81% to 48.2% in developing countries, and from 35% to 4.2% in developed ones.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sz="6000">
                <a:latin typeface="Bodoni MT" panose="02070603080606020203" charset="0"/>
                <a:cs typeface="Bodoni MT" panose="02070603080606020203" charset="0"/>
              </a:rPr>
              <a:t>F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UTURE TRENDS IN AUTOMATION</a:t>
            </a:r>
          </a:p>
        </p:txBody>
      </p:sp>
      <p:pic>
        <p:nvPicPr>
          <p:cNvPr id="4" name="Content Placeholder 3" descr="Screenshot_2021_0928_201503[669]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1365250"/>
            <a:ext cx="10492740" cy="52622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3510"/>
            <a:ext cx="10515600" cy="5331460"/>
          </a:xfrm>
        </p:spPr>
        <p:txBody>
          <a:bodyPr>
            <a:normAutofit fontScale="90000" lnSpcReduction="20000"/>
          </a:bodyPr>
          <a:lstStyle/>
          <a:p>
            <a:r>
              <a:rPr lang="en-GB" altLang="en-US"/>
              <a:t> Eco friendly.</a:t>
            </a:r>
          </a:p>
          <a:p>
            <a:pPr marL="0" indent="0">
              <a:buNone/>
            </a:pPr>
            <a:endParaRPr lang="en-GB" altLang="en-US"/>
          </a:p>
          <a:p>
            <a:r>
              <a:rPr lang="en-GB" altLang="en-US"/>
              <a:t> Reduces human efforts.</a:t>
            </a:r>
          </a:p>
          <a:p>
            <a:pPr marL="0" indent="0">
              <a:buNone/>
            </a:pPr>
            <a:endParaRPr lang="en-GB" altLang="en-US"/>
          </a:p>
          <a:p>
            <a:r>
              <a:rPr lang="en-GB" altLang="en-US"/>
              <a:t> Improves the productivity.</a:t>
            </a:r>
          </a:p>
          <a:p>
            <a:pPr marL="0" indent="0">
              <a:buNone/>
            </a:pPr>
            <a:endParaRPr lang="en-GB" altLang="en-US"/>
          </a:p>
          <a:p>
            <a:r>
              <a:rPr lang="en-GB" altLang="en-US"/>
              <a:t> Uniformity of work.</a:t>
            </a:r>
          </a:p>
          <a:p>
            <a:endParaRPr lang="en-GB" altLang="en-US"/>
          </a:p>
          <a:p>
            <a:r>
              <a:rPr lang="en-GB" altLang="en-US"/>
              <a:t> Reduce the production cost.</a:t>
            </a:r>
          </a:p>
          <a:p>
            <a:pPr marL="0" indent="0">
              <a:buNone/>
            </a:pPr>
            <a:endParaRPr lang="en-GB" altLang="en-US"/>
          </a:p>
          <a:p>
            <a:r>
              <a:rPr lang="en-GB" altLang="en-US"/>
              <a:t> Less operating cost.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B74D-B23E-48CD-A458-CC84AD12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8601"/>
            <a:ext cx="10972800" cy="984250"/>
          </a:xfrm>
        </p:spPr>
        <p:txBody>
          <a:bodyPr/>
          <a:lstStyle/>
          <a:p>
            <a:pPr algn="ctr"/>
            <a:r>
              <a:rPr lang="en-US" sz="4400" dirty="0">
                <a:latin typeface="Bodoni MT" panose="02070603080606020203" pitchFamily="18" charset="0"/>
              </a:rPr>
              <a:t>C</a:t>
            </a:r>
            <a:r>
              <a:rPr lang="en-US" sz="4000" dirty="0">
                <a:latin typeface="Bodoni MT" panose="02070603080606020203" pitchFamily="18" charset="0"/>
              </a:rPr>
              <a:t>ONTENT</a:t>
            </a:r>
            <a:endParaRPr lang="en-IN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A7947-C257-4BEB-8AA8-F5488CB3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7402"/>
            <a:ext cx="10972800" cy="5727247"/>
          </a:xfrm>
        </p:spPr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AUTOMATION</a:t>
            </a:r>
          </a:p>
          <a:p>
            <a:r>
              <a:rPr lang="en-US" sz="2400" dirty="0"/>
              <a:t>AGRICLTURE AUTOMATION</a:t>
            </a:r>
          </a:p>
          <a:p>
            <a:r>
              <a:rPr lang="en-US" sz="2400" dirty="0"/>
              <a:t>NEEDS OF AUTOMATION</a:t>
            </a:r>
          </a:p>
          <a:p>
            <a:r>
              <a:rPr lang="en-US" sz="2400" dirty="0"/>
              <a:t>PROGRAM FOR ROBOTS</a:t>
            </a:r>
          </a:p>
          <a:p>
            <a:r>
              <a:rPr lang="en-US" sz="2400" dirty="0"/>
              <a:t>WORKING OF ROBOTS</a:t>
            </a:r>
          </a:p>
          <a:p>
            <a:r>
              <a:rPr lang="en-US" sz="2400" dirty="0"/>
              <a:t>FOOD SHORTAGE, BIG BUSINESS</a:t>
            </a:r>
          </a:p>
          <a:p>
            <a:r>
              <a:rPr lang="en-US" sz="2400" dirty="0"/>
              <a:t>PRECISION PRUNING</a:t>
            </a:r>
          </a:p>
          <a:p>
            <a:r>
              <a:rPr lang="en-US" sz="2400" dirty="0"/>
              <a:t>ROBOT LETTUCE</a:t>
            </a:r>
          </a:p>
          <a:p>
            <a:r>
              <a:rPr lang="en-US" sz="2400" dirty="0"/>
              <a:t>DRONE MONITORS</a:t>
            </a:r>
          </a:p>
          <a:p>
            <a:r>
              <a:rPr lang="en-US" sz="2400" dirty="0"/>
              <a:t>FUTURE TRENDS IN AUTOMATION</a:t>
            </a:r>
          </a:p>
          <a:p>
            <a:r>
              <a:rPr lang="en-US" sz="2400" dirty="0"/>
              <a:t>ADVANTAGES</a:t>
            </a:r>
          </a:p>
          <a:p>
            <a:r>
              <a:rPr lang="en-US" sz="2400" dirty="0"/>
              <a:t>DISADVANTAGES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933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774825"/>
            <a:ext cx="10515600" cy="4694555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/>
              <a:t> High initial cost.</a:t>
            </a:r>
          </a:p>
          <a:p>
            <a:pPr marL="0" indent="0">
              <a:buNone/>
            </a:pPr>
            <a:endParaRPr lang="en-GB" altLang="en-US"/>
          </a:p>
          <a:p>
            <a:r>
              <a:rPr lang="en-GB" altLang="en-US"/>
              <a:t> Requires knowledge about robot for operators.</a:t>
            </a:r>
          </a:p>
          <a:p>
            <a:endParaRPr lang="en-GB" altLang="en-US"/>
          </a:p>
          <a:p>
            <a:r>
              <a:rPr lang="en-GB" altLang="en-US"/>
              <a:t> Reducing job opportunituies.</a:t>
            </a:r>
          </a:p>
          <a:p>
            <a:endParaRPr lang="en-GB" altLang="en-US"/>
          </a:p>
          <a:p>
            <a:r>
              <a:rPr lang="en-GB" altLang="en-US"/>
              <a:t> High maintenance cost.</a:t>
            </a:r>
          </a:p>
          <a:p>
            <a:endParaRPr lang="en-GB" altLang="en-US"/>
          </a:p>
          <a:p>
            <a:r>
              <a:rPr lang="en-GB" altLang="en-US"/>
              <a:t> Suitable for farming in large areas.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44373-slide thank you ppt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92000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B4F3-C824-4413-9F7A-FA973D42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500"/>
            <a:ext cx="10972800" cy="582613"/>
          </a:xfrm>
        </p:spPr>
        <p:txBody>
          <a:bodyPr/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I</a:t>
            </a:r>
            <a:r>
              <a:rPr lang="en-US" dirty="0">
                <a:latin typeface="Bodoni MT" panose="02070603080606020203" pitchFamily="18" charset="0"/>
              </a:rPr>
              <a:t>NTRODUCTION</a:t>
            </a:r>
            <a:endParaRPr lang="en-IN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83812-CA07-44F4-8EA4-BE18CBAD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25" y="972619"/>
            <a:ext cx="10972800" cy="5415750"/>
          </a:xfrm>
        </p:spPr>
        <p:txBody>
          <a:bodyPr/>
          <a:lstStyle/>
          <a:p>
            <a:r>
              <a:rPr lang="en-US" sz="2400" dirty="0"/>
              <a:t>An agriculture drone is an </a:t>
            </a:r>
            <a:r>
              <a:rPr lang="en-US" sz="2400" u="sng" dirty="0"/>
              <a:t>unmanned aerial 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u="sng" dirty="0"/>
              <a:t>vehicle</a:t>
            </a:r>
            <a:r>
              <a:rPr lang="en-US" sz="2400" dirty="0"/>
              <a:t> used to help optimize </a:t>
            </a:r>
            <a:r>
              <a:rPr lang="en-US" sz="2400" u="sng" dirty="0"/>
              <a:t>agriculture </a:t>
            </a:r>
          </a:p>
          <a:p>
            <a:pPr marL="0" indent="0">
              <a:buNone/>
            </a:pPr>
            <a:r>
              <a:rPr lang="en-US" sz="2400" dirty="0"/>
              <a:t>   operations, increase crop production, and </a:t>
            </a:r>
          </a:p>
          <a:p>
            <a:pPr marL="0" indent="0">
              <a:buNone/>
            </a:pPr>
            <a:r>
              <a:rPr lang="en-US" sz="2400" dirty="0"/>
              <a:t>   monitor crop growth.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IN" sz="2400" u="sng" dirty="0"/>
              <a:t>Sensors</a:t>
            </a:r>
            <a:r>
              <a:rPr lang="en-IN" sz="2400" dirty="0"/>
              <a:t> &amp; </a:t>
            </a:r>
            <a:r>
              <a:rPr lang="en-IN" sz="2400" u="sng" dirty="0"/>
              <a:t>digital imaging </a:t>
            </a:r>
          </a:p>
          <a:p>
            <a:pPr marL="0" indent="0">
              <a:buNone/>
            </a:pPr>
            <a:r>
              <a:rPr lang="en-IN" sz="2400" dirty="0"/>
              <a:t>   capabilities can give farmers a richer</a:t>
            </a:r>
          </a:p>
          <a:p>
            <a:pPr marL="0" indent="0">
              <a:buNone/>
            </a:pPr>
            <a:r>
              <a:rPr lang="en-IN" sz="2400" dirty="0"/>
              <a:t>   pictures of their fields.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Using an agriculture drone and gathering </a:t>
            </a:r>
          </a:p>
          <a:p>
            <a:pPr marL="0" indent="0">
              <a:buNone/>
            </a:pPr>
            <a:r>
              <a:rPr lang="en-IN" sz="2400" dirty="0"/>
              <a:t>    information from it may prove useful in</a:t>
            </a:r>
          </a:p>
          <a:p>
            <a:pPr marL="0" indent="0">
              <a:buNone/>
            </a:pPr>
            <a:r>
              <a:rPr lang="en-IN" sz="2400" dirty="0"/>
              <a:t>    improving </a:t>
            </a:r>
            <a:r>
              <a:rPr lang="en-IN" sz="2400" u="sng" dirty="0"/>
              <a:t>crop yields </a:t>
            </a:r>
            <a:r>
              <a:rPr lang="en-IN" sz="2400" dirty="0"/>
              <a:t>and farm efficiency.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33C27-D971-4275-83EE-E5038C6B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01" y="1559292"/>
            <a:ext cx="5092465" cy="432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7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sz="5400" dirty="0">
                <a:latin typeface="Bodoni MT" panose="02070603080606020203" charset="0"/>
                <a:cs typeface="Bodoni MT" panose="02070603080606020203" charset="0"/>
              </a:rPr>
              <a:t>A</a:t>
            </a:r>
            <a:r>
              <a:rPr lang="en-GB" altLang="en-US" dirty="0">
                <a:latin typeface="Bodoni MT" panose="02070603080606020203" charset="0"/>
                <a:cs typeface="Bodoni MT" panose="02070603080606020203" charset="0"/>
              </a:rPr>
              <a:t>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375"/>
            <a:ext cx="10515600" cy="5516880"/>
          </a:xfrm>
        </p:spPr>
        <p:txBody>
          <a:bodyPr>
            <a:noAutofit/>
          </a:bodyPr>
          <a:lstStyle/>
          <a:p>
            <a:r>
              <a:rPr lang="en-GB" altLang="en-US" sz="3200"/>
              <a:t> The work is done by robot without any man power.</a:t>
            </a:r>
          </a:p>
          <a:p>
            <a:pPr algn="l"/>
            <a:r>
              <a:rPr lang="en-GB" altLang="en-US" sz="3200"/>
              <a:t> Automation is used in all fields eg ; automobiles , manufacturing fields.</a:t>
            </a:r>
          </a:p>
          <a:p>
            <a:pPr algn="l"/>
            <a:r>
              <a:rPr lang="en-GB" altLang="en-US" sz="3200"/>
              <a:t>Automation is a illumination afford from the working field.</a:t>
            </a:r>
          </a:p>
          <a:p>
            <a:pPr algn="l"/>
            <a:r>
              <a:rPr lang="en-GB" altLang="en-US" sz="3200"/>
              <a:t> Recently automation is used in agriculture.</a:t>
            </a:r>
          </a:p>
          <a:p>
            <a:pPr algn="l"/>
            <a:r>
              <a:rPr lang="en-GB" altLang="en-US" sz="3200"/>
              <a:t> Major work in agriculture are done with the help of automation.</a:t>
            </a:r>
          </a:p>
          <a:p>
            <a:pPr algn="l"/>
            <a:r>
              <a:rPr lang="en-GB" altLang="en-US" sz="3200"/>
              <a:t>Pesticide spraying , dropping the seeds , ploughing , providing water to crop.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pPr algn="ctr"/>
            <a:r>
              <a:rPr lang="en-GB" altLang="en-US" sz="5400">
                <a:latin typeface="Bodoni MT" panose="02070603080606020203" charset="0"/>
                <a:cs typeface="Bodoni MT" panose="02070603080606020203" charset="0"/>
              </a:rPr>
              <a:t>A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GRICULTURE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920"/>
            <a:ext cx="10515600" cy="6461760"/>
          </a:xfrm>
        </p:spPr>
        <p:txBody>
          <a:bodyPr/>
          <a:lstStyle/>
          <a:p>
            <a:r>
              <a:rPr lang="en-GB" altLang="en-US"/>
              <a:t> Agriculture robot or agribot deployed for agriculture purposes.</a:t>
            </a:r>
          </a:p>
          <a:p>
            <a:r>
              <a:rPr lang="en-GB" altLang="en-US"/>
              <a:t> Fruits picking robots , driverless tractor/sprayer, and sheep shearing robots.</a:t>
            </a:r>
          </a:p>
          <a:p>
            <a:r>
              <a:rPr lang="en-GB" altLang="en-US"/>
              <a:t>Pruning , weeding , spraying and monitors of orchids.</a:t>
            </a:r>
          </a:p>
          <a:p>
            <a:r>
              <a:rPr lang="en-GB" altLang="en-US"/>
              <a:t>Livestock application , Automatic milking , washing.</a:t>
            </a:r>
          </a:p>
          <a:p>
            <a:r>
              <a:rPr lang="en-GB" altLang="en-US"/>
              <a:t>Less needs for labour work.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/>
          <a:lstStyle/>
          <a:p>
            <a:pPr algn="ctr"/>
            <a:r>
              <a:rPr lang="en-GB" altLang="en-US" sz="5400">
                <a:latin typeface="Bodoni MT" panose="02070603080606020203" charset="0"/>
                <a:cs typeface="Bodoni MT" panose="02070603080606020203" charset="0"/>
              </a:rPr>
              <a:t>N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EEDS OF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541780"/>
            <a:ext cx="10515600" cy="5128260"/>
          </a:xfrm>
        </p:spPr>
        <p:txBody>
          <a:bodyPr/>
          <a:lstStyle/>
          <a:p>
            <a:r>
              <a:rPr lang="en-GB" altLang="en-US"/>
              <a:t> Automation in agriculture is very necessary because of firstly by the year 2042, the world population is projected to increase to 9 billion souls.</a:t>
            </a:r>
          </a:p>
          <a:p>
            <a:r>
              <a:rPr lang="en-GB" altLang="en-US"/>
              <a:t> Secondly with traditional method of agriculture some drawbacks like wastage of seed, improper spraying of pesticide on crop so soil standard get degrades also food become harmful to human body.</a:t>
            </a:r>
          </a:p>
          <a:p>
            <a:r>
              <a:rPr lang="en-GB" altLang="en-US"/>
              <a:t> In order to overcome all the above drawbacks of tradition agriculture and to become the agriculture field modern , hi-tech and fastest growing.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880"/>
            <a:ext cx="10515600" cy="6289675"/>
          </a:xfrm>
        </p:spPr>
        <p:txBody>
          <a:bodyPr/>
          <a:lstStyle/>
          <a:p>
            <a:r>
              <a:rPr lang="en-GB" altLang="en-US"/>
              <a:t> Lack of man power. </a:t>
            </a:r>
          </a:p>
          <a:p>
            <a:endParaRPr lang="en-GB" altLang="en-US"/>
          </a:p>
          <a:p>
            <a:r>
              <a:rPr lang="en-GB" altLang="en-US"/>
              <a:t> For maintaining uniformity.</a:t>
            </a:r>
          </a:p>
          <a:p>
            <a:endParaRPr lang="en-GB" altLang="en-US"/>
          </a:p>
          <a:p>
            <a:r>
              <a:rPr lang="en-GB" altLang="en-US"/>
              <a:t> Mechanization and automation in agriculture fields improves the productivity.</a:t>
            </a:r>
          </a:p>
          <a:p>
            <a:endParaRPr lang="en-GB" altLang="en-US"/>
          </a:p>
          <a:p>
            <a:r>
              <a:rPr lang="en-GB" altLang="en-US"/>
              <a:t> Water irrigation methods like trip, springler, by automation reduces the utilization of water.</a:t>
            </a:r>
          </a:p>
          <a:p>
            <a:endParaRPr lang="en-GB" altLang="en-US"/>
          </a:p>
          <a:p>
            <a:r>
              <a:rPr lang="en-GB" altLang="en-US"/>
              <a:t> By automation processes crop calendar is maintained.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1145540"/>
          </a:xfrm>
        </p:spPr>
        <p:txBody>
          <a:bodyPr/>
          <a:lstStyle/>
          <a:p>
            <a:pPr algn="ctr"/>
            <a:r>
              <a:rPr lang="en-GB" altLang="en-US" sz="5400">
                <a:latin typeface="Bodoni MT" panose="02070603080606020203" charset="0"/>
                <a:cs typeface="Bodoni MT" panose="02070603080606020203" charset="0"/>
              </a:rPr>
              <a:t>P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ROGRAM FOR ROBOTS</a:t>
            </a:r>
          </a:p>
        </p:txBody>
      </p:sp>
      <p:pic>
        <p:nvPicPr>
          <p:cNvPr id="4" name="Content Placeholder 3" descr="Screenshot_2021_0928_174057[664]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690" y="1556385"/>
            <a:ext cx="4811395" cy="342900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694690" y="5274945"/>
            <a:ext cx="914400" cy="3873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517265" y="5274945"/>
            <a:ext cx="914400" cy="3867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803400" y="5264150"/>
            <a:ext cx="1381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000">
                <a:latin typeface="Bodoni MT" panose="02070603080606020203" charset="0"/>
                <a:cs typeface="Bodoni MT" panose="02070603080606020203" charset="0"/>
              </a:rPr>
              <a:t>Farm Area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741545" y="5284470"/>
            <a:ext cx="788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000">
                <a:latin typeface="Bodoni MT" panose="02070603080606020203" charset="0"/>
                <a:cs typeface="Bodoni MT" panose="02070603080606020203" charset="0"/>
              </a:rPr>
              <a:t>Crop</a:t>
            </a:r>
          </a:p>
        </p:txBody>
      </p:sp>
      <p:sp>
        <p:nvSpPr>
          <p:cNvPr id="9" name="Rectangles 8"/>
          <p:cNvSpPr/>
          <p:nvPr/>
        </p:nvSpPr>
        <p:spPr>
          <a:xfrm>
            <a:off x="694690" y="5951855"/>
            <a:ext cx="914400" cy="364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04035" y="5930265"/>
            <a:ext cx="17614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000">
                <a:latin typeface="Bodoni MT" panose="02070603080606020203" charset="0"/>
                <a:cs typeface="Bodoni MT" panose="02070603080606020203" charset="0"/>
              </a:rPr>
              <a:t>Robotic Path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5666105" y="1306830"/>
            <a:ext cx="62166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/>
              <a:t>Designing automatic system we provide tracking through the white line following robot concept in which the robot distinguishes white and black or dark surface and follows only white track.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/>
              <a:t>To this concept we are going to implement a white line on a farm where actually we need to work &amp; remaining surface is treated as a black surface due to the brownish colour of soil.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3182"/>
            <a:ext cx="10972800" cy="1143000"/>
          </a:xfrm>
        </p:spPr>
        <p:txBody>
          <a:bodyPr/>
          <a:lstStyle/>
          <a:p>
            <a:r>
              <a:rPr lang="en-GB" altLang="en-US" sz="5400">
                <a:latin typeface="Bodoni MT" panose="02070603080606020203" charset="0"/>
                <a:cs typeface="Bodoni MT" panose="02070603080606020203" charset="0"/>
              </a:rPr>
              <a:t>W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ORKING OF 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7265"/>
            <a:ext cx="10515600" cy="5881370"/>
          </a:xfrm>
        </p:spPr>
        <p:txBody>
          <a:bodyPr/>
          <a:lstStyle/>
          <a:p>
            <a:r>
              <a:rPr lang="en-GB" altLang="en-US"/>
              <a:t> We provide delay to robot at equal distance to do the agriculture work like pesticide spraying, water supplying, plugging, dropping of seed, accurately and automatically.</a:t>
            </a:r>
          </a:p>
          <a:p>
            <a:pPr marL="0" indent="0">
              <a:buNone/>
            </a:pPr>
            <a:endParaRPr lang="en-GB" altLang="en-US"/>
          </a:p>
          <a:p>
            <a:r>
              <a:rPr lang="en-GB" altLang="en-US"/>
              <a:t> The pesticide liquid which is contain by a tank is came through the rubber pipe to the tip of DC motor, at that shaft of motor a fan blade is attach, which revolves at the delay time of robot or on front of crop.</a:t>
            </a:r>
          </a:p>
          <a:p>
            <a:pPr marL="0" indent="0">
              <a:buNone/>
            </a:pPr>
            <a:endParaRPr lang="en-GB" altLang="en-US"/>
          </a:p>
          <a:p>
            <a:r>
              <a:rPr lang="en-GB" altLang="en-US"/>
              <a:t> Due to revolution the liquid get spray on crop.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1085</Words>
  <Application>Microsoft Office PowerPoint</Application>
  <PresentationFormat>Widescreen</PresentationFormat>
  <Paragraphs>114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SimSun</vt:lpstr>
      <vt:lpstr>Arial</vt:lpstr>
      <vt:lpstr>Bodoni MT</vt:lpstr>
      <vt:lpstr>Calibri</vt:lpstr>
      <vt:lpstr>Green Color</vt:lpstr>
      <vt:lpstr>PowerPoint Presentation</vt:lpstr>
      <vt:lpstr>CONTENT</vt:lpstr>
      <vt:lpstr>INTRODUCTION</vt:lpstr>
      <vt:lpstr>AUTOMATION</vt:lpstr>
      <vt:lpstr>AGRICULTURE AUTOMATION</vt:lpstr>
      <vt:lpstr>NEEDS OF AUTOMATION</vt:lpstr>
      <vt:lpstr>PowerPoint Presentation</vt:lpstr>
      <vt:lpstr>PROGRAM FOR ROBOTS</vt:lpstr>
      <vt:lpstr>WORKING OF ROBOTS</vt:lpstr>
      <vt:lpstr>FOOD SHORTAGES , BIG BUSINESS</vt:lpstr>
      <vt:lpstr>AUTOMATION APPLICATIONS </vt:lpstr>
      <vt:lpstr>PRECISION PRUNING</vt:lpstr>
      <vt:lpstr>PowerPoint Presentation</vt:lpstr>
      <vt:lpstr>ROBOT LETTUCE</vt:lpstr>
      <vt:lpstr>PowerPoint Presentation</vt:lpstr>
      <vt:lpstr>DRONE MONITORS</vt:lpstr>
      <vt:lpstr>PowerPoint Presentation</vt:lpstr>
      <vt:lpstr>FUTURE TRENDS IN AUTOMATION</vt:lpstr>
      <vt:lpstr>ADVANTAGES</vt:lpstr>
      <vt:lpstr>DISADVANTAGES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Manjunath Palle</cp:lastModifiedBy>
  <cp:revision>16</cp:revision>
  <dcterms:created xsi:type="dcterms:W3CDTF">2021-09-28T12:45:00Z</dcterms:created>
  <dcterms:modified xsi:type="dcterms:W3CDTF">2022-01-28T08:25:24Z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91A3804C910443BD83CCAADE5D089F28</vt:lpwstr>
  </property>
  <property fmtid="{D5CDD505-2E9C-101B-9397-08002B2CF9AE}" pid="3" name="KSOProductBuildVer">
    <vt:lpwstr>1033-11.2.0.10265</vt:lpwstr>
  </property>
</Properties>
</file>