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5" r:id="rId9"/>
    <p:sldId id="264" r:id="rId10"/>
    <p:sldId id="266" r:id="rId11"/>
    <p:sldId id="262" r:id="rId12"/>
    <p:sldId id="268" r:id="rId13"/>
    <p:sldId id="263" r:id="rId14"/>
    <p:sldId id="269" r:id="rId15"/>
    <p:sldId id="270" r:id="rId16"/>
    <p:sldId id="271" r:id="rId17"/>
    <p:sldId id="273" r:id="rId18"/>
    <p:sldId id="272" r:id="rId19"/>
    <p:sldId id="276" r:id="rId20"/>
    <p:sldId id="274" r:id="rId21"/>
    <p:sldId id="277" r:id="rId22"/>
    <p:sldId id="281" r:id="rId23"/>
    <p:sldId id="275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52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10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6577"/>
            <a:ext cx="8596668" cy="44147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2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9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F802-B727-4648-A92C-B4E6AB75F8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DA65DE-22E5-4F2B-8347-934002FC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5D0E-CD2A-4111-AABB-DC5AE3E12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Scoring Innings in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73E46-07A9-4FA9-A51F-C62CDB504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Capstone Project</a:t>
            </a:r>
          </a:p>
          <a:p>
            <a:r>
              <a:rPr lang="en-US" dirty="0"/>
              <a:t>Springboard Data Science Intensive</a:t>
            </a:r>
          </a:p>
          <a:p>
            <a:r>
              <a:rPr lang="en-US" dirty="0"/>
              <a:t>Kevin Wang</a:t>
            </a:r>
          </a:p>
        </p:txBody>
      </p:sp>
    </p:spTree>
    <p:extLst>
      <p:ext uri="{BB962C8B-B14F-4D97-AF65-F5344CB8AC3E}">
        <p14:creationId xmlns:p14="http://schemas.microsoft.com/office/powerpoint/2010/main" val="220213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BDF6-E74C-42C0-BB07-9E20D40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47F9-3EB7-4C8B-8D18-1AA9F423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6577"/>
            <a:ext cx="9105859" cy="4414785"/>
          </a:xfrm>
        </p:spPr>
        <p:txBody>
          <a:bodyPr/>
          <a:lstStyle/>
          <a:p>
            <a:r>
              <a:rPr lang="en-US" dirty="0"/>
              <a:t>Leadoff Position: Batting Order Number of player leading off for a particular inning</a:t>
            </a:r>
          </a:p>
          <a:p>
            <a:r>
              <a:rPr lang="en-US" dirty="0"/>
              <a:t>American League uses Designated Hitter in place of pitcher batting</a:t>
            </a:r>
          </a:p>
          <a:p>
            <a:pPr lvl="1"/>
            <a:r>
              <a:rPr lang="en-US" dirty="0"/>
              <a:t>Suspected to lead to better offensive numbers</a:t>
            </a:r>
          </a:p>
          <a:p>
            <a:r>
              <a:rPr lang="en-US" dirty="0"/>
              <a:t>Clear trend of scoring amount based on leadoff position and inning number</a:t>
            </a:r>
          </a:p>
          <a:p>
            <a:pPr lvl="1"/>
            <a:r>
              <a:rPr lang="en-US" dirty="0"/>
              <a:t>Consider these features in future models</a:t>
            </a:r>
          </a:p>
          <a:p>
            <a:r>
              <a:rPr lang="en-US" dirty="0"/>
              <a:t>Trend is mirrored for plots involving probability of scoring instead of average number of runs scored</a:t>
            </a:r>
          </a:p>
        </p:txBody>
      </p:sp>
    </p:spTree>
    <p:extLst>
      <p:ext uri="{BB962C8B-B14F-4D97-AF65-F5344CB8AC3E}">
        <p14:creationId xmlns:p14="http://schemas.microsoft.com/office/powerpoint/2010/main" val="236489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113FB-D075-426B-8337-82A00E97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Modeling</a:t>
            </a:r>
          </a:p>
        </p:txBody>
      </p:sp>
    </p:spTree>
    <p:extLst>
      <p:ext uri="{BB962C8B-B14F-4D97-AF65-F5344CB8AC3E}">
        <p14:creationId xmlns:p14="http://schemas.microsoft.com/office/powerpoint/2010/main" val="331431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60D-E56E-4C50-B749-F228A550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340A-73D0-4677-A883-A791431D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it is a binary classification problem (T/F for runs scored in inning), consider Logistic Regression</a:t>
            </a:r>
          </a:p>
          <a:p>
            <a:r>
              <a:rPr lang="en-US" dirty="0"/>
              <a:t>Use </a:t>
            </a:r>
            <a:r>
              <a:rPr lang="en-US" dirty="0" err="1"/>
              <a:t>scikit</a:t>
            </a:r>
            <a:r>
              <a:rPr lang="en-US" dirty="0"/>
              <a:t>-learn package from Python</a:t>
            </a:r>
          </a:p>
          <a:p>
            <a:pPr lvl="1"/>
            <a:r>
              <a:rPr lang="en-US" dirty="0"/>
              <a:t>Train-test split on data to form training/test sets</a:t>
            </a:r>
          </a:p>
          <a:p>
            <a:pPr lvl="1"/>
            <a:r>
              <a:rPr lang="en-US" dirty="0" err="1"/>
              <a:t>GridSearchCV</a:t>
            </a:r>
            <a:r>
              <a:rPr lang="en-US" dirty="0"/>
              <a:t> to tune parameters</a:t>
            </a:r>
          </a:p>
          <a:p>
            <a:pPr lvl="2"/>
            <a:r>
              <a:rPr lang="en-US" dirty="0"/>
              <a:t>For Logistic Regression, tune regularization parameter C</a:t>
            </a:r>
          </a:p>
          <a:p>
            <a:r>
              <a:rPr lang="en-US" dirty="0"/>
              <a:t>Results: Decent accuracy, but poor precision/recall</a:t>
            </a:r>
          </a:p>
          <a:p>
            <a:r>
              <a:rPr lang="en-US" dirty="0"/>
              <a:t>Confusion matrix shows problem</a:t>
            </a:r>
          </a:p>
          <a:p>
            <a:pPr lvl="1"/>
            <a:r>
              <a:rPr lang="en-US" dirty="0"/>
              <a:t>Model predicts everything as False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9A42DF-5B80-4A5A-8F87-806A8A9F7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55069"/>
              </p:ext>
            </p:extLst>
          </p:nvPr>
        </p:nvGraphicFramePr>
        <p:xfrm>
          <a:off x="8646856" y="4613459"/>
          <a:ext cx="3071669" cy="1219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71">
                  <a:extLst>
                    <a:ext uri="{9D8B030D-6E8A-4147-A177-3AD203B41FA5}">
                      <a16:colId xmlns:a16="http://schemas.microsoft.com/office/drawing/2014/main" val="2266159666"/>
                    </a:ext>
                  </a:extLst>
                </a:gridCol>
                <a:gridCol w="781460">
                  <a:extLst>
                    <a:ext uri="{9D8B030D-6E8A-4147-A177-3AD203B41FA5}">
                      <a16:colId xmlns:a16="http://schemas.microsoft.com/office/drawing/2014/main" val="901004409"/>
                    </a:ext>
                  </a:extLst>
                </a:gridCol>
                <a:gridCol w="774438">
                  <a:extLst>
                    <a:ext uri="{9D8B030D-6E8A-4147-A177-3AD203B41FA5}">
                      <a16:colId xmlns:a16="http://schemas.microsoft.com/office/drawing/2014/main" val="351443894"/>
                    </a:ext>
                  </a:extLst>
                </a:gridCol>
              </a:tblGrid>
              <a:tr h="617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Runs scored?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950064"/>
                  </a:ext>
                </a:extLst>
              </a:tr>
              <a:tr h="30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2961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99475"/>
                  </a:ext>
                </a:extLst>
              </a:tr>
              <a:tr h="30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42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51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60D-E56E-4C50-B749-F228A550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340A-73D0-4677-A883-A791431D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6577"/>
            <a:ext cx="8596668" cy="4880755"/>
          </a:xfrm>
        </p:spPr>
        <p:txBody>
          <a:bodyPr/>
          <a:lstStyle/>
          <a:p>
            <a:r>
              <a:rPr lang="en-US" dirty="0"/>
              <a:t>Maintain same train-test split, tune parameters with </a:t>
            </a:r>
            <a:r>
              <a:rPr lang="en-US" dirty="0" err="1"/>
              <a:t>GridSearchCV</a:t>
            </a:r>
            <a:r>
              <a:rPr lang="en-US" dirty="0"/>
              <a:t> as well</a:t>
            </a:r>
          </a:p>
          <a:p>
            <a:r>
              <a:rPr lang="en-US" dirty="0"/>
              <a:t>Results: better, but still poor</a:t>
            </a:r>
          </a:p>
          <a:p>
            <a:r>
              <a:rPr lang="en-US" dirty="0"/>
              <a:t>Comparison of scoring metrics: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tuning needed</a:t>
            </a:r>
          </a:p>
          <a:p>
            <a:pPr lvl="1"/>
            <a:r>
              <a:rPr lang="en-US" dirty="0"/>
              <a:t>Adding additional features did not help much</a:t>
            </a:r>
          </a:p>
          <a:p>
            <a:r>
              <a:rPr lang="en-US" dirty="0"/>
              <a:t>Consider the imbalanced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72698D-84D3-4C16-A0A9-A1E453C35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36736"/>
              </p:ext>
            </p:extLst>
          </p:nvPr>
        </p:nvGraphicFramePr>
        <p:xfrm>
          <a:off x="1473691" y="3623503"/>
          <a:ext cx="5797116" cy="994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969">
                  <a:extLst>
                    <a:ext uri="{9D8B030D-6E8A-4147-A177-3AD203B41FA5}">
                      <a16:colId xmlns:a16="http://schemas.microsoft.com/office/drawing/2014/main" val="2574914"/>
                    </a:ext>
                  </a:extLst>
                </a:gridCol>
                <a:gridCol w="1448969">
                  <a:extLst>
                    <a:ext uri="{9D8B030D-6E8A-4147-A177-3AD203B41FA5}">
                      <a16:colId xmlns:a16="http://schemas.microsoft.com/office/drawing/2014/main" val="779681078"/>
                    </a:ext>
                  </a:extLst>
                </a:gridCol>
                <a:gridCol w="1449589">
                  <a:extLst>
                    <a:ext uri="{9D8B030D-6E8A-4147-A177-3AD203B41FA5}">
                      <a16:colId xmlns:a16="http://schemas.microsoft.com/office/drawing/2014/main" val="2153835257"/>
                    </a:ext>
                  </a:extLst>
                </a:gridCol>
                <a:gridCol w="1449589">
                  <a:extLst>
                    <a:ext uri="{9D8B030D-6E8A-4147-A177-3AD203B41FA5}">
                      <a16:colId xmlns:a16="http://schemas.microsoft.com/office/drawing/2014/main" val="1861063328"/>
                    </a:ext>
                  </a:extLst>
                </a:gridCol>
              </a:tblGrid>
              <a:tr h="155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815523"/>
                  </a:ext>
                </a:extLst>
              </a:tr>
              <a:tr h="318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0.727473538886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710389"/>
                  </a:ext>
                </a:extLst>
              </a:tr>
              <a:tr h="309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0.716244822826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0.031746031746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0.303225806452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0473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F52BA5-8FF6-46D4-9EA6-D4052F33F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58766"/>
              </p:ext>
            </p:extLst>
          </p:nvPr>
        </p:nvGraphicFramePr>
        <p:xfrm>
          <a:off x="6738155" y="2246624"/>
          <a:ext cx="3568820" cy="856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099">
                  <a:extLst>
                    <a:ext uri="{9D8B030D-6E8A-4147-A177-3AD203B41FA5}">
                      <a16:colId xmlns:a16="http://schemas.microsoft.com/office/drawing/2014/main" val="4190707072"/>
                    </a:ext>
                  </a:extLst>
                </a:gridCol>
                <a:gridCol w="907940">
                  <a:extLst>
                    <a:ext uri="{9D8B030D-6E8A-4147-A177-3AD203B41FA5}">
                      <a16:colId xmlns:a16="http://schemas.microsoft.com/office/drawing/2014/main" val="1009722840"/>
                    </a:ext>
                  </a:extLst>
                </a:gridCol>
                <a:gridCol w="899781">
                  <a:extLst>
                    <a:ext uri="{9D8B030D-6E8A-4147-A177-3AD203B41FA5}">
                      <a16:colId xmlns:a16="http://schemas.microsoft.com/office/drawing/2014/main" val="1359120444"/>
                    </a:ext>
                  </a:extLst>
                </a:gridCol>
              </a:tblGrid>
              <a:tr h="298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Runs scored?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587427"/>
                  </a:ext>
                </a:extLst>
              </a:tr>
              <a:tr h="298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2888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684895"/>
                  </a:ext>
                </a:extLst>
              </a:tr>
              <a:tr h="175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32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24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62CA-6C45-41D8-BDFF-D21D728F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A3BD-B98D-4F66-92B1-93A90D30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6577"/>
            <a:ext cx="10908025" cy="4898510"/>
          </a:xfrm>
        </p:spPr>
        <p:txBody>
          <a:bodyPr/>
          <a:lstStyle/>
          <a:p>
            <a:r>
              <a:rPr lang="en-US" dirty="0"/>
              <a:t>Data: roughly 30-70 split for True/False</a:t>
            </a:r>
          </a:p>
          <a:p>
            <a:r>
              <a:rPr lang="en-US" dirty="0"/>
              <a:t>Consider using imbalanced learning techniques with Logistic Regression</a:t>
            </a:r>
          </a:p>
          <a:p>
            <a:r>
              <a:rPr lang="en-US" dirty="0"/>
              <a:t>Stratification: no real change observed</a:t>
            </a:r>
          </a:p>
          <a:p>
            <a:r>
              <a:rPr lang="en-US" dirty="0"/>
              <a:t>Oversampling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D967EA-091C-41AB-81BD-FA2E9F8C8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07825"/>
              </p:ext>
            </p:extLst>
          </p:nvPr>
        </p:nvGraphicFramePr>
        <p:xfrm>
          <a:off x="677334" y="3659880"/>
          <a:ext cx="5270956" cy="805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7739">
                  <a:extLst>
                    <a:ext uri="{9D8B030D-6E8A-4147-A177-3AD203B41FA5}">
                      <a16:colId xmlns:a16="http://schemas.microsoft.com/office/drawing/2014/main" val="400193590"/>
                    </a:ext>
                  </a:extLst>
                </a:gridCol>
                <a:gridCol w="1317739">
                  <a:extLst>
                    <a:ext uri="{9D8B030D-6E8A-4147-A177-3AD203B41FA5}">
                      <a16:colId xmlns:a16="http://schemas.microsoft.com/office/drawing/2014/main" val="777095801"/>
                    </a:ext>
                  </a:extLst>
                </a:gridCol>
                <a:gridCol w="1317739">
                  <a:extLst>
                    <a:ext uri="{9D8B030D-6E8A-4147-A177-3AD203B41FA5}">
                      <a16:colId xmlns:a16="http://schemas.microsoft.com/office/drawing/2014/main" val="476416625"/>
                    </a:ext>
                  </a:extLst>
                </a:gridCol>
                <a:gridCol w="1317739">
                  <a:extLst>
                    <a:ext uri="{9D8B030D-6E8A-4147-A177-3AD203B41FA5}">
                      <a16:colId xmlns:a16="http://schemas.microsoft.com/office/drawing/2014/main" val="1045769421"/>
                    </a:ext>
                  </a:extLst>
                </a:gridCol>
              </a:tblGrid>
              <a:tr h="268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577890"/>
                  </a:ext>
                </a:extLst>
              </a:tr>
              <a:tr h="268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0.533274197977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0.475880713019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0.537576943265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411384"/>
                  </a:ext>
                </a:extLst>
              </a:tr>
              <a:tr h="268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0.528986884623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0.465788139888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0.533217290397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1387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C7E552-79A6-4C85-AE0E-8E05B4A2C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08947"/>
              </p:ext>
            </p:extLst>
          </p:nvPr>
        </p:nvGraphicFramePr>
        <p:xfrm>
          <a:off x="6161101" y="3659880"/>
          <a:ext cx="3950208" cy="795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736">
                  <a:extLst>
                    <a:ext uri="{9D8B030D-6E8A-4147-A177-3AD203B41FA5}">
                      <a16:colId xmlns:a16="http://schemas.microsoft.com/office/drawing/2014/main" val="921032071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687763354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610636542"/>
                    </a:ext>
                  </a:extLst>
                </a:gridCol>
              </a:tblGrid>
              <a:tr h="26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Runs scored?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656767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4673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4216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826706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3676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7086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EA33CD-754D-4EAC-BE04-2D7D4E32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36885"/>
              </p:ext>
            </p:extLst>
          </p:nvPr>
        </p:nvGraphicFramePr>
        <p:xfrm>
          <a:off x="677334" y="5143931"/>
          <a:ext cx="5270956" cy="805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7739">
                  <a:extLst>
                    <a:ext uri="{9D8B030D-6E8A-4147-A177-3AD203B41FA5}">
                      <a16:colId xmlns:a16="http://schemas.microsoft.com/office/drawing/2014/main" val="400193590"/>
                    </a:ext>
                  </a:extLst>
                </a:gridCol>
                <a:gridCol w="1317739">
                  <a:extLst>
                    <a:ext uri="{9D8B030D-6E8A-4147-A177-3AD203B41FA5}">
                      <a16:colId xmlns:a16="http://schemas.microsoft.com/office/drawing/2014/main" val="777095801"/>
                    </a:ext>
                  </a:extLst>
                </a:gridCol>
                <a:gridCol w="1317739">
                  <a:extLst>
                    <a:ext uri="{9D8B030D-6E8A-4147-A177-3AD203B41FA5}">
                      <a16:colId xmlns:a16="http://schemas.microsoft.com/office/drawing/2014/main" val="476416625"/>
                    </a:ext>
                  </a:extLst>
                </a:gridCol>
                <a:gridCol w="1317739">
                  <a:extLst>
                    <a:ext uri="{9D8B030D-6E8A-4147-A177-3AD203B41FA5}">
                      <a16:colId xmlns:a16="http://schemas.microsoft.com/office/drawing/2014/main" val="1045769421"/>
                    </a:ext>
                  </a:extLst>
                </a:gridCol>
              </a:tblGrid>
              <a:tr h="268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577890"/>
                  </a:ext>
                </a:extLst>
              </a:tr>
              <a:tr h="268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0.534895453781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0.418096199125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0.545494441194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411384"/>
                  </a:ext>
                </a:extLst>
              </a:tr>
              <a:tr h="268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0.528838069615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0.41492938803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0.537456445993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1387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828E6-DC75-47EC-9A6F-3A39239A3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44445"/>
              </p:ext>
            </p:extLst>
          </p:nvPr>
        </p:nvGraphicFramePr>
        <p:xfrm>
          <a:off x="6161101" y="5143931"/>
          <a:ext cx="3950208" cy="795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736">
                  <a:extLst>
                    <a:ext uri="{9D8B030D-6E8A-4147-A177-3AD203B41FA5}">
                      <a16:colId xmlns:a16="http://schemas.microsoft.com/office/drawing/2014/main" val="921032071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687763354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610636542"/>
                    </a:ext>
                  </a:extLst>
                </a:gridCol>
              </a:tblGrid>
              <a:tr h="26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Runs scored?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656767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826706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70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51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357B-4A89-41B7-B33B-8C337AF1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D03E-B189-4AEE-AE90-21E7E601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Oversampling: shows better precision</a:t>
            </a:r>
          </a:p>
          <a:p>
            <a:r>
              <a:rPr lang="en-US" dirty="0"/>
              <a:t>Use of stratification and oversampling at same time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Seemingly not much better than assigning T/F at random</a:t>
            </a:r>
          </a:p>
          <a:p>
            <a:pPr lvl="1"/>
            <a:r>
              <a:rPr lang="en-US" dirty="0"/>
              <a:t>Perhaps not an appropriate model for the problem</a:t>
            </a:r>
          </a:p>
          <a:p>
            <a:r>
              <a:rPr lang="en-US" dirty="0"/>
              <a:t>Move on to other classifiers while maintaining use of imbalanced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07805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93D6EC-2BF0-4E50-9997-9BF4ACD0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Testing and Selection</a:t>
            </a:r>
          </a:p>
        </p:txBody>
      </p:sp>
    </p:spTree>
    <p:extLst>
      <p:ext uri="{BB962C8B-B14F-4D97-AF65-F5344CB8AC3E}">
        <p14:creationId xmlns:p14="http://schemas.microsoft.com/office/powerpoint/2010/main" val="384374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3F97-7724-4A94-9EED-753C8B81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C2D0-7396-4B82-8792-409423B4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6577"/>
            <a:ext cx="8596668" cy="4934021"/>
          </a:xfrm>
        </p:spPr>
        <p:txBody>
          <a:bodyPr/>
          <a:lstStyle/>
          <a:p>
            <a:r>
              <a:rPr lang="en-US" dirty="0"/>
              <a:t>Test several different classifier algorithms, and compare scoring metrics to determine the best model</a:t>
            </a:r>
          </a:p>
          <a:p>
            <a:pPr lvl="1"/>
            <a:r>
              <a:rPr lang="en-US" dirty="0"/>
              <a:t>Perform parameter tuning using </a:t>
            </a:r>
            <a:r>
              <a:rPr lang="en-US" dirty="0" err="1"/>
              <a:t>GridSearchCV</a:t>
            </a:r>
            <a:endParaRPr lang="en-US" dirty="0"/>
          </a:p>
          <a:p>
            <a:pPr lvl="1"/>
            <a:r>
              <a:rPr lang="en-US" dirty="0"/>
              <a:t>Calculate accuracy-precision-recall for test sets</a:t>
            </a:r>
          </a:p>
          <a:p>
            <a:pPr lvl="1"/>
            <a:r>
              <a:rPr lang="en-US" dirty="0"/>
              <a:t>Calculate training scores or OOB scores for Random Forests</a:t>
            </a:r>
          </a:p>
          <a:p>
            <a:pPr lvl="1"/>
            <a:r>
              <a:rPr lang="en-US" dirty="0"/>
              <a:t>Generate ROC-AUC curves when appropriate</a:t>
            </a:r>
          </a:p>
          <a:p>
            <a:r>
              <a:rPr lang="en-US" dirty="0"/>
              <a:t>Maintain use of stratification and oversampling</a:t>
            </a:r>
          </a:p>
          <a:p>
            <a:r>
              <a:rPr lang="en-US" dirty="0"/>
              <a:t>Continue using same features as before</a:t>
            </a:r>
          </a:p>
          <a:p>
            <a:pPr lvl="1"/>
            <a:r>
              <a:rPr lang="en-US" dirty="0"/>
              <a:t>Numeric: Inning, Leadoff Position, Score Differential</a:t>
            </a:r>
          </a:p>
          <a:p>
            <a:pPr lvl="1"/>
            <a:r>
              <a:rPr lang="en-US" dirty="0"/>
              <a:t>Categorical: Team Batting, Team Pitching</a:t>
            </a:r>
          </a:p>
          <a:p>
            <a:pPr lvl="2"/>
            <a:r>
              <a:rPr lang="en-US" dirty="0"/>
              <a:t>Encoded using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98420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8597-0E98-4FDE-BF0B-F9739367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11A3D8-4C15-4C68-9A30-23EAD2102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489473"/>
              </p:ext>
            </p:extLst>
          </p:nvPr>
        </p:nvGraphicFramePr>
        <p:xfrm>
          <a:off x="2435694" y="1666859"/>
          <a:ext cx="6211155" cy="527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231">
                  <a:extLst>
                    <a:ext uri="{9D8B030D-6E8A-4147-A177-3AD203B41FA5}">
                      <a16:colId xmlns:a16="http://schemas.microsoft.com/office/drawing/2014/main" val="3688957648"/>
                    </a:ext>
                  </a:extLst>
                </a:gridCol>
                <a:gridCol w="1242231">
                  <a:extLst>
                    <a:ext uri="{9D8B030D-6E8A-4147-A177-3AD203B41FA5}">
                      <a16:colId xmlns:a16="http://schemas.microsoft.com/office/drawing/2014/main" val="2606657009"/>
                    </a:ext>
                  </a:extLst>
                </a:gridCol>
                <a:gridCol w="1242231">
                  <a:extLst>
                    <a:ext uri="{9D8B030D-6E8A-4147-A177-3AD203B41FA5}">
                      <a16:colId xmlns:a16="http://schemas.microsoft.com/office/drawing/2014/main" val="4168017263"/>
                    </a:ext>
                  </a:extLst>
                </a:gridCol>
                <a:gridCol w="1242231">
                  <a:extLst>
                    <a:ext uri="{9D8B030D-6E8A-4147-A177-3AD203B41FA5}">
                      <a16:colId xmlns:a16="http://schemas.microsoft.com/office/drawing/2014/main" val="2515516703"/>
                    </a:ext>
                  </a:extLst>
                </a:gridCol>
                <a:gridCol w="1242231">
                  <a:extLst>
                    <a:ext uri="{9D8B030D-6E8A-4147-A177-3AD203B41FA5}">
                      <a16:colId xmlns:a16="http://schemas.microsoft.com/office/drawing/2014/main" val="3977604060"/>
                    </a:ext>
                  </a:extLst>
                </a:gridCol>
              </a:tblGrid>
              <a:tr h="269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OOB Score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Precision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716251"/>
                  </a:ext>
                </a:extLst>
              </a:tr>
              <a:tr h="257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0.768400599801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0.778812646518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0.839077546883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0.7488408911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0563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FA4A7E7-7D9E-44C7-BB4A-12CEF0C71B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9" y="2550074"/>
            <a:ext cx="4556760" cy="37109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A52A03-74D1-4F11-BC2A-FF28E4BA228C}"/>
              </a:ext>
            </a:extLst>
          </p:cNvPr>
          <p:cNvSpPr txBox="1">
            <a:spLocks/>
          </p:cNvSpPr>
          <p:nvPr/>
        </p:nvSpPr>
        <p:spPr>
          <a:xfrm>
            <a:off x="5063008" y="2645546"/>
            <a:ext cx="4942126" cy="361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Solid results for all scoring methods</a:t>
            </a:r>
          </a:p>
          <a:p>
            <a:r>
              <a:rPr lang="en-US" dirty="0"/>
              <a:t>Decent runtime</a:t>
            </a:r>
          </a:p>
          <a:p>
            <a:r>
              <a:rPr lang="en-US" dirty="0"/>
              <a:t>Good AUC score from ROC curve</a:t>
            </a:r>
          </a:p>
        </p:txBody>
      </p:sp>
    </p:spTree>
    <p:extLst>
      <p:ext uri="{BB962C8B-B14F-4D97-AF65-F5344CB8AC3E}">
        <p14:creationId xmlns:p14="http://schemas.microsoft.com/office/powerpoint/2010/main" val="153117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8597-0E98-4FDE-BF0B-F9739367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K-neighbors Classifier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A52A03-74D1-4F11-BC2A-FF28E4BA228C}"/>
              </a:ext>
            </a:extLst>
          </p:cNvPr>
          <p:cNvSpPr txBox="1">
            <a:spLocks/>
          </p:cNvSpPr>
          <p:nvPr/>
        </p:nvSpPr>
        <p:spPr>
          <a:xfrm>
            <a:off x="5045253" y="2775716"/>
            <a:ext cx="4942126" cy="361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K=2 selected by </a:t>
            </a:r>
            <a:r>
              <a:rPr lang="en-US" dirty="0" err="1"/>
              <a:t>GridSearchCV</a:t>
            </a:r>
            <a:endParaRPr lang="en-US" dirty="0"/>
          </a:p>
          <a:p>
            <a:r>
              <a:rPr lang="en-US" dirty="0"/>
              <a:t>Evidence of overfitting</a:t>
            </a:r>
          </a:p>
          <a:p>
            <a:r>
              <a:rPr lang="en-US" dirty="0"/>
              <a:t>Longer computation time</a:t>
            </a:r>
          </a:p>
          <a:p>
            <a:r>
              <a:rPr lang="en-US" dirty="0"/>
              <a:t>Scoring not quite as good as Random Forest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5DB8E9-86A9-4215-B706-E2D7E9E23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312945"/>
              </p:ext>
            </p:extLst>
          </p:nvPr>
        </p:nvGraphicFramePr>
        <p:xfrm>
          <a:off x="2234212" y="1428283"/>
          <a:ext cx="6403760" cy="800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940">
                  <a:extLst>
                    <a:ext uri="{9D8B030D-6E8A-4147-A177-3AD203B41FA5}">
                      <a16:colId xmlns:a16="http://schemas.microsoft.com/office/drawing/2014/main" val="3101962216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2679149072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1411270191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1530691739"/>
                    </a:ext>
                  </a:extLst>
                </a:gridCol>
              </a:tblGrid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08708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0.920990939619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0.875897609192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0.962718789173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977597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0.750364316036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0.767359351242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0.742156862745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58853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EC4347E-DF2A-4B84-BEA5-5AF31D86B5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1" y="2645546"/>
            <a:ext cx="4236720" cy="366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8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B28-BC2F-4399-87A8-94365D34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A2B0-8A5C-432B-BFFA-5B4675CF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696287"/>
          </a:xfrm>
        </p:spPr>
        <p:txBody>
          <a:bodyPr>
            <a:normAutofit/>
          </a:bodyPr>
          <a:lstStyle/>
          <a:p>
            <a:r>
              <a:rPr lang="en-US" dirty="0"/>
              <a:t>Common complaint of baseball: long periods of little action</a:t>
            </a:r>
          </a:p>
          <a:p>
            <a:r>
              <a:rPr lang="en-US" dirty="0"/>
              <a:t>Casual fans often find watching batting (offense) more interesting than pitching (defense)</a:t>
            </a:r>
          </a:p>
          <a:p>
            <a:pPr lvl="1"/>
            <a:r>
              <a:rPr lang="en-US" dirty="0"/>
              <a:t>Most innings in baseball are scoreless</a:t>
            </a:r>
          </a:p>
          <a:p>
            <a:r>
              <a:rPr lang="en-US" dirty="0"/>
              <a:t>Is there a way to predict whether scoring will occur in an inning only given information available at the beginning of the inning?</a:t>
            </a:r>
          </a:p>
          <a:p>
            <a:pPr lvl="1"/>
            <a:r>
              <a:rPr lang="en-US" dirty="0"/>
              <a:t>Fans can decide whether to watch an inning at the beginning of it</a:t>
            </a:r>
          </a:p>
          <a:p>
            <a:pPr lvl="1"/>
            <a:r>
              <a:rPr lang="en-US" dirty="0"/>
              <a:t>Advertisers and broadcasters can predict most exciting parts of a game to show ads</a:t>
            </a:r>
          </a:p>
        </p:txBody>
      </p:sp>
    </p:spTree>
    <p:extLst>
      <p:ext uri="{BB962C8B-B14F-4D97-AF65-F5344CB8AC3E}">
        <p14:creationId xmlns:p14="http://schemas.microsoft.com/office/powerpoint/2010/main" val="2006198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0FD5-9EF2-4F87-AA46-56F9A23D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BDF1-98B3-4964-982F-6EE9B09C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48" y="1626576"/>
            <a:ext cx="8596668" cy="4889634"/>
          </a:xfrm>
        </p:spPr>
        <p:txBody>
          <a:bodyPr/>
          <a:lstStyle/>
          <a:p>
            <a:r>
              <a:rPr lang="en-US" dirty="0"/>
              <a:t>SVC: extremely long runtime</a:t>
            </a:r>
          </a:p>
          <a:p>
            <a:pPr lvl="1"/>
            <a:r>
              <a:rPr lang="en-US" dirty="0"/>
              <a:t>Max iterations had to be reduced so </a:t>
            </a:r>
            <a:r>
              <a:rPr lang="en-US" dirty="0" err="1"/>
              <a:t>GridSearchCV</a:t>
            </a:r>
            <a:r>
              <a:rPr lang="en-US" dirty="0"/>
              <a:t> could finish</a:t>
            </a:r>
          </a:p>
          <a:p>
            <a:pPr lvl="1"/>
            <a:r>
              <a:rPr lang="en-US" dirty="0"/>
              <a:t>No longer converged (Tuning accuracy: 0.52)</a:t>
            </a:r>
          </a:p>
          <a:p>
            <a:pPr lvl="1"/>
            <a:r>
              <a:rPr lang="en-US" dirty="0"/>
              <a:t>Increase iterations for final estimate of scores</a:t>
            </a:r>
          </a:p>
          <a:p>
            <a:pPr lvl="2"/>
            <a:r>
              <a:rPr lang="en-US" dirty="0"/>
              <a:t>Still did not converge completely</a:t>
            </a:r>
          </a:p>
          <a:p>
            <a:r>
              <a:rPr lang="en-US" dirty="0" err="1"/>
              <a:t>LinearSVC</a:t>
            </a:r>
            <a:endParaRPr lang="en-US" dirty="0"/>
          </a:p>
          <a:p>
            <a:pPr lvl="1"/>
            <a:r>
              <a:rPr lang="en-US" dirty="0"/>
              <a:t>Faster than SVC, but poorer performance</a:t>
            </a:r>
          </a:p>
          <a:p>
            <a:pPr lvl="1"/>
            <a:r>
              <a:rPr lang="en-US" dirty="0"/>
              <a:t>Default iterations: not unbounded</a:t>
            </a:r>
          </a:p>
          <a:p>
            <a:pPr lvl="2"/>
            <a:r>
              <a:rPr lang="en-US" dirty="0"/>
              <a:t>Likely also did not converge</a:t>
            </a:r>
          </a:p>
          <a:p>
            <a:r>
              <a:rPr lang="en-US" dirty="0"/>
              <a:t>Conclusion: SVMs have potential, but are severely handicapped by hardware limitations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1F60F2B8-7137-4C71-865F-4ADFA2EA9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769981"/>
              </p:ext>
            </p:extLst>
          </p:nvPr>
        </p:nvGraphicFramePr>
        <p:xfrm>
          <a:off x="5474562" y="3496107"/>
          <a:ext cx="6403760" cy="800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940">
                  <a:extLst>
                    <a:ext uri="{9D8B030D-6E8A-4147-A177-3AD203B41FA5}">
                      <a16:colId xmlns:a16="http://schemas.microsoft.com/office/drawing/2014/main" val="3101962216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2679149072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1411270191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1530691739"/>
                    </a:ext>
                  </a:extLst>
                </a:gridCol>
              </a:tblGrid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SVC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08708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0.769055312678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0.765143195066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0.771169483588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977597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0.637458024457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0.681829700963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0.626280260708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588536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262F5516-A133-4156-95F4-1AC974232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126698"/>
              </p:ext>
            </p:extLst>
          </p:nvPr>
        </p:nvGraphicFramePr>
        <p:xfrm>
          <a:off x="5474562" y="4687194"/>
          <a:ext cx="6403760" cy="800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940">
                  <a:extLst>
                    <a:ext uri="{9D8B030D-6E8A-4147-A177-3AD203B41FA5}">
                      <a16:colId xmlns:a16="http://schemas.microsoft.com/office/drawing/2014/main" val="3101962216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2679149072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1411270191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1530691739"/>
                    </a:ext>
                  </a:extLst>
                </a:gridCol>
              </a:tblGrid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LinearSVC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08708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0.53749815202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0.53007518797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0.538052566136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977597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0.526832668061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0.511657374557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0.527705175118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58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4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8597-0E98-4FDE-BF0B-F9739367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A52A03-74D1-4F11-BC2A-FF28E4BA228C}"/>
              </a:ext>
            </a:extLst>
          </p:cNvPr>
          <p:cNvSpPr txBox="1">
            <a:spLocks/>
          </p:cNvSpPr>
          <p:nvPr/>
        </p:nvSpPr>
        <p:spPr>
          <a:xfrm>
            <a:off x="5045253" y="2775716"/>
            <a:ext cx="4942126" cy="361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parameters selected</a:t>
            </a:r>
          </a:p>
          <a:p>
            <a:r>
              <a:rPr lang="en-US" dirty="0"/>
              <a:t>Evidence of overfitting</a:t>
            </a:r>
          </a:p>
          <a:p>
            <a:r>
              <a:rPr lang="en-US" dirty="0"/>
              <a:t>Decent computation time</a:t>
            </a:r>
          </a:p>
          <a:p>
            <a:r>
              <a:rPr lang="en-US" dirty="0"/>
              <a:t>Comparable to Random Forest, but not as good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5DB8E9-86A9-4215-B706-E2D7E9E23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841036"/>
              </p:ext>
            </p:extLst>
          </p:nvPr>
        </p:nvGraphicFramePr>
        <p:xfrm>
          <a:off x="2234212" y="1428283"/>
          <a:ext cx="6403760" cy="800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940">
                  <a:extLst>
                    <a:ext uri="{9D8B030D-6E8A-4147-A177-3AD203B41FA5}">
                      <a16:colId xmlns:a16="http://schemas.microsoft.com/office/drawing/2014/main" val="3101962216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2679149072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1411270191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1530691739"/>
                    </a:ext>
                  </a:extLst>
                </a:gridCol>
              </a:tblGrid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087084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0.942490865699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0.949607163977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0.936279205364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977597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0.750554393968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0.834262544349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0.714642353197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58853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406F751-7CF0-4622-AB90-EAC32B2FB9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3" y="2775716"/>
            <a:ext cx="3916680" cy="3741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73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BE755A-4331-42EB-9BE3-7E30AD0E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21572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6482-8FA5-403E-B744-82834DC8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34A9-1608-4284-94A2-17CBA0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6577"/>
            <a:ext cx="9807194" cy="4978409"/>
          </a:xfrm>
        </p:spPr>
        <p:txBody>
          <a:bodyPr>
            <a:normAutofit/>
          </a:bodyPr>
          <a:lstStyle/>
          <a:p>
            <a:r>
              <a:rPr lang="en-US" dirty="0"/>
              <a:t>Select Random Forest model due to good scoring and runtime</a:t>
            </a:r>
          </a:p>
          <a:p>
            <a:r>
              <a:rPr lang="en-US" dirty="0"/>
              <a:t>Features Used</a:t>
            </a:r>
          </a:p>
          <a:p>
            <a:pPr lvl="1"/>
            <a:r>
              <a:rPr lang="en-US" dirty="0"/>
              <a:t>Numeric: Inning, Leadoff Position, Score Differential</a:t>
            </a:r>
          </a:p>
          <a:p>
            <a:pPr lvl="1"/>
            <a:r>
              <a:rPr lang="en-US" dirty="0"/>
              <a:t>Categorical: Team Batting, Team Pitching</a:t>
            </a:r>
          </a:p>
          <a:p>
            <a:r>
              <a:rPr lang="en-US" dirty="0"/>
              <a:t>Binary T/F classification for whether runs scored in an inning</a:t>
            </a:r>
          </a:p>
          <a:p>
            <a:r>
              <a:rPr lang="en-US" dirty="0"/>
              <a:t>Use stratification and overfitting to combat imbalanced data</a:t>
            </a:r>
          </a:p>
          <a:p>
            <a:r>
              <a:rPr lang="en-US" dirty="0"/>
              <a:t>Consider effect of random seed on train-test split, random forest generation</a:t>
            </a:r>
          </a:p>
          <a:p>
            <a:pPr lvl="1"/>
            <a:r>
              <a:rPr lang="en-US" dirty="0"/>
              <a:t>Generate several trials with different random seeds, and plot the scoring metrics for each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8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6482-8FA5-403E-B744-82834DC8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34A9-1608-4284-94A2-17CBA0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772458"/>
            <a:ext cx="9807194" cy="1007723"/>
          </a:xfrm>
        </p:spPr>
        <p:txBody>
          <a:bodyPr/>
          <a:lstStyle/>
          <a:p>
            <a:r>
              <a:rPr lang="en-US" dirty="0"/>
              <a:t>Scores remain stable, so remain confident in model’s ability to successfully classify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D7F19-A07C-41DE-B25D-6A9A3309F7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82" y="1270000"/>
            <a:ext cx="8199897" cy="450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66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FCF9-57D6-422F-B3DD-73A18BEF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764F-15D4-4898-BE6F-F3D9FF86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6577"/>
            <a:ext cx="9088103" cy="4414785"/>
          </a:xfrm>
        </p:spPr>
        <p:txBody>
          <a:bodyPr/>
          <a:lstStyle/>
          <a:p>
            <a:r>
              <a:rPr lang="en-US" dirty="0"/>
              <a:t>Models can predict with roughly 75% accuracy whether there will be scoring in a half-inning based only on information available at the beginning of the half-inning</a:t>
            </a:r>
          </a:p>
          <a:p>
            <a:r>
              <a:rPr lang="en-US" dirty="0"/>
              <a:t>Random Forest Classifier had the best performance</a:t>
            </a:r>
          </a:p>
          <a:p>
            <a:r>
              <a:rPr lang="en-US" dirty="0"/>
              <a:t>Recommend taking note of inning, leadoff position, teams playing, and score differential at the beginning of an inning</a:t>
            </a:r>
          </a:p>
          <a:p>
            <a:pPr lvl="1"/>
            <a:r>
              <a:rPr lang="en-US" dirty="0"/>
              <a:t>Can input these features into model to get rough estimate of whether scoring will occur</a:t>
            </a:r>
          </a:p>
        </p:txBody>
      </p:sp>
    </p:spTree>
    <p:extLst>
      <p:ext uri="{BB962C8B-B14F-4D97-AF65-F5344CB8AC3E}">
        <p14:creationId xmlns:p14="http://schemas.microsoft.com/office/powerpoint/2010/main" val="2002336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BA5-B370-48F9-86F6-32AE765F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E115-486F-4708-91F6-7A0D6684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6577"/>
            <a:ext cx="10765983" cy="4414785"/>
          </a:xfrm>
        </p:spPr>
        <p:txBody>
          <a:bodyPr/>
          <a:lstStyle/>
          <a:p>
            <a:r>
              <a:rPr lang="en-US" dirty="0"/>
              <a:t>Consider more modeling algorithms</a:t>
            </a:r>
          </a:p>
          <a:p>
            <a:r>
              <a:rPr lang="en-US" dirty="0"/>
              <a:t>Change dependent variable</a:t>
            </a:r>
          </a:p>
          <a:p>
            <a:pPr lvl="1"/>
            <a:r>
              <a:rPr lang="en-US" dirty="0"/>
              <a:t>Define “interesting” inning differently: More than 2 hits, homerun T/F, etc.</a:t>
            </a:r>
          </a:p>
          <a:p>
            <a:pPr lvl="1"/>
            <a:r>
              <a:rPr lang="en-US" dirty="0"/>
              <a:t>Use numeric variable like number of runs scored</a:t>
            </a:r>
          </a:p>
          <a:p>
            <a:pPr lvl="2"/>
            <a:r>
              <a:rPr lang="en-US" dirty="0"/>
              <a:t>Opens door to regression models in addition to classification models</a:t>
            </a:r>
          </a:p>
          <a:p>
            <a:r>
              <a:rPr lang="en-US" dirty="0"/>
              <a:t>Add features from other datasets</a:t>
            </a:r>
          </a:p>
          <a:p>
            <a:pPr lvl="1"/>
            <a:r>
              <a:rPr lang="en-US" dirty="0"/>
              <a:t>Player statistics, time of day, team record, etc.</a:t>
            </a:r>
          </a:p>
          <a:p>
            <a:r>
              <a:rPr lang="en-US" dirty="0"/>
              <a:t>Consider more seasons of data</a:t>
            </a:r>
          </a:p>
          <a:p>
            <a:r>
              <a:rPr lang="en-US" dirty="0"/>
              <a:t>Better hardware recommended for faster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DC1CA5-B124-4BB5-9D7D-9CBBC3D8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105938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615C-CAAE-4A74-BB1C-FFFFB2DF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E653-DA69-48FC-8417-BBBDE761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473693"/>
            <a:ext cx="5936001" cy="5033639"/>
          </a:xfrm>
        </p:spPr>
        <p:txBody>
          <a:bodyPr>
            <a:normAutofit/>
          </a:bodyPr>
          <a:lstStyle/>
          <a:p>
            <a:r>
              <a:rPr lang="en-US" dirty="0"/>
              <a:t>MLB data available online in many sources</a:t>
            </a:r>
          </a:p>
          <a:p>
            <a:r>
              <a:rPr lang="en-US" dirty="0"/>
              <a:t>Retrosheet.org provides play-by-play files of every game in every season up to 2016</a:t>
            </a:r>
          </a:p>
          <a:p>
            <a:pPr lvl="1"/>
            <a:r>
              <a:rPr lang="en-US" dirty="0"/>
              <a:t>Event file format needs to be parsed to be readable by Python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tools available online to process data into .CSV files using R</a:t>
            </a:r>
          </a:p>
          <a:p>
            <a:r>
              <a:rPr lang="en-US" dirty="0"/>
              <a:t>96 different data fields available</a:t>
            </a:r>
          </a:p>
          <a:p>
            <a:r>
              <a:rPr lang="en-US" dirty="0"/>
              <a:t>For this project, use data from 2016 MLB season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4A96DB-C4E8-4F22-A39E-CC77FEEB3F7F}"/>
              </a:ext>
            </a:extLst>
          </p:cNvPr>
          <p:cNvSpPr txBox="1">
            <a:spLocks/>
          </p:cNvSpPr>
          <p:nvPr/>
        </p:nvSpPr>
        <p:spPr>
          <a:xfrm>
            <a:off x="7182471" y="1172346"/>
            <a:ext cx="4183062" cy="558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['GAME_ID',</a:t>
            </a:r>
          </a:p>
          <a:p>
            <a:pPr marL="0" indent="0">
              <a:buNone/>
            </a:pPr>
            <a:r>
              <a:rPr lang="en-US" sz="1200" dirty="0"/>
              <a:t> 'AWAY_TEAM_ID',</a:t>
            </a:r>
          </a:p>
          <a:p>
            <a:pPr marL="0" indent="0">
              <a:buNone/>
            </a:pPr>
            <a:r>
              <a:rPr lang="en-US" sz="1200" dirty="0"/>
              <a:t> 'INN_CT',</a:t>
            </a:r>
          </a:p>
          <a:p>
            <a:pPr marL="0" indent="0">
              <a:buNone/>
            </a:pPr>
            <a:r>
              <a:rPr lang="en-US" sz="1200" dirty="0"/>
              <a:t> 'BAT_HOME_ID',</a:t>
            </a:r>
          </a:p>
          <a:p>
            <a:pPr marL="0" indent="0">
              <a:buNone/>
            </a:pPr>
            <a:r>
              <a:rPr lang="en-US" sz="1200" dirty="0"/>
              <a:t> 'OUTS_CT',</a:t>
            </a:r>
          </a:p>
          <a:p>
            <a:pPr marL="0" indent="0">
              <a:buNone/>
            </a:pPr>
            <a:r>
              <a:rPr lang="en-US" sz="1200" dirty="0"/>
              <a:t> 'BALLS_CT',</a:t>
            </a:r>
          </a:p>
          <a:p>
            <a:pPr marL="0" indent="0">
              <a:buNone/>
            </a:pPr>
            <a:r>
              <a:rPr lang="en-US" sz="1200" dirty="0"/>
              <a:t> 'STRIKES_CT',</a:t>
            </a:r>
          </a:p>
          <a:p>
            <a:pPr marL="0" indent="0">
              <a:buNone/>
            </a:pPr>
            <a:r>
              <a:rPr lang="en-US" sz="1200" dirty="0"/>
              <a:t> 'PITCH_SEQ_TX',</a:t>
            </a:r>
          </a:p>
          <a:p>
            <a:pPr marL="0" indent="0">
              <a:buNone/>
            </a:pPr>
            <a:r>
              <a:rPr lang="en-US" sz="1200" dirty="0"/>
              <a:t> 'AWAY_SCORE_CT',</a:t>
            </a:r>
          </a:p>
          <a:p>
            <a:pPr marL="0" indent="0">
              <a:buNone/>
            </a:pPr>
            <a:r>
              <a:rPr lang="en-US" sz="1200" dirty="0"/>
              <a:t> 'HOME_SCORE_CT',</a:t>
            </a:r>
          </a:p>
          <a:p>
            <a:pPr marL="0" indent="0">
              <a:buNone/>
            </a:pPr>
            <a:r>
              <a:rPr lang="en-US" sz="1200" dirty="0"/>
              <a:t> 'BAT_ID',</a:t>
            </a:r>
          </a:p>
          <a:p>
            <a:pPr marL="0" indent="0">
              <a:buNone/>
            </a:pPr>
            <a:r>
              <a:rPr lang="en-US" sz="1200" dirty="0"/>
              <a:t> 'BAT_HAND_CD',</a:t>
            </a:r>
          </a:p>
          <a:p>
            <a:pPr marL="0" indent="0">
              <a:buNone/>
            </a:pPr>
            <a:r>
              <a:rPr lang="en-US" sz="1200" dirty="0"/>
              <a:t> 'RESP_BAT_ID',</a:t>
            </a:r>
          </a:p>
          <a:p>
            <a:pPr marL="0" indent="0">
              <a:buNone/>
            </a:pPr>
            <a:r>
              <a:rPr lang="en-US" sz="1200" dirty="0"/>
              <a:t> 'RESP_BAT_HAND_CD',</a:t>
            </a:r>
          </a:p>
          <a:p>
            <a:pPr marL="0" indent="0">
              <a:buNone/>
            </a:pPr>
            <a:r>
              <a:rPr lang="en-US" sz="1200" dirty="0"/>
              <a:t> 'PIT_ID’,</a:t>
            </a:r>
          </a:p>
          <a:p>
            <a:pPr marL="0" indent="0">
              <a:buNone/>
            </a:pPr>
            <a:r>
              <a:rPr lang="en-US" sz="1200" dirty="0"/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9429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AB9A-FA96-4CD1-A845-1B841B34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05777"/>
            <a:ext cx="8596668" cy="13208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106F-F7D0-4101-8CDD-340E6513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03651"/>
            <a:ext cx="9949237" cy="4414785"/>
          </a:xfrm>
        </p:spPr>
        <p:txBody>
          <a:bodyPr/>
          <a:lstStyle/>
          <a:p>
            <a:r>
              <a:rPr lang="en-US" dirty="0"/>
              <a:t>Many fields were not of interest, so a subset of data is selected to work with</a:t>
            </a:r>
          </a:p>
          <a:p>
            <a:r>
              <a:rPr lang="en-US" dirty="0"/>
              <a:t>The data is for each play instead of inning</a:t>
            </a:r>
          </a:p>
          <a:p>
            <a:pPr lvl="1"/>
            <a:r>
              <a:rPr lang="en-US" dirty="0"/>
              <a:t>Iterate through to produce a compressed data frame where each row is an inning instead of a play</a:t>
            </a:r>
          </a:p>
          <a:p>
            <a:r>
              <a:rPr lang="en-US" dirty="0"/>
              <a:t>Additional fields generated such as a True/False flag denoting whether runs scored in an inning</a:t>
            </a:r>
          </a:p>
          <a:p>
            <a:pPr lvl="1"/>
            <a:r>
              <a:rPr lang="en-US" dirty="0"/>
              <a:t>This flag will eventually be the dependent variable Y for the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A33F2-7E38-4325-BC87-7934733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4481512"/>
            <a:ext cx="11639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99CB-3039-40A6-8EDA-2D780C6F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593AB-7E81-4FCA-9EE3-5CA2D07DE0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11" y="1530804"/>
            <a:ext cx="7621443" cy="464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41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BDF6-E74C-42C0-BB07-9E20D40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BBBFB-0967-40F4-85CD-821DDFCCAD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58" y="1597647"/>
            <a:ext cx="7494714" cy="4394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46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BDF6-E74C-42C0-BB07-9E20D40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D4056-6E58-4159-B811-F6CE0A8E3E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63" y="1508871"/>
            <a:ext cx="7239518" cy="4758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07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BDF6-E74C-42C0-BB07-9E20D40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BF52F-9852-4CB2-BF9A-311528804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6" y="1930400"/>
            <a:ext cx="5669280" cy="37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B6231-B44B-4F40-B833-A382CC50ED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86" y="1930400"/>
            <a:ext cx="5966460" cy="3817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1703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2607</TotalTime>
  <Words>1182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 3</vt:lpstr>
      <vt:lpstr>Facet</vt:lpstr>
      <vt:lpstr>Prediction of Scoring Innings in Baseball</vt:lpstr>
      <vt:lpstr>Introduction</vt:lpstr>
      <vt:lpstr>Data Acquisition and Exploration</vt:lpstr>
      <vt:lpstr>Data Acquisition</vt:lpstr>
      <vt:lpstr>Data Cleaning</vt:lpstr>
      <vt:lpstr>Data Exploration</vt:lpstr>
      <vt:lpstr>Data Exploration</vt:lpstr>
      <vt:lpstr>Data Exploration</vt:lpstr>
      <vt:lpstr>Data Exploration</vt:lpstr>
      <vt:lpstr>Data Exploration Summary</vt:lpstr>
      <vt:lpstr>Preliminary Modeling</vt:lpstr>
      <vt:lpstr>Logistic Regression</vt:lpstr>
      <vt:lpstr>Random Forests</vt:lpstr>
      <vt:lpstr>Imbalanced Learning</vt:lpstr>
      <vt:lpstr>Imbalanced Learning</vt:lpstr>
      <vt:lpstr>Classifier Testing and Selection</vt:lpstr>
      <vt:lpstr>Classifier Testing</vt:lpstr>
      <vt:lpstr>Random Forests</vt:lpstr>
      <vt:lpstr>K-neighbors Classifier</vt:lpstr>
      <vt:lpstr>Support Vector Machines</vt:lpstr>
      <vt:lpstr>Decision Tree Classifier</vt:lpstr>
      <vt:lpstr>Conclusion and Recommendations</vt:lpstr>
      <vt:lpstr>Final Model</vt:lpstr>
      <vt:lpstr>Final Model</vt:lpstr>
      <vt:lpstr>Conclusion</vt:lpstr>
      <vt:lpstr>Future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Scoring Innings in Baseball</dc:title>
  <dc:creator>Kevin Wang</dc:creator>
  <cp:lastModifiedBy>Kevin Wang</cp:lastModifiedBy>
  <cp:revision>28</cp:revision>
  <dcterms:created xsi:type="dcterms:W3CDTF">2017-09-20T03:05:33Z</dcterms:created>
  <dcterms:modified xsi:type="dcterms:W3CDTF">2017-09-21T22:33:03Z</dcterms:modified>
</cp:coreProperties>
</file>