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72" r:id="rId7"/>
    <p:sldId id="273" r:id="rId8"/>
    <p:sldId id="274" r:id="rId9"/>
    <p:sldId id="275" r:id="rId10"/>
    <p:sldId id="276" r:id="rId11"/>
    <p:sldId id="277" r:id="rId12"/>
    <p:sldId id="278" r:id="rId13"/>
    <p:sldId id="279" r:id="rId14"/>
    <p:sldId id="269" r:id="rId15"/>
    <p:sldId id="28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78" d="100"/>
          <a:sy n="78" d="100"/>
        </p:scale>
        <p:origin x="878" y="58"/>
      </p:cViewPr>
      <p:guideLst/>
    </p:cSldViewPr>
  </p:slideViewPr>
  <p:outlineViewPr>
    <p:cViewPr>
      <p:scale>
        <a:sx n="33" d="100"/>
        <a:sy n="33" d="100"/>
      </p:scale>
      <p:origin x="0" y="-571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C448F-40F6-41D5-987B-9565258F489B}" type="datetimeFigureOut">
              <a:rPr lang="en-IN" smtClean="0"/>
              <a:t>18-06-2024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0663F-0721-405A-8752-64ED12A6182D}" type="slidenum">
              <a:rPr lang="en-IN" smtClean="0"/>
              <a:t>‹#›</a:t>
            </a:fld>
            <a:endParaRPr lang="en-IN"/>
          </a:p>
        </p:txBody>
      </p:sp>
    </p:spTree>
    <p:extLst>
      <p:ext uri="{BB962C8B-B14F-4D97-AF65-F5344CB8AC3E}">
        <p14:creationId xmlns:p14="http://schemas.microsoft.com/office/powerpoint/2010/main" val="3873333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0663F-0721-405A-8752-64ED12A6182D}" type="slidenum">
              <a:rPr lang="en-IN" smtClean="0"/>
              <a:t>2</a:t>
            </a:fld>
            <a:endParaRPr lang="en-IN"/>
          </a:p>
        </p:txBody>
      </p:sp>
    </p:spTree>
    <p:extLst>
      <p:ext uri="{BB962C8B-B14F-4D97-AF65-F5344CB8AC3E}">
        <p14:creationId xmlns:p14="http://schemas.microsoft.com/office/powerpoint/2010/main" val="821427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BC7D-CD55-3038-7682-16B7E5124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9DF96C-2A2F-5630-5DBF-D6FA4DF34A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602240-8999-65EE-1DEA-2E3CE04EEC3A}"/>
              </a:ext>
            </a:extLst>
          </p:cNvPr>
          <p:cNvSpPr>
            <a:spLocks noGrp="1"/>
          </p:cNvSpPr>
          <p:nvPr>
            <p:ph type="dt" sz="half" idx="10"/>
          </p:nvPr>
        </p:nvSpPr>
        <p:spPr/>
        <p:txBody>
          <a:bodyPr/>
          <a:lstStyle/>
          <a:p>
            <a:fld id="{8354CBC2-E0A6-4F38-B6B6-045498EC5CAC}" type="datetimeFigureOut">
              <a:rPr lang="en-IN" smtClean="0"/>
              <a:t>18-06-2024</a:t>
            </a:fld>
            <a:endParaRPr lang="en-IN"/>
          </a:p>
        </p:txBody>
      </p:sp>
      <p:sp>
        <p:nvSpPr>
          <p:cNvPr id="5" name="Footer Placeholder 4">
            <a:extLst>
              <a:ext uri="{FF2B5EF4-FFF2-40B4-BE49-F238E27FC236}">
                <a16:creationId xmlns:a16="http://schemas.microsoft.com/office/drawing/2014/main" id="{C6C9E241-8DC8-8C47-6F11-6DBBBB879A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87B0D-7AD3-B055-87BE-485C0031AE6B}"/>
              </a:ext>
            </a:extLst>
          </p:cNvPr>
          <p:cNvSpPr>
            <a:spLocks noGrp="1"/>
          </p:cNvSpPr>
          <p:nvPr>
            <p:ph type="sldNum" sz="quarter" idx="12"/>
          </p:nvPr>
        </p:nvSpPr>
        <p:spPr/>
        <p:txBody>
          <a:bodyPr/>
          <a:lstStyle/>
          <a:p>
            <a:fld id="{3D3EE610-3677-4023-8826-3158003B0EC8}" type="slidenum">
              <a:rPr lang="en-IN" smtClean="0"/>
              <a:t>‹#›</a:t>
            </a:fld>
            <a:endParaRPr lang="en-IN"/>
          </a:p>
        </p:txBody>
      </p:sp>
    </p:spTree>
    <p:extLst>
      <p:ext uri="{BB962C8B-B14F-4D97-AF65-F5344CB8AC3E}">
        <p14:creationId xmlns:p14="http://schemas.microsoft.com/office/powerpoint/2010/main" val="3389016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680C-A647-BDF4-4838-59F148AF32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6B8D1C-5C52-17A6-3F15-D22AF9612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C491B6-106B-3AF2-48CD-24F194BE2403}"/>
              </a:ext>
            </a:extLst>
          </p:cNvPr>
          <p:cNvSpPr>
            <a:spLocks noGrp="1"/>
          </p:cNvSpPr>
          <p:nvPr>
            <p:ph type="dt" sz="half" idx="10"/>
          </p:nvPr>
        </p:nvSpPr>
        <p:spPr/>
        <p:txBody>
          <a:bodyPr/>
          <a:lstStyle/>
          <a:p>
            <a:fld id="{8354CBC2-E0A6-4F38-B6B6-045498EC5CAC}" type="datetimeFigureOut">
              <a:rPr lang="en-IN" smtClean="0"/>
              <a:t>18-06-2024</a:t>
            </a:fld>
            <a:endParaRPr lang="en-IN"/>
          </a:p>
        </p:txBody>
      </p:sp>
      <p:sp>
        <p:nvSpPr>
          <p:cNvPr id="5" name="Footer Placeholder 4">
            <a:extLst>
              <a:ext uri="{FF2B5EF4-FFF2-40B4-BE49-F238E27FC236}">
                <a16:creationId xmlns:a16="http://schemas.microsoft.com/office/drawing/2014/main" id="{DD0B39F7-6A20-FFFC-1873-A2786D1B89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20B06B-C989-D725-F38E-02B9623D762D}"/>
              </a:ext>
            </a:extLst>
          </p:cNvPr>
          <p:cNvSpPr>
            <a:spLocks noGrp="1"/>
          </p:cNvSpPr>
          <p:nvPr>
            <p:ph type="sldNum" sz="quarter" idx="12"/>
          </p:nvPr>
        </p:nvSpPr>
        <p:spPr/>
        <p:txBody>
          <a:bodyPr/>
          <a:lstStyle/>
          <a:p>
            <a:fld id="{3D3EE610-3677-4023-8826-3158003B0EC8}" type="slidenum">
              <a:rPr lang="en-IN" smtClean="0"/>
              <a:t>‹#›</a:t>
            </a:fld>
            <a:endParaRPr lang="en-IN"/>
          </a:p>
        </p:txBody>
      </p:sp>
    </p:spTree>
    <p:extLst>
      <p:ext uri="{BB962C8B-B14F-4D97-AF65-F5344CB8AC3E}">
        <p14:creationId xmlns:p14="http://schemas.microsoft.com/office/powerpoint/2010/main" val="2133229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92C23B-8A69-3F90-F34D-FA62558AD5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FE68C2-D4E1-6F1C-B771-3C6376A20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91A195-83CB-727C-3B3E-9D11BE745201}"/>
              </a:ext>
            </a:extLst>
          </p:cNvPr>
          <p:cNvSpPr>
            <a:spLocks noGrp="1"/>
          </p:cNvSpPr>
          <p:nvPr>
            <p:ph type="dt" sz="half" idx="10"/>
          </p:nvPr>
        </p:nvSpPr>
        <p:spPr/>
        <p:txBody>
          <a:bodyPr/>
          <a:lstStyle/>
          <a:p>
            <a:fld id="{8354CBC2-E0A6-4F38-B6B6-045498EC5CAC}" type="datetimeFigureOut">
              <a:rPr lang="en-IN" smtClean="0"/>
              <a:t>18-06-2024</a:t>
            </a:fld>
            <a:endParaRPr lang="en-IN"/>
          </a:p>
        </p:txBody>
      </p:sp>
      <p:sp>
        <p:nvSpPr>
          <p:cNvPr id="5" name="Footer Placeholder 4">
            <a:extLst>
              <a:ext uri="{FF2B5EF4-FFF2-40B4-BE49-F238E27FC236}">
                <a16:creationId xmlns:a16="http://schemas.microsoft.com/office/drawing/2014/main" id="{5920CB7E-2A37-221A-9FF6-83D445EACB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AF337E-C938-E2E7-0856-C08AE26B1B84}"/>
              </a:ext>
            </a:extLst>
          </p:cNvPr>
          <p:cNvSpPr>
            <a:spLocks noGrp="1"/>
          </p:cNvSpPr>
          <p:nvPr>
            <p:ph type="sldNum" sz="quarter" idx="12"/>
          </p:nvPr>
        </p:nvSpPr>
        <p:spPr/>
        <p:txBody>
          <a:bodyPr/>
          <a:lstStyle/>
          <a:p>
            <a:fld id="{3D3EE610-3677-4023-8826-3158003B0EC8}" type="slidenum">
              <a:rPr lang="en-IN" smtClean="0"/>
              <a:t>‹#›</a:t>
            </a:fld>
            <a:endParaRPr lang="en-IN"/>
          </a:p>
        </p:txBody>
      </p:sp>
    </p:spTree>
    <p:extLst>
      <p:ext uri="{BB962C8B-B14F-4D97-AF65-F5344CB8AC3E}">
        <p14:creationId xmlns:p14="http://schemas.microsoft.com/office/powerpoint/2010/main" val="410772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2F3E-5099-5023-38D1-9C9C7BBD72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14E864-E2E6-292C-E6B6-3F35CD669A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FC52E0-AB28-BFD8-96DE-8DDE508118E2}"/>
              </a:ext>
            </a:extLst>
          </p:cNvPr>
          <p:cNvSpPr>
            <a:spLocks noGrp="1"/>
          </p:cNvSpPr>
          <p:nvPr>
            <p:ph type="dt" sz="half" idx="10"/>
          </p:nvPr>
        </p:nvSpPr>
        <p:spPr/>
        <p:txBody>
          <a:bodyPr/>
          <a:lstStyle/>
          <a:p>
            <a:fld id="{8354CBC2-E0A6-4F38-B6B6-045498EC5CAC}" type="datetimeFigureOut">
              <a:rPr lang="en-IN" smtClean="0"/>
              <a:t>18-06-2024</a:t>
            </a:fld>
            <a:endParaRPr lang="en-IN"/>
          </a:p>
        </p:txBody>
      </p:sp>
      <p:sp>
        <p:nvSpPr>
          <p:cNvPr id="5" name="Footer Placeholder 4">
            <a:extLst>
              <a:ext uri="{FF2B5EF4-FFF2-40B4-BE49-F238E27FC236}">
                <a16:creationId xmlns:a16="http://schemas.microsoft.com/office/drawing/2014/main" id="{402628D2-5481-A91C-6E8D-05DE2637D6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E21E11-5FB7-4841-3EC9-4F8C630267F9}"/>
              </a:ext>
            </a:extLst>
          </p:cNvPr>
          <p:cNvSpPr>
            <a:spLocks noGrp="1"/>
          </p:cNvSpPr>
          <p:nvPr>
            <p:ph type="sldNum" sz="quarter" idx="12"/>
          </p:nvPr>
        </p:nvSpPr>
        <p:spPr/>
        <p:txBody>
          <a:bodyPr/>
          <a:lstStyle/>
          <a:p>
            <a:fld id="{3D3EE610-3677-4023-8826-3158003B0EC8}" type="slidenum">
              <a:rPr lang="en-IN" smtClean="0"/>
              <a:t>‹#›</a:t>
            </a:fld>
            <a:endParaRPr lang="en-IN"/>
          </a:p>
        </p:txBody>
      </p:sp>
    </p:spTree>
    <p:extLst>
      <p:ext uri="{BB962C8B-B14F-4D97-AF65-F5344CB8AC3E}">
        <p14:creationId xmlns:p14="http://schemas.microsoft.com/office/powerpoint/2010/main" val="49940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A56A-AAFC-6305-5B93-BD1AA5938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DB58C6-33B2-FBAC-EB33-E2B639004B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F3A4F3-7A66-B995-3431-A303C9974F22}"/>
              </a:ext>
            </a:extLst>
          </p:cNvPr>
          <p:cNvSpPr>
            <a:spLocks noGrp="1"/>
          </p:cNvSpPr>
          <p:nvPr>
            <p:ph type="dt" sz="half" idx="10"/>
          </p:nvPr>
        </p:nvSpPr>
        <p:spPr/>
        <p:txBody>
          <a:bodyPr/>
          <a:lstStyle/>
          <a:p>
            <a:fld id="{8354CBC2-E0A6-4F38-B6B6-045498EC5CAC}" type="datetimeFigureOut">
              <a:rPr lang="en-IN" smtClean="0"/>
              <a:t>18-06-2024</a:t>
            </a:fld>
            <a:endParaRPr lang="en-IN"/>
          </a:p>
        </p:txBody>
      </p:sp>
      <p:sp>
        <p:nvSpPr>
          <p:cNvPr id="5" name="Footer Placeholder 4">
            <a:extLst>
              <a:ext uri="{FF2B5EF4-FFF2-40B4-BE49-F238E27FC236}">
                <a16:creationId xmlns:a16="http://schemas.microsoft.com/office/drawing/2014/main" id="{E3B3072A-59F9-D8E6-1604-5F96D30FC8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0598F4-E962-B637-E4DA-8912AB291033}"/>
              </a:ext>
            </a:extLst>
          </p:cNvPr>
          <p:cNvSpPr>
            <a:spLocks noGrp="1"/>
          </p:cNvSpPr>
          <p:nvPr>
            <p:ph type="sldNum" sz="quarter" idx="12"/>
          </p:nvPr>
        </p:nvSpPr>
        <p:spPr/>
        <p:txBody>
          <a:bodyPr/>
          <a:lstStyle/>
          <a:p>
            <a:fld id="{3D3EE610-3677-4023-8826-3158003B0EC8}" type="slidenum">
              <a:rPr lang="en-IN" smtClean="0"/>
              <a:t>‹#›</a:t>
            </a:fld>
            <a:endParaRPr lang="en-IN"/>
          </a:p>
        </p:txBody>
      </p:sp>
    </p:spTree>
    <p:extLst>
      <p:ext uri="{BB962C8B-B14F-4D97-AF65-F5344CB8AC3E}">
        <p14:creationId xmlns:p14="http://schemas.microsoft.com/office/powerpoint/2010/main" val="333794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C77D-29C0-B284-C93B-C9AABF65AC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916FCC-02FA-36F4-8CF0-29E6A94954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6078F1-8902-12E9-6835-C5E114CABF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29BAE1-CAE9-72D3-703B-D87D7C0A23DC}"/>
              </a:ext>
            </a:extLst>
          </p:cNvPr>
          <p:cNvSpPr>
            <a:spLocks noGrp="1"/>
          </p:cNvSpPr>
          <p:nvPr>
            <p:ph type="dt" sz="half" idx="10"/>
          </p:nvPr>
        </p:nvSpPr>
        <p:spPr/>
        <p:txBody>
          <a:bodyPr/>
          <a:lstStyle/>
          <a:p>
            <a:fld id="{8354CBC2-E0A6-4F38-B6B6-045498EC5CAC}" type="datetimeFigureOut">
              <a:rPr lang="en-IN" smtClean="0"/>
              <a:t>18-06-2024</a:t>
            </a:fld>
            <a:endParaRPr lang="en-IN"/>
          </a:p>
        </p:txBody>
      </p:sp>
      <p:sp>
        <p:nvSpPr>
          <p:cNvPr id="6" name="Footer Placeholder 5">
            <a:extLst>
              <a:ext uri="{FF2B5EF4-FFF2-40B4-BE49-F238E27FC236}">
                <a16:creationId xmlns:a16="http://schemas.microsoft.com/office/drawing/2014/main" id="{DC4FE06A-20DC-DF7C-46F6-D32240648F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8A0DEB-C524-FE3A-65F4-B6794B5D66F0}"/>
              </a:ext>
            </a:extLst>
          </p:cNvPr>
          <p:cNvSpPr>
            <a:spLocks noGrp="1"/>
          </p:cNvSpPr>
          <p:nvPr>
            <p:ph type="sldNum" sz="quarter" idx="12"/>
          </p:nvPr>
        </p:nvSpPr>
        <p:spPr/>
        <p:txBody>
          <a:bodyPr/>
          <a:lstStyle/>
          <a:p>
            <a:fld id="{3D3EE610-3677-4023-8826-3158003B0EC8}" type="slidenum">
              <a:rPr lang="en-IN" smtClean="0"/>
              <a:t>‹#›</a:t>
            </a:fld>
            <a:endParaRPr lang="en-IN"/>
          </a:p>
        </p:txBody>
      </p:sp>
    </p:spTree>
    <p:extLst>
      <p:ext uri="{BB962C8B-B14F-4D97-AF65-F5344CB8AC3E}">
        <p14:creationId xmlns:p14="http://schemas.microsoft.com/office/powerpoint/2010/main" val="390090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CB36-59FB-1908-1264-9EE32A4681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0D0DA1-B8C8-4CC4-34C8-DF72F8FCC9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4B40E6-F468-8F00-C0A0-0612EB119B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E0255C-1421-F6B6-6E95-142B4365A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D646E4-DA30-D12F-894B-83ABCF2199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5DBDA0-F046-F18D-4F8F-06F85A5633A7}"/>
              </a:ext>
            </a:extLst>
          </p:cNvPr>
          <p:cNvSpPr>
            <a:spLocks noGrp="1"/>
          </p:cNvSpPr>
          <p:nvPr>
            <p:ph type="dt" sz="half" idx="10"/>
          </p:nvPr>
        </p:nvSpPr>
        <p:spPr/>
        <p:txBody>
          <a:bodyPr/>
          <a:lstStyle/>
          <a:p>
            <a:fld id="{8354CBC2-E0A6-4F38-B6B6-045498EC5CAC}" type="datetimeFigureOut">
              <a:rPr lang="en-IN" smtClean="0"/>
              <a:t>18-06-2024</a:t>
            </a:fld>
            <a:endParaRPr lang="en-IN"/>
          </a:p>
        </p:txBody>
      </p:sp>
      <p:sp>
        <p:nvSpPr>
          <p:cNvPr id="8" name="Footer Placeholder 7">
            <a:extLst>
              <a:ext uri="{FF2B5EF4-FFF2-40B4-BE49-F238E27FC236}">
                <a16:creationId xmlns:a16="http://schemas.microsoft.com/office/drawing/2014/main" id="{F5B258AB-F4D1-997E-8429-F8D11BC4AB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5EB39B-3B37-D8EA-834E-ABF7DDF81AE2}"/>
              </a:ext>
            </a:extLst>
          </p:cNvPr>
          <p:cNvSpPr>
            <a:spLocks noGrp="1"/>
          </p:cNvSpPr>
          <p:nvPr>
            <p:ph type="sldNum" sz="quarter" idx="12"/>
          </p:nvPr>
        </p:nvSpPr>
        <p:spPr/>
        <p:txBody>
          <a:bodyPr/>
          <a:lstStyle/>
          <a:p>
            <a:fld id="{3D3EE610-3677-4023-8826-3158003B0EC8}" type="slidenum">
              <a:rPr lang="en-IN" smtClean="0"/>
              <a:t>‹#›</a:t>
            </a:fld>
            <a:endParaRPr lang="en-IN"/>
          </a:p>
        </p:txBody>
      </p:sp>
    </p:spTree>
    <p:extLst>
      <p:ext uri="{BB962C8B-B14F-4D97-AF65-F5344CB8AC3E}">
        <p14:creationId xmlns:p14="http://schemas.microsoft.com/office/powerpoint/2010/main" val="1502273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4656-AC1A-6C81-4521-BFD06B1D9A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7E43A0-D726-C5DD-3692-AFD4EB398843}"/>
              </a:ext>
            </a:extLst>
          </p:cNvPr>
          <p:cNvSpPr>
            <a:spLocks noGrp="1"/>
          </p:cNvSpPr>
          <p:nvPr>
            <p:ph type="dt" sz="half" idx="10"/>
          </p:nvPr>
        </p:nvSpPr>
        <p:spPr/>
        <p:txBody>
          <a:bodyPr/>
          <a:lstStyle/>
          <a:p>
            <a:fld id="{8354CBC2-E0A6-4F38-B6B6-045498EC5CAC}" type="datetimeFigureOut">
              <a:rPr lang="en-IN" smtClean="0"/>
              <a:t>18-06-2024</a:t>
            </a:fld>
            <a:endParaRPr lang="en-IN"/>
          </a:p>
        </p:txBody>
      </p:sp>
      <p:sp>
        <p:nvSpPr>
          <p:cNvPr id="4" name="Footer Placeholder 3">
            <a:extLst>
              <a:ext uri="{FF2B5EF4-FFF2-40B4-BE49-F238E27FC236}">
                <a16:creationId xmlns:a16="http://schemas.microsoft.com/office/drawing/2014/main" id="{A2A81C4D-DC19-98EC-B52D-DAA1DCE086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E04498-0EC6-EA39-4FD7-26AFD6AB018B}"/>
              </a:ext>
            </a:extLst>
          </p:cNvPr>
          <p:cNvSpPr>
            <a:spLocks noGrp="1"/>
          </p:cNvSpPr>
          <p:nvPr>
            <p:ph type="sldNum" sz="quarter" idx="12"/>
          </p:nvPr>
        </p:nvSpPr>
        <p:spPr/>
        <p:txBody>
          <a:bodyPr/>
          <a:lstStyle/>
          <a:p>
            <a:fld id="{3D3EE610-3677-4023-8826-3158003B0EC8}" type="slidenum">
              <a:rPr lang="en-IN" smtClean="0"/>
              <a:t>‹#›</a:t>
            </a:fld>
            <a:endParaRPr lang="en-IN"/>
          </a:p>
        </p:txBody>
      </p:sp>
    </p:spTree>
    <p:extLst>
      <p:ext uri="{BB962C8B-B14F-4D97-AF65-F5344CB8AC3E}">
        <p14:creationId xmlns:p14="http://schemas.microsoft.com/office/powerpoint/2010/main" val="3297327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3B94C6-E1DC-E011-CF69-C4F234C5E9F0}"/>
              </a:ext>
            </a:extLst>
          </p:cNvPr>
          <p:cNvSpPr>
            <a:spLocks noGrp="1"/>
          </p:cNvSpPr>
          <p:nvPr>
            <p:ph type="dt" sz="half" idx="10"/>
          </p:nvPr>
        </p:nvSpPr>
        <p:spPr/>
        <p:txBody>
          <a:bodyPr/>
          <a:lstStyle/>
          <a:p>
            <a:fld id="{8354CBC2-E0A6-4F38-B6B6-045498EC5CAC}" type="datetimeFigureOut">
              <a:rPr lang="en-IN" smtClean="0"/>
              <a:t>18-06-2024</a:t>
            </a:fld>
            <a:endParaRPr lang="en-IN"/>
          </a:p>
        </p:txBody>
      </p:sp>
      <p:sp>
        <p:nvSpPr>
          <p:cNvPr id="3" name="Footer Placeholder 2">
            <a:extLst>
              <a:ext uri="{FF2B5EF4-FFF2-40B4-BE49-F238E27FC236}">
                <a16:creationId xmlns:a16="http://schemas.microsoft.com/office/drawing/2014/main" id="{00996BCF-367D-1D68-5F3F-2BDE3EE5DA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7956E0-46AE-DF67-E719-17255D52B041}"/>
              </a:ext>
            </a:extLst>
          </p:cNvPr>
          <p:cNvSpPr>
            <a:spLocks noGrp="1"/>
          </p:cNvSpPr>
          <p:nvPr>
            <p:ph type="sldNum" sz="quarter" idx="12"/>
          </p:nvPr>
        </p:nvSpPr>
        <p:spPr/>
        <p:txBody>
          <a:bodyPr/>
          <a:lstStyle/>
          <a:p>
            <a:fld id="{3D3EE610-3677-4023-8826-3158003B0EC8}" type="slidenum">
              <a:rPr lang="en-IN" smtClean="0"/>
              <a:t>‹#›</a:t>
            </a:fld>
            <a:endParaRPr lang="en-IN"/>
          </a:p>
        </p:txBody>
      </p:sp>
    </p:spTree>
    <p:extLst>
      <p:ext uri="{BB962C8B-B14F-4D97-AF65-F5344CB8AC3E}">
        <p14:creationId xmlns:p14="http://schemas.microsoft.com/office/powerpoint/2010/main" val="290777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66FC-75DD-892F-F99A-8827419318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C1C37F-3816-6061-E9D2-08823E2672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77A9CA-D072-FFCF-61C5-15C6E79A62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CB91D-29ED-B3AB-0C84-25585229AD0C}"/>
              </a:ext>
            </a:extLst>
          </p:cNvPr>
          <p:cNvSpPr>
            <a:spLocks noGrp="1"/>
          </p:cNvSpPr>
          <p:nvPr>
            <p:ph type="dt" sz="half" idx="10"/>
          </p:nvPr>
        </p:nvSpPr>
        <p:spPr/>
        <p:txBody>
          <a:bodyPr/>
          <a:lstStyle/>
          <a:p>
            <a:fld id="{8354CBC2-E0A6-4F38-B6B6-045498EC5CAC}" type="datetimeFigureOut">
              <a:rPr lang="en-IN" smtClean="0"/>
              <a:t>18-06-2024</a:t>
            </a:fld>
            <a:endParaRPr lang="en-IN"/>
          </a:p>
        </p:txBody>
      </p:sp>
      <p:sp>
        <p:nvSpPr>
          <p:cNvPr id="6" name="Footer Placeholder 5">
            <a:extLst>
              <a:ext uri="{FF2B5EF4-FFF2-40B4-BE49-F238E27FC236}">
                <a16:creationId xmlns:a16="http://schemas.microsoft.com/office/drawing/2014/main" id="{5C25C7F1-62D2-891C-BF10-DF8937C008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BA400A-7A9A-1DC0-F942-068246430CE7}"/>
              </a:ext>
            </a:extLst>
          </p:cNvPr>
          <p:cNvSpPr>
            <a:spLocks noGrp="1"/>
          </p:cNvSpPr>
          <p:nvPr>
            <p:ph type="sldNum" sz="quarter" idx="12"/>
          </p:nvPr>
        </p:nvSpPr>
        <p:spPr/>
        <p:txBody>
          <a:bodyPr/>
          <a:lstStyle/>
          <a:p>
            <a:fld id="{3D3EE610-3677-4023-8826-3158003B0EC8}" type="slidenum">
              <a:rPr lang="en-IN" smtClean="0"/>
              <a:t>‹#›</a:t>
            </a:fld>
            <a:endParaRPr lang="en-IN"/>
          </a:p>
        </p:txBody>
      </p:sp>
    </p:spTree>
    <p:extLst>
      <p:ext uri="{BB962C8B-B14F-4D97-AF65-F5344CB8AC3E}">
        <p14:creationId xmlns:p14="http://schemas.microsoft.com/office/powerpoint/2010/main" val="363738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1068-CFB8-992A-CF8B-148D64D15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DA4107-76F3-2DF6-D9B9-4FADC88CE3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0BB7CD-75E2-2DBD-20FD-BDBD86F86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47E132-BB12-5A20-F30A-2EB0322B9B4C}"/>
              </a:ext>
            </a:extLst>
          </p:cNvPr>
          <p:cNvSpPr>
            <a:spLocks noGrp="1"/>
          </p:cNvSpPr>
          <p:nvPr>
            <p:ph type="dt" sz="half" idx="10"/>
          </p:nvPr>
        </p:nvSpPr>
        <p:spPr/>
        <p:txBody>
          <a:bodyPr/>
          <a:lstStyle/>
          <a:p>
            <a:fld id="{8354CBC2-E0A6-4F38-B6B6-045498EC5CAC}" type="datetimeFigureOut">
              <a:rPr lang="en-IN" smtClean="0"/>
              <a:t>18-06-2024</a:t>
            </a:fld>
            <a:endParaRPr lang="en-IN"/>
          </a:p>
        </p:txBody>
      </p:sp>
      <p:sp>
        <p:nvSpPr>
          <p:cNvPr id="6" name="Footer Placeholder 5">
            <a:extLst>
              <a:ext uri="{FF2B5EF4-FFF2-40B4-BE49-F238E27FC236}">
                <a16:creationId xmlns:a16="http://schemas.microsoft.com/office/drawing/2014/main" id="{EE3F3B76-B932-F247-3957-1BE3A34CBD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4336CA-8263-1370-A1F7-486FDA135187}"/>
              </a:ext>
            </a:extLst>
          </p:cNvPr>
          <p:cNvSpPr>
            <a:spLocks noGrp="1"/>
          </p:cNvSpPr>
          <p:nvPr>
            <p:ph type="sldNum" sz="quarter" idx="12"/>
          </p:nvPr>
        </p:nvSpPr>
        <p:spPr/>
        <p:txBody>
          <a:bodyPr/>
          <a:lstStyle/>
          <a:p>
            <a:fld id="{3D3EE610-3677-4023-8826-3158003B0EC8}" type="slidenum">
              <a:rPr lang="en-IN" smtClean="0"/>
              <a:t>‹#›</a:t>
            </a:fld>
            <a:endParaRPr lang="en-IN"/>
          </a:p>
        </p:txBody>
      </p:sp>
    </p:spTree>
    <p:extLst>
      <p:ext uri="{BB962C8B-B14F-4D97-AF65-F5344CB8AC3E}">
        <p14:creationId xmlns:p14="http://schemas.microsoft.com/office/powerpoint/2010/main" val="99656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943C80-88AB-D650-3DCA-4B40C34AA2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F56699-E08C-5581-7EC6-DAA6A91A1A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4D289-7159-F57B-9B13-CF75C4BC3C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54CBC2-E0A6-4F38-B6B6-045498EC5CAC}" type="datetimeFigureOut">
              <a:rPr lang="en-IN" smtClean="0"/>
              <a:t>18-06-2024</a:t>
            </a:fld>
            <a:endParaRPr lang="en-IN"/>
          </a:p>
        </p:txBody>
      </p:sp>
      <p:sp>
        <p:nvSpPr>
          <p:cNvPr id="5" name="Footer Placeholder 4">
            <a:extLst>
              <a:ext uri="{FF2B5EF4-FFF2-40B4-BE49-F238E27FC236}">
                <a16:creationId xmlns:a16="http://schemas.microsoft.com/office/drawing/2014/main" id="{1600CD06-3B07-7E87-F2B1-0F77651F59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C0C6D57-4426-2E0F-951C-E75A054D8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3EE610-3677-4023-8826-3158003B0EC8}" type="slidenum">
              <a:rPr lang="en-IN" smtClean="0"/>
              <a:t>‹#›</a:t>
            </a:fld>
            <a:endParaRPr lang="en-IN"/>
          </a:p>
        </p:txBody>
      </p:sp>
    </p:spTree>
    <p:extLst>
      <p:ext uri="{BB962C8B-B14F-4D97-AF65-F5344CB8AC3E}">
        <p14:creationId xmlns:p14="http://schemas.microsoft.com/office/powerpoint/2010/main" val="3684893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omputer screen with a blue and white background&#10;&#10;Description automatically generated">
            <a:extLst>
              <a:ext uri="{FF2B5EF4-FFF2-40B4-BE49-F238E27FC236}">
                <a16:creationId xmlns:a16="http://schemas.microsoft.com/office/drawing/2014/main" id="{98620A82-FAD1-B49C-011E-B94BF3FDF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9FAF0B5-A327-065A-755A-F8720B60E41C}"/>
              </a:ext>
            </a:extLst>
          </p:cNvPr>
          <p:cNvSpPr txBox="1"/>
          <p:nvPr/>
        </p:nvSpPr>
        <p:spPr>
          <a:xfrm>
            <a:off x="1702676" y="2753710"/>
            <a:ext cx="9207062" cy="1938992"/>
          </a:xfrm>
          <a:prstGeom prst="rect">
            <a:avLst/>
          </a:prstGeom>
          <a:noFill/>
        </p:spPr>
        <p:txBody>
          <a:bodyPr wrap="square" rtlCol="0">
            <a:spAutoFit/>
          </a:bodyPr>
          <a:lstStyle/>
          <a:p>
            <a:pPr algn="ctr"/>
            <a:r>
              <a:rPr lang="en-US" sz="7200" dirty="0">
                <a:solidFill>
                  <a:srgbClr val="FF0000"/>
                </a:solidFill>
                <a:effectLst>
                  <a:outerShdw blurRad="38100" dist="38100" dir="2700000" algn="tl">
                    <a:srgbClr val="000000">
                      <a:alpha val="43137"/>
                    </a:srgbClr>
                  </a:outerShdw>
                </a:effectLst>
                <a:latin typeface="+mn-lt"/>
              </a:rPr>
              <a:t>Bank CRM Analysis</a:t>
            </a:r>
            <a:br>
              <a:rPr lang="en-US" sz="4800" dirty="0">
                <a:solidFill>
                  <a:srgbClr val="FF0000"/>
                </a:solidFill>
                <a:effectLst>
                  <a:outerShdw blurRad="38100" dist="38100" dir="2700000" algn="tl">
                    <a:srgbClr val="000000">
                      <a:alpha val="43137"/>
                    </a:srgbClr>
                  </a:outerShdw>
                </a:effectLst>
                <a:latin typeface="+mn-lt"/>
              </a:rPr>
            </a:br>
            <a:r>
              <a:rPr lang="en-US" sz="4800" dirty="0">
                <a:solidFill>
                  <a:srgbClr val="FF0000"/>
                </a:solidFill>
                <a:effectLst>
                  <a:outerShdw blurRad="38100" dist="38100" dir="2700000" algn="tl">
                    <a:srgbClr val="000000">
                      <a:alpha val="43137"/>
                    </a:srgbClr>
                  </a:outerShdw>
                </a:effectLst>
                <a:latin typeface="+mn-lt"/>
              </a:rPr>
              <a:t>                                    -Krishi Raj</a:t>
            </a:r>
            <a:endParaRPr lang="en-IN" sz="4800" dirty="0">
              <a:solidFill>
                <a:srgbClr val="FF0000"/>
              </a:solidFill>
            </a:endParaRPr>
          </a:p>
        </p:txBody>
      </p:sp>
    </p:spTree>
    <p:extLst>
      <p:ext uri="{BB962C8B-B14F-4D97-AF65-F5344CB8AC3E}">
        <p14:creationId xmlns:p14="http://schemas.microsoft.com/office/powerpoint/2010/main" val="2679495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0E9A183F-EB97-7F6B-F4E6-54608B8141AB}"/>
              </a:ext>
            </a:extLst>
          </p:cNvPr>
          <p:cNvSpPr>
            <a:spLocks noGrp="1"/>
          </p:cNvSpPr>
          <p:nvPr>
            <p:ph idx="1"/>
          </p:nvPr>
        </p:nvSpPr>
        <p:spPr>
          <a:xfrm>
            <a:off x="371094" y="2718054"/>
            <a:ext cx="3438906" cy="3207258"/>
          </a:xfrm>
        </p:spPr>
        <p:txBody>
          <a:bodyPr vert="horz" lIns="91440" tIns="45720" rIns="91440" bIns="45720" rtlCol="0" anchor="t">
            <a:normAutofit fontScale="92500"/>
          </a:bodyPr>
          <a:lstStyle/>
          <a:p>
            <a:r>
              <a:rPr lang="en-US" sz="2400" dirty="0"/>
              <a:t>Majority of the exited customers use only 1 product.</a:t>
            </a:r>
          </a:p>
          <a:p>
            <a:r>
              <a:rPr lang="en-US" sz="2400" dirty="0"/>
              <a:t>Customers using 4 products exit the least.</a:t>
            </a:r>
          </a:p>
          <a:p>
            <a:r>
              <a:rPr lang="en-US" sz="2400" dirty="0"/>
              <a:t>We must create awareness about the diversified range of products being offered.</a:t>
            </a:r>
          </a:p>
          <a:p>
            <a:pPr marL="0" indent="0">
              <a:buNone/>
            </a:pPr>
            <a:endParaRPr lang="en-US" sz="2400" dirty="0"/>
          </a:p>
          <a:p>
            <a:endParaRPr lang="en-US" sz="2400" dirty="0"/>
          </a:p>
        </p:txBody>
      </p:sp>
      <p:sp>
        <p:nvSpPr>
          <p:cNvPr id="2" name="TextBox 1">
            <a:extLst>
              <a:ext uri="{FF2B5EF4-FFF2-40B4-BE49-F238E27FC236}">
                <a16:creationId xmlns:a16="http://schemas.microsoft.com/office/drawing/2014/main" id="{844DF775-FABA-E44A-2E71-AA49601C3139}"/>
              </a:ext>
            </a:extLst>
          </p:cNvPr>
          <p:cNvSpPr txBox="1"/>
          <p:nvPr/>
        </p:nvSpPr>
        <p:spPr>
          <a:xfrm>
            <a:off x="318264" y="1067629"/>
            <a:ext cx="3810000" cy="1384995"/>
          </a:xfrm>
          <a:prstGeom prst="rect">
            <a:avLst/>
          </a:prstGeom>
          <a:noFill/>
        </p:spPr>
        <p:txBody>
          <a:bodyPr wrap="square" rtlCol="0">
            <a:spAutoFit/>
          </a:bodyPr>
          <a:lstStyle/>
          <a:p>
            <a:pPr algn="ctr"/>
            <a:r>
              <a:rPr lang="en-IN" sz="2800" b="1" dirty="0">
                <a:solidFill>
                  <a:schemeClr val="tx1"/>
                </a:solidFill>
                <a:effectLst>
                  <a:outerShdw blurRad="38100" dist="38100" dir="2700000" algn="tl">
                    <a:srgbClr val="000000">
                      <a:alpha val="43137"/>
                    </a:srgbClr>
                  </a:outerShdw>
                </a:effectLst>
              </a:rPr>
              <a:t>Churned Customers by Number of Products</a:t>
            </a:r>
          </a:p>
        </p:txBody>
      </p:sp>
      <p:pic>
        <p:nvPicPr>
          <p:cNvPr id="8" name="Picture 7">
            <a:extLst>
              <a:ext uri="{FF2B5EF4-FFF2-40B4-BE49-F238E27FC236}">
                <a16:creationId xmlns:a16="http://schemas.microsoft.com/office/drawing/2014/main" id="{CF8D6B87-7E5A-DA68-590D-1E0B0F71600B}"/>
              </a:ext>
            </a:extLst>
          </p:cNvPr>
          <p:cNvPicPr>
            <a:picLocks noChangeAspect="1"/>
          </p:cNvPicPr>
          <p:nvPr/>
        </p:nvPicPr>
        <p:blipFill>
          <a:blip r:embed="rId2"/>
          <a:stretch>
            <a:fillRect/>
          </a:stretch>
        </p:blipFill>
        <p:spPr>
          <a:xfrm>
            <a:off x="5374960" y="1333059"/>
            <a:ext cx="5897752" cy="3872829"/>
          </a:xfrm>
          <a:prstGeom prst="rect">
            <a:avLst/>
          </a:prstGeom>
        </p:spPr>
      </p:pic>
    </p:spTree>
    <p:extLst>
      <p:ext uri="{BB962C8B-B14F-4D97-AF65-F5344CB8AC3E}">
        <p14:creationId xmlns:p14="http://schemas.microsoft.com/office/powerpoint/2010/main" val="191364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0E9A183F-EB97-7F6B-F4E6-54608B8141AB}"/>
              </a:ext>
            </a:extLst>
          </p:cNvPr>
          <p:cNvSpPr>
            <a:spLocks noGrp="1"/>
          </p:cNvSpPr>
          <p:nvPr>
            <p:ph idx="1"/>
          </p:nvPr>
        </p:nvSpPr>
        <p:spPr>
          <a:xfrm>
            <a:off x="371094" y="2718054"/>
            <a:ext cx="3438906" cy="3207258"/>
          </a:xfrm>
        </p:spPr>
        <p:txBody>
          <a:bodyPr vert="horz" lIns="91440" tIns="45720" rIns="91440" bIns="45720" rtlCol="0" anchor="t">
            <a:normAutofit lnSpcReduction="10000"/>
          </a:bodyPr>
          <a:lstStyle/>
          <a:p>
            <a:r>
              <a:rPr lang="en-US" sz="2400" dirty="0"/>
              <a:t>1424 of the exited customers used credit card services.</a:t>
            </a:r>
          </a:p>
          <a:p>
            <a:r>
              <a:rPr lang="en-US" sz="2400" dirty="0"/>
              <a:t>613 exited customers did not use credit card.</a:t>
            </a:r>
          </a:p>
          <a:p>
            <a:r>
              <a:rPr lang="en-US" sz="2400" dirty="0"/>
              <a:t>Majority were using credit card so we must account the risk involved as well.</a:t>
            </a:r>
          </a:p>
          <a:p>
            <a:pPr marL="0" indent="0">
              <a:buNone/>
            </a:pPr>
            <a:endParaRPr lang="en-US" sz="2400" dirty="0"/>
          </a:p>
          <a:p>
            <a:endParaRPr lang="en-US" sz="2400" dirty="0"/>
          </a:p>
        </p:txBody>
      </p:sp>
      <p:sp>
        <p:nvSpPr>
          <p:cNvPr id="2" name="TextBox 1">
            <a:extLst>
              <a:ext uri="{FF2B5EF4-FFF2-40B4-BE49-F238E27FC236}">
                <a16:creationId xmlns:a16="http://schemas.microsoft.com/office/drawing/2014/main" id="{844DF775-FABA-E44A-2E71-AA49601C3139}"/>
              </a:ext>
            </a:extLst>
          </p:cNvPr>
          <p:cNvSpPr txBox="1"/>
          <p:nvPr/>
        </p:nvSpPr>
        <p:spPr>
          <a:xfrm>
            <a:off x="318264" y="1333059"/>
            <a:ext cx="3810000" cy="954107"/>
          </a:xfrm>
          <a:prstGeom prst="rect">
            <a:avLst/>
          </a:prstGeom>
          <a:noFill/>
        </p:spPr>
        <p:txBody>
          <a:bodyPr wrap="square" rtlCol="0">
            <a:spAutoFit/>
          </a:bodyPr>
          <a:lstStyle/>
          <a:p>
            <a:pPr algn="ctr"/>
            <a:r>
              <a:rPr lang="en-IN" sz="2800" b="1" dirty="0">
                <a:solidFill>
                  <a:schemeClr val="tx1"/>
                </a:solidFill>
                <a:effectLst>
                  <a:outerShdw blurRad="38100" dist="38100" dir="2700000" algn="tl">
                    <a:srgbClr val="000000">
                      <a:alpha val="43137"/>
                    </a:srgbClr>
                  </a:outerShdw>
                </a:effectLst>
              </a:rPr>
              <a:t>Churned Customers by Credit Card Usage</a:t>
            </a:r>
          </a:p>
        </p:txBody>
      </p:sp>
      <p:pic>
        <p:nvPicPr>
          <p:cNvPr id="4" name="Picture 3">
            <a:extLst>
              <a:ext uri="{FF2B5EF4-FFF2-40B4-BE49-F238E27FC236}">
                <a16:creationId xmlns:a16="http://schemas.microsoft.com/office/drawing/2014/main" id="{15FD9B44-BDD7-70B2-5BF3-88D0C1C6E7DF}"/>
              </a:ext>
            </a:extLst>
          </p:cNvPr>
          <p:cNvPicPr>
            <a:picLocks noChangeAspect="1"/>
          </p:cNvPicPr>
          <p:nvPr/>
        </p:nvPicPr>
        <p:blipFill>
          <a:blip r:embed="rId2"/>
          <a:stretch>
            <a:fillRect/>
          </a:stretch>
        </p:blipFill>
        <p:spPr>
          <a:xfrm>
            <a:off x="5864772" y="1597492"/>
            <a:ext cx="5233794" cy="366301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39728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0E9A183F-EB97-7F6B-F4E6-54608B8141AB}"/>
              </a:ext>
            </a:extLst>
          </p:cNvPr>
          <p:cNvSpPr>
            <a:spLocks noGrp="1"/>
          </p:cNvSpPr>
          <p:nvPr>
            <p:ph idx="1"/>
          </p:nvPr>
        </p:nvSpPr>
        <p:spPr>
          <a:xfrm>
            <a:off x="371094" y="2718054"/>
            <a:ext cx="3438906" cy="3207258"/>
          </a:xfrm>
        </p:spPr>
        <p:txBody>
          <a:bodyPr vert="horz" lIns="91440" tIns="45720" rIns="91440" bIns="45720" rtlCol="0" anchor="t">
            <a:normAutofit fontScale="92500" lnSpcReduction="10000"/>
          </a:bodyPr>
          <a:lstStyle/>
          <a:p>
            <a:r>
              <a:rPr lang="en-US" sz="2400" dirty="0"/>
              <a:t>Fair and Poor credit score customers exit the most.</a:t>
            </a:r>
          </a:p>
          <a:p>
            <a:r>
              <a:rPr lang="en-US" sz="2400" dirty="0"/>
              <a:t>Customers having higher credit score do not exit more.</a:t>
            </a:r>
          </a:p>
          <a:p>
            <a:r>
              <a:rPr lang="en-US" sz="2400" dirty="0"/>
              <a:t>Impact of credit score must be made understood by all to reduce the exit rate.</a:t>
            </a:r>
          </a:p>
          <a:p>
            <a:pPr marL="0" indent="0">
              <a:buNone/>
            </a:pPr>
            <a:endParaRPr lang="en-US" sz="2400" dirty="0"/>
          </a:p>
          <a:p>
            <a:endParaRPr lang="en-US" sz="2400" dirty="0"/>
          </a:p>
        </p:txBody>
      </p:sp>
      <p:sp>
        <p:nvSpPr>
          <p:cNvPr id="2" name="TextBox 1">
            <a:extLst>
              <a:ext uri="{FF2B5EF4-FFF2-40B4-BE49-F238E27FC236}">
                <a16:creationId xmlns:a16="http://schemas.microsoft.com/office/drawing/2014/main" id="{844DF775-FABA-E44A-2E71-AA49601C3139}"/>
              </a:ext>
            </a:extLst>
          </p:cNvPr>
          <p:cNvSpPr txBox="1"/>
          <p:nvPr/>
        </p:nvSpPr>
        <p:spPr>
          <a:xfrm>
            <a:off x="318264" y="1333059"/>
            <a:ext cx="3810000" cy="954107"/>
          </a:xfrm>
          <a:prstGeom prst="rect">
            <a:avLst/>
          </a:prstGeom>
          <a:noFill/>
        </p:spPr>
        <p:txBody>
          <a:bodyPr wrap="square" rtlCol="0">
            <a:spAutoFit/>
          </a:bodyPr>
          <a:lstStyle/>
          <a:p>
            <a:pPr algn="ctr"/>
            <a:r>
              <a:rPr lang="en-IN" sz="2800" b="1" dirty="0">
                <a:solidFill>
                  <a:schemeClr val="tx1"/>
                </a:solidFill>
                <a:effectLst>
                  <a:outerShdw blurRad="38100" dist="38100" dir="2700000" algn="tl">
                    <a:srgbClr val="000000">
                      <a:alpha val="43137"/>
                    </a:srgbClr>
                  </a:outerShdw>
                </a:effectLst>
              </a:rPr>
              <a:t>Churned Customers by Credit Category</a:t>
            </a:r>
          </a:p>
        </p:txBody>
      </p:sp>
      <p:pic>
        <p:nvPicPr>
          <p:cNvPr id="3" name="Picture 2">
            <a:extLst>
              <a:ext uri="{FF2B5EF4-FFF2-40B4-BE49-F238E27FC236}">
                <a16:creationId xmlns:a16="http://schemas.microsoft.com/office/drawing/2014/main" id="{CA981589-A8B0-8F4D-4C23-2C3CAC979FF2}"/>
              </a:ext>
            </a:extLst>
          </p:cNvPr>
          <p:cNvPicPr>
            <a:picLocks noChangeAspect="1"/>
          </p:cNvPicPr>
          <p:nvPr/>
        </p:nvPicPr>
        <p:blipFill>
          <a:blip r:embed="rId2"/>
          <a:stretch>
            <a:fillRect/>
          </a:stretch>
        </p:blipFill>
        <p:spPr>
          <a:xfrm>
            <a:off x="5728138" y="1426546"/>
            <a:ext cx="5391450" cy="349513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4917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0E9A183F-EB97-7F6B-F4E6-54608B8141AB}"/>
              </a:ext>
            </a:extLst>
          </p:cNvPr>
          <p:cNvSpPr>
            <a:spLocks noGrp="1"/>
          </p:cNvSpPr>
          <p:nvPr>
            <p:ph idx="1"/>
          </p:nvPr>
        </p:nvSpPr>
        <p:spPr>
          <a:xfrm>
            <a:off x="371094" y="2718054"/>
            <a:ext cx="3438906" cy="3207258"/>
          </a:xfrm>
        </p:spPr>
        <p:txBody>
          <a:bodyPr vert="horz" lIns="91440" tIns="45720" rIns="91440" bIns="45720" rtlCol="0" anchor="t">
            <a:normAutofit lnSpcReduction="10000"/>
          </a:bodyPr>
          <a:lstStyle/>
          <a:p>
            <a:r>
              <a:rPr lang="en-US" sz="2400" dirty="0"/>
              <a:t>Customers having higher tenure exit the most.</a:t>
            </a:r>
          </a:p>
          <a:p>
            <a:r>
              <a:rPr lang="en-US" sz="2400" dirty="0"/>
              <a:t>The outliers are 3 and 7 years as these have less exited customers.</a:t>
            </a:r>
          </a:p>
          <a:p>
            <a:r>
              <a:rPr lang="en-US" sz="2400" dirty="0"/>
              <a:t>Some benefits must be given to old customers to retain them.</a:t>
            </a:r>
          </a:p>
          <a:p>
            <a:endParaRPr lang="en-US" sz="2400" dirty="0"/>
          </a:p>
        </p:txBody>
      </p:sp>
      <p:sp>
        <p:nvSpPr>
          <p:cNvPr id="2" name="TextBox 1">
            <a:extLst>
              <a:ext uri="{FF2B5EF4-FFF2-40B4-BE49-F238E27FC236}">
                <a16:creationId xmlns:a16="http://schemas.microsoft.com/office/drawing/2014/main" id="{844DF775-FABA-E44A-2E71-AA49601C3139}"/>
              </a:ext>
            </a:extLst>
          </p:cNvPr>
          <p:cNvSpPr txBox="1"/>
          <p:nvPr/>
        </p:nvSpPr>
        <p:spPr>
          <a:xfrm>
            <a:off x="318264" y="1333059"/>
            <a:ext cx="3810000" cy="954107"/>
          </a:xfrm>
          <a:prstGeom prst="rect">
            <a:avLst/>
          </a:prstGeom>
          <a:noFill/>
        </p:spPr>
        <p:txBody>
          <a:bodyPr wrap="square" rtlCol="0">
            <a:spAutoFit/>
          </a:bodyPr>
          <a:lstStyle/>
          <a:p>
            <a:pPr algn="ctr"/>
            <a:r>
              <a:rPr lang="en-IN" sz="2800" b="1" dirty="0">
                <a:solidFill>
                  <a:schemeClr val="tx1"/>
                </a:solidFill>
                <a:effectLst>
                  <a:outerShdw blurRad="38100" dist="38100" dir="2700000" algn="tl">
                    <a:srgbClr val="000000">
                      <a:alpha val="43137"/>
                    </a:srgbClr>
                  </a:outerShdw>
                </a:effectLst>
              </a:rPr>
              <a:t>Churned Customers by Tenure</a:t>
            </a:r>
          </a:p>
        </p:txBody>
      </p:sp>
      <p:pic>
        <p:nvPicPr>
          <p:cNvPr id="5" name="Picture 4">
            <a:extLst>
              <a:ext uri="{FF2B5EF4-FFF2-40B4-BE49-F238E27FC236}">
                <a16:creationId xmlns:a16="http://schemas.microsoft.com/office/drawing/2014/main" id="{9836C3BE-016C-AB1A-FAD4-A4314B5E1C9E}"/>
              </a:ext>
            </a:extLst>
          </p:cNvPr>
          <p:cNvPicPr>
            <a:picLocks noChangeAspect="1"/>
          </p:cNvPicPr>
          <p:nvPr/>
        </p:nvPicPr>
        <p:blipFill>
          <a:blip r:embed="rId2"/>
          <a:stretch>
            <a:fillRect/>
          </a:stretch>
        </p:blipFill>
        <p:spPr>
          <a:xfrm>
            <a:off x="5477749" y="1408153"/>
            <a:ext cx="5692173" cy="4364342"/>
          </a:xfrm>
          <a:prstGeom prst="rect">
            <a:avLst/>
          </a:prstGeom>
        </p:spPr>
      </p:pic>
    </p:spTree>
    <p:extLst>
      <p:ext uri="{BB962C8B-B14F-4D97-AF65-F5344CB8AC3E}">
        <p14:creationId xmlns:p14="http://schemas.microsoft.com/office/powerpoint/2010/main" val="1713814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with words&#10;&#10;Description automatically generated">
            <a:extLst>
              <a:ext uri="{FF2B5EF4-FFF2-40B4-BE49-F238E27FC236}">
                <a16:creationId xmlns:a16="http://schemas.microsoft.com/office/drawing/2014/main" id="{D8169C71-8723-BADB-B189-87A5FC2BAA24}"/>
              </a:ext>
            </a:extLst>
          </p:cNvPr>
          <p:cNvPicPr>
            <a:picLocks noChangeAspect="1"/>
          </p:cNvPicPr>
          <p:nvPr/>
        </p:nvPicPr>
        <p:blipFill>
          <a:blip r:embed="rId2">
            <a:alphaModFix amt="33000"/>
            <a:extLst>
              <a:ext uri="{28A0092B-C50C-407E-A947-70E740481C1C}">
                <a14:useLocalDpi xmlns:a14="http://schemas.microsoft.com/office/drawing/2010/main" val="0"/>
              </a:ext>
            </a:extLst>
          </a:blip>
          <a:stretch>
            <a:fillRect/>
          </a:stretch>
        </p:blipFill>
        <p:spPr>
          <a:xfrm>
            <a:off x="21020" y="-74592"/>
            <a:ext cx="12192000" cy="6932592"/>
          </a:xfrm>
          <a:prstGeom prst="rect">
            <a:avLst/>
          </a:prstGeom>
        </p:spPr>
      </p:pic>
      <p:sp>
        <p:nvSpPr>
          <p:cNvPr id="6" name="Content Placeholder 5">
            <a:extLst>
              <a:ext uri="{FF2B5EF4-FFF2-40B4-BE49-F238E27FC236}">
                <a16:creationId xmlns:a16="http://schemas.microsoft.com/office/drawing/2014/main" id="{0E9A183F-EB97-7F6B-F4E6-54608B8141AB}"/>
              </a:ext>
            </a:extLst>
          </p:cNvPr>
          <p:cNvSpPr>
            <a:spLocks noGrp="1"/>
          </p:cNvSpPr>
          <p:nvPr>
            <p:ph idx="1"/>
          </p:nvPr>
        </p:nvSpPr>
        <p:spPr>
          <a:xfrm>
            <a:off x="993227" y="1139853"/>
            <a:ext cx="10825654" cy="4893606"/>
          </a:xfrm>
        </p:spPr>
        <p:txBody>
          <a:bodyPr>
            <a:normAutofit lnSpcReduction="10000"/>
          </a:bodyPr>
          <a:lstStyle/>
          <a:p>
            <a:r>
              <a:rPr lang="en-US" b="1" dirty="0">
                <a:solidFill>
                  <a:srgbClr val="000000"/>
                </a:solidFill>
              </a:rPr>
              <a:t>Customer Growth and Churn Rate Trends: Customer numbers have risen yearly, peaking in 2019, while churn rates hit a high in 2017 but declined thereafter, suggesting improved retention efforts.</a:t>
            </a:r>
          </a:p>
          <a:p>
            <a:endParaRPr lang="en-US" b="1" dirty="0">
              <a:solidFill>
                <a:srgbClr val="000000"/>
              </a:solidFill>
            </a:endParaRPr>
          </a:p>
          <a:p>
            <a:r>
              <a:rPr lang="en-US" b="1" dirty="0">
                <a:solidFill>
                  <a:srgbClr val="000000"/>
                </a:solidFill>
              </a:rPr>
              <a:t>Geographical Insights: Germany has the highest churn rate, while France boasts the most customers, underlining regional differences in customer behavior.</a:t>
            </a:r>
          </a:p>
          <a:p>
            <a:pPr marL="0" indent="0">
              <a:buNone/>
            </a:pPr>
            <a:endParaRPr lang="en-US" b="1" dirty="0">
              <a:solidFill>
                <a:srgbClr val="000000"/>
              </a:solidFill>
            </a:endParaRPr>
          </a:p>
          <a:p>
            <a:r>
              <a:rPr lang="en-US" b="1" dirty="0">
                <a:solidFill>
                  <a:srgbClr val="000000"/>
                </a:solidFill>
              </a:rPr>
              <a:t>Credit Card Ownership Trends: Credit card ownership is highest among 30-50-year-olds, with notable variations across age groups, necessitating targeted strategies.</a:t>
            </a:r>
          </a:p>
          <a:p>
            <a:pPr marL="0" indent="0">
              <a:buNone/>
            </a:pPr>
            <a:endParaRPr lang="en-US" b="1" dirty="0">
              <a:solidFill>
                <a:srgbClr val="000000"/>
              </a:solidFill>
            </a:endParaRPr>
          </a:p>
        </p:txBody>
      </p:sp>
    </p:spTree>
    <p:extLst>
      <p:ext uri="{BB962C8B-B14F-4D97-AF65-F5344CB8AC3E}">
        <p14:creationId xmlns:p14="http://schemas.microsoft.com/office/powerpoint/2010/main" val="1586289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with words&#10;&#10;Description automatically generated">
            <a:extLst>
              <a:ext uri="{FF2B5EF4-FFF2-40B4-BE49-F238E27FC236}">
                <a16:creationId xmlns:a16="http://schemas.microsoft.com/office/drawing/2014/main" id="{D8169C71-8723-BADB-B189-87A5FC2BAA24}"/>
              </a:ext>
            </a:extLst>
          </p:cNvPr>
          <p:cNvPicPr>
            <a:picLocks noChangeAspect="1"/>
          </p:cNvPicPr>
          <p:nvPr/>
        </p:nvPicPr>
        <p:blipFill>
          <a:blip r:embed="rId2">
            <a:alphaModFix amt="33000"/>
            <a:extLst>
              <a:ext uri="{28A0092B-C50C-407E-A947-70E740481C1C}">
                <a14:useLocalDpi xmlns:a14="http://schemas.microsoft.com/office/drawing/2010/main" val="0"/>
              </a:ext>
            </a:extLst>
          </a:blip>
          <a:stretch>
            <a:fillRect/>
          </a:stretch>
        </p:blipFill>
        <p:spPr>
          <a:xfrm>
            <a:off x="21020" y="-74592"/>
            <a:ext cx="12192000" cy="6932592"/>
          </a:xfrm>
          <a:prstGeom prst="rect">
            <a:avLst/>
          </a:prstGeom>
        </p:spPr>
      </p:pic>
      <p:sp>
        <p:nvSpPr>
          <p:cNvPr id="6" name="Content Placeholder 5">
            <a:extLst>
              <a:ext uri="{FF2B5EF4-FFF2-40B4-BE49-F238E27FC236}">
                <a16:creationId xmlns:a16="http://schemas.microsoft.com/office/drawing/2014/main" id="{0E9A183F-EB97-7F6B-F4E6-54608B8141AB}"/>
              </a:ext>
            </a:extLst>
          </p:cNvPr>
          <p:cNvSpPr>
            <a:spLocks noGrp="1"/>
          </p:cNvSpPr>
          <p:nvPr>
            <p:ph idx="1"/>
          </p:nvPr>
        </p:nvSpPr>
        <p:spPr>
          <a:xfrm>
            <a:off x="993227" y="1139853"/>
            <a:ext cx="10825654" cy="4893606"/>
          </a:xfrm>
        </p:spPr>
        <p:txBody>
          <a:bodyPr>
            <a:normAutofit/>
          </a:bodyPr>
          <a:lstStyle/>
          <a:p>
            <a:r>
              <a:rPr lang="en-US" b="1" dirty="0"/>
              <a:t>Correlation Analysis: A slight correlation exists between salary and customer balance, with slightly higher balances among churned customers. No significant correlation exists between salary and credit score.</a:t>
            </a:r>
          </a:p>
          <a:p>
            <a:endParaRPr lang="en-US" b="1" dirty="0"/>
          </a:p>
          <a:p>
            <a:r>
              <a:rPr lang="en-US" b="1" dirty="0"/>
              <a:t>Gender-Based Analysis: Female customers have slightly higher average salaries but fewer active accounts compared to males, suggesting a negative correlation between gender, active accounts, and salary.</a:t>
            </a:r>
          </a:p>
          <a:p>
            <a:endParaRPr lang="en-US" b="1" dirty="0"/>
          </a:p>
        </p:txBody>
      </p:sp>
    </p:spTree>
    <p:extLst>
      <p:ext uri="{BB962C8B-B14F-4D97-AF65-F5344CB8AC3E}">
        <p14:creationId xmlns:p14="http://schemas.microsoft.com/office/powerpoint/2010/main" val="125857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ack text on a white background&#10;&#10;Description automatically generated">
            <a:extLst>
              <a:ext uri="{FF2B5EF4-FFF2-40B4-BE49-F238E27FC236}">
                <a16:creationId xmlns:a16="http://schemas.microsoft.com/office/drawing/2014/main" id="{AF010503-1233-5613-CDE3-207B0BAB1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807" y="1769281"/>
            <a:ext cx="7282355" cy="3090767"/>
          </a:xfrm>
          <a:prstGeom prst="rect">
            <a:avLst/>
          </a:prstGeom>
        </p:spPr>
      </p:pic>
    </p:spTree>
    <p:extLst>
      <p:ext uri="{BB962C8B-B14F-4D97-AF65-F5344CB8AC3E}">
        <p14:creationId xmlns:p14="http://schemas.microsoft.com/office/powerpoint/2010/main" val="410479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46000"/>
          </a:schemeClr>
        </a:solidFill>
        <a:effectLst/>
      </p:bgPr>
    </p:bg>
    <p:spTree>
      <p:nvGrpSpPr>
        <p:cNvPr id="1" name=""/>
        <p:cNvGrpSpPr/>
        <p:nvPr/>
      </p:nvGrpSpPr>
      <p:grpSpPr>
        <a:xfrm>
          <a:off x="0" y="0"/>
          <a:ext cx="0" cy="0"/>
          <a:chOff x="0" y="0"/>
          <a:chExt cx="0" cy="0"/>
        </a:xfrm>
      </p:grpSpPr>
      <p:pic>
        <p:nvPicPr>
          <p:cNvPr id="9" name="Picture 8" descr="A hand holding a magnifying glass&#10;&#10;Description automatically generated">
            <a:extLst>
              <a:ext uri="{FF2B5EF4-FFF2-40B4-BE49-F238E27FC236}">
                <a16:creationId xmlns:a16="http://schemas.microsoft.com/office/drawing/2014/main" id="{9621E897-99F9-52A8-8CAA-5CFB27636F51}"/>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5814" b="5814"/>
          <a:stretch/>
        </p:blipFill>
        <p:spPr>
          <a:xfrm>
            <a:off x="0" y="681037"/>
            <a:ext cx="12192000" cy="7430814"/>
          </a:xfrm>
          <a:prstGeom prst="rect">
            <a:avLst/>
          </a:prstGeom>
        </p:spPr>
      </p:pic>
      <p:sp>
        <p:nvSpPr>
          <p:cNvPr id="5" name="Content Placeholder 4">
            <a:extLst>
              <a:ext uri="{FF2B5EF4-FFF2-40B4-BE49-F238E27FC236}">
                <a16:creationId xmlns:a16="http://schemas.microsoft.com/office/drawing/2014/main" id="{A12746A1-F6F5-0B59-0B80-A6527D8A229B}"/>
              </a:ext>
            </a:extLst>
          </p:cNvPr>
          <p:cNvSpPr>
            <a:spLocks noGrp="1"/>
          </p:cNvSpPr>
          <p:nvPr>
            <p:ph idx="1"/>
          </p:nvPr>
        </p:nvSpPr>
        <p:spPr>
          <a:xfrm>
            <a:off x="974834" y="152401"/>
            <a:ext cx="10515600" cy="6024562"/>
          </a:xfrm>
        </p:spPr>
        <p:txBody>
          <a:bodyPr>
            <a:normAutofit/>
          </a:bodyPr>
          <a:lstStyle/>
          <a:p>
            <a:pPr marL="0" indent="0">
              <a:buNone/>
            </a:pPr>
            <a:r>
              <a:rPr lang="en-US" sz="2800" b="1" dirty="0">
                <a:solidFill>
                  <a:srgbClr val="292929"/>
                </a:solidFill>
              </a:rPr>
              <a:t>Welcome to the presentation on customer relationship management in the banking sector. As the analytical CRM specialist for the bank, I've been tasked with extracting insights from diverse customer datasets to reduce churn, improve service, and boost satisfaction. </a:t>
            </a:r>
          </a:p>
          <a:p>
            <a:pPr marL="0" indent="0">
              <a:buNone/>
            </a:pPr>
            <a:endParaRPr lang="en-US" sz="2800" b="1" dirty="0">
              <a:solidFill>
                <a:srgbClr val="292929"/>
              </a:solidFill>
            </a:endParaRPr>
          </a:p>
          <a:p>
            <a:pPr marL="0" indent="0">
              <a:buNone/>
            </a:pPr>
            <a:endParaRPr lang="en-US" sz="2800" b="1" dirty="0">
              <a:solidFill>
                <a:srgbClr val="292929"/>
              </a:solidFill>
            </a:endParaRPr>
          </a:p>
          <a:p>
            <a:pPr marL="0" indent="0">
              <a:buNone/>
            </a:pPr>
            <a:endParaRPr lang="en-US" b="1" dirty="0">
              <a:solidFill>
                <a:srgbClr val="292929"/>
              </a:solidFill>
            </a:endParaRPr>
          </a:p>
          <a:p>
            <a:pPr marL="0" indent="0">
              <a:buNone/>
            </a:pPr>
            <a:r>
              <a:rPr lang="en-US" sz="2800" b="1" dirty="0">
                <a:solidFill>
                  <a:srgbClr val="292929"/>
                </a:solidFill>
              </a:rPr>
              <a:t>The project utilizes a robust dataset encompassing customer information, transaction details, credit scores, and demographic profiles. Through advanced analytics and visualization techniques, I have uncovered valuable insights that will guide in making data-driven decisions to optimize customer satisfaction and business growth.</a:t>
            </a:r>
          </a:p>
          <a:p>
            <a:pPr marL="0" indent="0">
              <a:buNone/>
            </a:pPr>
            <a:endParaRPr lang="en-US" sz="2800" b="1" dirty="0">
              <a:solidFill>
                <a:srgbClr val="292929"/>
              </a:solidFill>
            </a:endParaRPr>
          </a:p>
          <a:p>
            <a:endParaRPr lang="en-IN" b="1" dirty="0"/>
          </a:p>
        </p:txBody>
      </p:sp>
    </p:spTree>
    <p:extLst>
      <p:ext uri="{BB962C8B-B14F-4D97-AF65-F5344CB8AC3E}">
        <p14:creationId xmlns:p14="http://schemas.microsoft.com/office/powerpoint/2010/main" val="3034674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erson standing next to a question mark&#10;&#10;Description automatically generated">
            <a:extLst>
              <a:ext uri="{FF2B5EF4-FFF2-40B4-BE49-F238E27FC236}">
                <a16:creationId xmlns:a16="http://schemas.microsoft.com/office/drawing/2014/main" id="{DF52E590-111C-1538-C334-86D73571F120}"/>
              </a:ext>
            </a:extLst>
          </p:cNvPr>
          <p:cNvPicPr>
            <a:picLocks noChangeAspect="1"/>
          </p:cNvPicPr>
          <p:nvPr/>
        </p:nvPicPr>
        <p:blipFill>
          <a:blip r:embed="rId2">
            <a:alphaModFix amt="38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Content Placeholder 4">
            <a:extLst>
              <a:ext uri="{FF2B5EF4-FFF2-40B4-BE49-F238E27FC236}">
                <a16:creationId xmlns:a16="http://schemas.microsoft.com/office/drawing/2014/main" id="{A12746A1-F6F5-0B59-0B80-A6527D8A229B}"/>
              </a:ext>
            </a:extLst>
          </p:cNvPr>
          <p:cNvSpPr>
            <a:spLocks noGrp="1"/>
          </p:cNvSpPr>
          <p:nvPr>
            <p:ph idx="1"/>
          </p:nvPr>
        </p:nvSpPr>
        <p:spPr>
          <a:xfrm>
            <a:off x="838200" y="1114097"/>
            <a:ext cx="10515600" cy="5062866"/>
          </a:xfrm>
        </p:spPr>
        <p:txBody>
          <a:bodyPr>
            <a:normAutofit lnSpcReduction="10000"/>
          </a:bodyPr>
          <a:lstStyle/>
          <a:p>
            <a:pPr>
              <a:spcBef>
                <a:spcPts val="432"/>
              </a:spcBef>
              <a:buSzPts val="1800"/>
            </a:pPr>
            <a:r>
              <a:rPr lang="en-US" sz="3600" b="1" i="0" kern="1200" dirty="0">
                <a:effectLst/>
                <a:ea typeface="+mn-ea"/>
                <a:cs typeface="+mn-cs"/>
              </a:rPr>
              <a:t>You are an analytical CRM (Customer Relationship Management) specialist hired by a bank to extract meaningful insights from various customer-related datasets. </a:t>
            </a:r>
          </a:p>
          <a:p>
            <a:pPr>
              <a:spcBef>
                <a:spcPts val="432"/>
              </a:spcBef>
              <a:buSzPts val="1800"/>
            </a:pPr>
            <a:endParaRPr lang="en-US" sz="3600" b="1" i="0" kern="1200" dirty="0">
              <a:effectLst/>
              <a:ea typeface="+mn-ea"/>
              <a:cs typeface="+mn-cs"/>
            </a:endParaRPr>
          </a:p>
          <a:p>
            <a:pPr>
              <a:spcBef>
                <a:spcPts val="432"/>
              </a:spcBef>
              <a:buSzPts val="1800"/>
            </a:pPr>
            <a:r>
              <a:rPr lang="en-US" sz="3600" b="1" i="0" kern="1200" dirty="0">
                <a:effectLst/>
                <a:ea typeface="+mn-ea"/>
                <a:cs typeface="+mn-cs"/>
              </a:rPr>
              <a:t>The bank aims to reduce customer churn, improve service delivery, and enhance customer satisfaction. They have provided you with datasets including customer demographics, transaction details, customer exit information, and active customer profiles</a:t>
            </a:r>
            <a:endParaRPr lang="en-IN" sz="4800" b="1" dirty="0">
              <a:effectLst/>
            </a:endParaRPr>
          </a:p>
        </p:txBody>
      </p:sp>
    </p:spTree>
    <p:extLst>
      <p:ext uri="{BB962C8B-B14F-4D97-AF65-F5344CB8AC3E}">
        <p14:creationId xmlns:p14="http://schemas.microsoft.com/office/powerpoint/2010/main" val="25817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DB57A16-B3C6-718C-827E-E9CC353BF3E6}"/>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altLang="zh-CN" sz="3600" b="1" dirty="0">
                <a:effectLst>
                  <a:outerShdw blurRad="38100" dist="38100" dir="2700000" algn="tl">
                    <a:srgbClr val="000000">
                      <a:alpha val="43137"/>
                    </a:srgbClr>
                  </a:outerShdw>
                </a:effectLst>
              </a:rPr>
              <a:t>Overview of the Customers</a:t>
            </a:r>
            <a:endParaRPr lang="en-US" sz="3600" b="1" dirty="0"/>
          </a:p>
          <a:p>
            <a:pPr indent="-228600">
              <a:lnSpc>
                <a:spcPct val="90000"/>
              </a:lnSpc>
              <a:spcAft>
                <a:spcPts val="600"/>
              </a:spcAft>
              <a:buFont typeface="Arial" panose="020B0604020202020204" pitchFamily="34" charset="0"/>
              <a:buChar char="•"/>
            </a:pPr>
            <a:endParaRPr lang="en-US" sz="3600" b="1" dirty="0"/>
          </a:p>
        </p:txBody>
      </p:sp>
      <p:sp>
        <p:nvSpPr>
          <p:cNvPr id="5" name="Content Placeholder 4">
            <a:extLst>
              <a:ext uri="{FF2B5EF4-FFF2-40B4-BE49-F238E27FC236}">
                <a16:creationId xmlns:a16="http://schemas.microsoft.com/office/drawing/2014/main" id="{A12746A1-F6F5-0B59-0B80-A6527D8A229B}"/>
              </a:ext>
            </a:extLst>
          </p:cNvPr>
          <p:cNvSpPr>
            <a:spLocks/>
          </p:cNvSpPr>
          <p:nvPr/>
        </p:nvSpPr>
        <p:spPr>
          <a:xfrm>
            <a:off x="8240696" y="3171572"/>
            <a:ext cx="3482922" cy="662926"/>
          </a:xfrm>
          <a:prstGeom prst="rect">
            <a:avLst/>
          </a:prstGeom>
        </p:spPr>
        <p:txBody>
          <a:bodyPr>
            <a:normAutofit/>
          </a:bodyPr>
          <a:lstStyle/>
          <a:p>
            <a:pPr defTabSz="749808">
              <a:lnSpc>
                <a:spcPct val="90000"/>
              </a:lnSpc>
              <a:spcBef>
                <a:spcPts val="354"/>
              </a:spcBef>
            </a:pPr>
            <a:r>
              <a:rPr lang="en-IN" sz="2624" kern="1200">
                <a:solidFill>
                  <a:srgbClr val="000000"/>
                </a:solidFill>
                <a:latin typeface="Aptos" panose="020B0004020202020204" pitchFamily="34" charset="0"/>
                <a:ea typeface="+mn-ea"/>
                <a:cs typeface="+mn-cs"/>
              </a:rPr>
              <a:t>CHURN RATE</a:t>
            </a:r>
            <a:endParaRPr lang="en-IN" sz="3600">
              <a:effectLst/>
            </a:endParaRPr>
          </a:p>
        </p:txBody>
      </p:sp>
      <p:pic>
        <p:nvPicPr>
          <p:cNvPr id="4" name="Picture 3">
            <a:extLst>
              <a:ext uri="{FF2B5EF4-FFF2-40B4-BE49-F238E27FC236}">
                <a16:creationId xmlns:a16="http://schemas.microsoft.com/office/drawing/2014/main" id="{934FB4A4-8151-FF5A-5E43-B5CB4B844347}"/>
              </a:ext>
            </a:extLst>
          </p:cNvPr>
          <p:cNvPicPr>
            <a:picLocks noChangeAspect="1"/>
          </p:cNvPicPr>
          <p:nvPr/>
        </p:nvPicPr>
        <p:blipFill>
          <a:blip r:embed="rId2"/>
          <a:stretch>
            <a:fillRect/>
          </a:stretch>
        </p:blipFill>
        <p:spPr>
          <a:xfrm>
            <a:off x="4901184" y="1636429"/>
            <a:ext cx="1726309" cy="792533"/>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B50C031A-CD56-4FE3-1987-660E9B3F9097}"/>
              </a:ext>
            </a:extLst>
          </p:cNvPr>
          <p:cNvPicPr>
            <a:picLocks noChangeAspect="1"/>
          </p:cNvPicPr>
          <p:nvPr/>
        </p:nvPicPr>
        <p:blipFill>
          <a:blip r:embed="rId3"/>
          <a:stretch>
            <a:fillRect/>
          </a:stretch>
        </p:blipFill>
        <p:spPr>
          <a:xfrm>
            <a:off x="4901184" y="2940497"/>
            <a:ext cx="1726309" cy="792533"/>
          </a:xfrm>
          <a:prstGeom prst="rect">
            <a:avLst/>
          </a:prstGeom>
          <a:ln w="2286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5A41162C-C414-8F47-BDEE-4194B506C527}"/>
              </a:ext>
            </a:extLst>
          </p:cNvPr>
          <p:cNvPicPr>
            <a:picLocks noChangeAspect="1"/>
          </p:cNvPicPr>
          <p:nvPr/>
        </p:nvPicPr>
        <p:blipFill>
          <a:blip r:embed="rId4"/>
          <a:stretch>
            <a:fillRect/>
          </a:stretch>
        </p:blipFill>
        <p:spPr>
          <a:xfrm>
            <a:off x="4901184" y="4244564"/>
            <a:ext cx="1726309" cy="808226"/>
          </a:xfrm>
          <a:prstGeom prst="rect">
            <a:avLst/>
          </a:prstGeom>
          <a:ln w="228600" cap="sq" cmpd="thickThin">
            <a:solidFill>
              <a:srgbClr val="000000"/>
            </a:solidFill>
            <a:prstDash val="solid"/>
            <a:miter lim="800000"/>
          </a:ln>
          <a:effectLst>
            <a:innerShdw blurRad="76200">
              <a:srgbClr val="000000"/>
            </a:innerShdw>
          </a:effectLst>
        </p:spPr>
      </p:pic>
      <p:sp>
        <p:nvSpPr>
          <p:cNvPr id="13" name="Arrow: Right 12">
            <a:extLst>
              <a:ext uri="{FF2B5EF4-FFF2-40B4-BE49-F238E27FC236}">
                <a16:creationId xmlns:a16="http://schemas.microsoft.com/office/drawing/2014/main" id="{BCC3D18E-2A25-548B-A720-7F7FC4113127}"/>
              </a:ext>
            </a:extLst>
          </p:cNvPr>
          <p:cNvSpPr/>
          <p:nvPr/>
        </p:nvSpPr>
        <p:spPr>
          <a:xfrm>
            <a:off x="7193008" y="1924463"/>
            <a:ext cx="935129" cy="2164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29EC1B09-C2A8-21DE-AC2D-9867B5E0C27E}"/>
              </a:ext>
            </a:extLst>
          </p:cNvPr>
          <p:cNvSpPr/>
          <p:nvPr/>
        </p:nvSpPr>
        <p:spPr>
          <a:xfrm>
            <a:off x="7193006" y="3286570"/>
            <a:ext cx="935129" cy="2164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A7CDA2CC-BA81-190C-815B-EDBF4002D9A8}"/>
              </a:ext>
            </a:extLst>
          </p:cNvPr>
          <p:cNvSpPr/>
          <p:nvPr/>
        </p:nvSpPr>
        <p:spPr>
          <a:xfrm>
            <a:off x="7193006" y="4648677"/>
            <a:ext cx="935129" cy="2164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Content Placeholder 4">
            <a:extLst>
              <a:ext uri="{FF2B5EF4-FFF2-40B4-BE49-F238E27FC236}">
                <a16:creationId xmlns:a16="http://schemas.microsoft.com/office/drawing/2014/main" id="{EEBF037B-A3FB-0A18-EAF1-062D3A72F1CF}"/>
              </a:ext>
            </a:extLst>
          </p:cNvPr>
          <p:cNvSpPr txBox="1">
            <a:spLocks/>
          </p:cNvSpPr>
          <p:nvPr/>
        </p:nvSpPr>
        <p:spPr>
          <a:xfrm>
            <a:off x="8340270" y="4659228"/>
            <a:ext cx="3482922" cy="662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49808">
              <a:spcBef>
                <a:spcPts val="354"/>
              </a:spcBef>
              <a:buSzPts val="1800"/>
              <a:buNone/>
            </a:pPr>
            <a:r>
              <a:rPr lang="en-IN" sz="2624" kern="1200">
                <a:solidFill>
                  <a:schemeClr val="tx1"/>
                </a:solidFill>
                <a:latin typeface="+mn-lt"/>
                <a:ea typeface="+mn-ea"/>
                <a:cs typeface="+mn-cs"/>
              </a:rPr>
              <a:t>AVERAGE BALANCE</a:t>
            </a:r>
            <a:endParaRPr lang="en-IN" sz="3200"/>
          </a:p>
        </p:txBody>
      </p:sp>
      <p:sp>
        <p:nvSpPr>
          <p:cNvPr id="20" name="TextBox 19">
            <a:extLst>
              <a:ext uri="{FF2B5EF4-FFF2-40B4-BE49-F238E27FC236}">
                <a16:creationId xmlns:a16="http://schemas.microsoft.com/office/drawing/2014/main" id="{28129DB7-146B-BC10-3F2B-0D230B401760}"/>
              </a:ext>
            </a:extLst>
          </p:cNvPr>
          <p:cNvSpPr txBox="1"/>
          <p:nvPr/>
        </p:nvSpPr>
        <p:spPr>
          <a:xfrm>
            <a:off x="8240696" y="1868416"/>
            <a:ext cx="3082465" cy="458139"/>
          </a:xfrm>
          <a:prstGeom prst="rect">
            <a:avLst/>
          </a:prstGeom>
          <a:noFill/>
        </p:spPr>
        <p:txBody>
          <a:bodyPr wrap="square">
            <a:spAutoFit/>
          </a:bodyPr>
          <a:lstStyle/>
          <a:p>
            <a:pPr defTabSz="749808">
              <a:lnSpc>
                <a:spcPct val="90000"/>
              </a:lnSpc>
              <a:spcBef>
                <a:spcPts val="354"/>
              </a:spcBef>
            </a:pPr>
            <a:r>
              <a:rPr lang="en-IN" sz="2624" kern="1200">
                <a:solidFill>
                  <a:srgbClr val="000000"/>
                </a:solidFill>
                <a:latin typeface="Aptos" panose="020B0004020202020204" pitchFamily="34" charset="0"/>
                <a:ea typeface="+mn-ea"/>
                <a:cs typeface="+mn-cs"/>
              </a:rPr>
              <a:t>TOTAL CUSTOMERS</a:t>
            </a:r>
            <a:endParaRPr lang="en-IN" sz="4800">
              <a:effectLst/>
            </a:endParaRPr>
          </a:p>
        </p:txBody>
      </p:sp>
    </p:spTree>
    <p:extLst>
      <p:ext uri="{BB962C8B-B14F-4D97-AF65-F5344CB8AC3E}">
        <p14:creationId xmlns:p14="http://schemas.microsoft.com/office/powerpoint/2010/main" val="106313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0E9A183F-EB97-7F6B-F4E6-54608B8141AB}"/>
              </a:ext>
            </a:extLst>
          </p:cNvPr>
          <p:cNvSpPr>
            <a:spLocks noGrp="1"/>
          </p:cNvSpPr>
          <p:nvPr>
            <p:ph idx="1"/>
          </p:nvPr>
        </p:nvSpPr>
        <p:spPr>
          <a:xfrm>
            <a:off x="371094" y="2718054"/>
            <a:ext cx="3438906" cy="3207258"/>
          </a:xfrm>
        </p:spPr>
        <p:txBody>
          <a:bodyPr vert="horz" lIns="91440" tIns="45720" rIns="91440" bIns="45720" rtlCol="0" anchor="t">
            <a:normAutofit/>
          </a:bodyPr>
          <a:lstStyle/>
          <a:p>
            <a:r>
              <a:rPr lang="en-US" sz="2400" dirty="0"/>
              <a:t>France has highest customers.</a:t>
            </a:r>
          </a:p>
          <a:p>
            <a:endParaRPr lang="en-US" sz="2400" dirty="0"/>
          </a:p>
          <a:p>
            <a:r>
              <a:rPr lang="en-US" sz="2400" dirty="0"/>
              <a:t>Germany  and Spain almost have same number of customers and share 2</a:t>
            </a:r>
            <a:r>
              <a:rPr lang="en-US" sz="2400" baseline="30000" dirty="0"/>
              <a:t>nd</a:t>
            </a:r>
            <a:r>
              <a:rPr lang="en-US" sz="2400" dirty="0"/>
              <a:t> ,3</a:t>
            </a:r>
            <a:r>
              <a:rPr lang="en-US" sz="2400" baseline="30000" dirty="0"/>
              <a:t>rd</a:t>
            </a:r>
            <a:r>
              <a:rPr lang="en-US" sz="2400" dirty="0"/>
              <a:t> spots respectively.</a:t>
            </a:r>
          </a:p>
        </p:txBody>
      </p:sp>
      <p:pic>
        <p:nvPicPr>
          <p:cNvPr id="12" name="Picture 11" descr="A graph of a graph&#10;&#10;Description automatically generated with medium confidence">
            <a:extLst>
              <a:ext uri="{FF2B5EF4-FFF2-40B4-BE49-F238E27FC236}">
                <a16:creationId xmlns:a16="http://schemas.microsoft.com/office/drawing/2014/main" id="{B3ACF18E-FD96-C0A5-3D3E-63F31DD1EA59}"/>
              </a:ext>
            </a:extLst>
          </p:cNvPr>
          <p:cNvPicPr>
            <a:picLocks noChangeAspect="1"/>
          </p:cNvPicPr>
          <p:nvPr/>
        </p:nvPicPr>
        <p:blipFill>
          <a:blip r:embed="rId2"/>
          <a:stretch>
            <a:fillRect/>
          </a:stretch>
        </p:blipFill>
        <p:spPr>
          <a:xfrm>
            <a:off x="4901184" y="975774"/>
            <a:ext cx="6922008" cy="5007036"/>
          </a:xfrm>
          <a:prstGeom prst="rect">
            <a:avLst/>
          </a:prstGeom>
        </p:spPr>
      </p:pic>
      <p:sp>
        <p:nvSpPr>
          <p:cNvPr id="2" name="TextBox 1">
            <a:extLst>
              <a:ext uri="{FF2B5EF4-FFF2-40B4-BE49-F238E27FC236}">
                <a16:creationId xmlns:a16="http://schemas.microsoft.com/office/drawing/2014/main" id="{844DF775-FABA-E44A-2E71-AA49601C3139}"/>
              </a:ext>
            </a:extLst>
          </p:cNvPr>
          <p:cNvSpPr txBox="1"/>
          <p:nvPr/>
        </p:nvSpPr>
        <p:spPr>
          <a:xfrm>
            <a:off x="318264" y="1333059"/>
            <a:ext cx="3810000" cy="1384995"/>
          </a:xfrm>
          <a:prstGeom prst="rect">
            <a:avLst/>
          </a:prstGeom>
          <a:noFill/>
        </p:spPr>
        <p:txBody>
          <a:bodyPr wrap="square" rtlCol="0">
            <a:spAutoFit/>
          </a:bodyPr>
          <a:lstStyle/>
          <a:p>
            <a:r>
              <a:rPr lang="en-US" sz="2800" b="1" kern="1200" dirty="0">
                <a:solidFill>
                  <a:schemeClr val="tx1"/>
                </a:solidFill>
                <a:effectLst>
                  <a:outerShdw blurRad="38100" dist="38100" dir="2700000" algn="tl">
                    <a:srgbClr val="000000">
                      <a:alpha val="43137"/>
                    </a:srgbClr>
                  </a:outerShdw>
                </a:effectLst>
                <a:latin typeface="+mj-lt"/>
                <a:ea typeface="+mj-ea"/>
                <a:cs typeface="+mj-cs"/>
              </a:rPr>
              <a:t>Total Customers by Countries</a:t>
            </a:r>
          </a:p>
          <a:p>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5100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0E9A183F-EB97-7F6B-F4E6-54608B8141AB}"/>
              </a:ext>
            </a:extLst>
          </p:cNvPr>
          <p:cNvSpPr>
            <a:spLocks noGrp="1"/>
          </p:cNvSpPr>
          <p:nvPr>
            <p:ph idx="1"/>
          </p:nvPr>
        </p:nvSpPr>
        <p:spPr>
          <a:xfrm>
            <a:off x="371094" y="2718054"/>
            <a:ext cx="3438906" cy="3207258"/>
          </a:xfrm>
        </p:spPr>
        <p:txBody>
          <a:bodyPr vert="horz" lIns="91440" tIns="45720" rIns="91440" bIns="45720" rtlCol="0" anchor="t">
            <a:normAutofit fontScale="92500"/>
          </a:bodyPr>
          <a:lstStyle/>
          <a:p>
            <a:r>
              <a:rPr lang="en-US" sz="2400" dirty="0"/>
              <a:t>Germany has highest exited customers.</a:t>
            </a:r>
          </a:p>
          <a:p>
            <a:endParaRPr lang="en-US" sz="2400" dirty="0"/>
          </a:p>
          <a:p>
            <a:r>
              <a:rPr lang="en-US" sz="2400" dirty="0"/>
              <a:t>France follows Germany to the second spot.</a:t>
            </a:r>
          </a:p>
          <a:p>
            <a:endParaRPr lang="en-US" sz="2400" dirty="0"/>
          </a:p>
          <a:p>
            <a:r>
              <a:rPr lang="en-US" sz="2400" dirty="0"/>
              <a:t>Spain has the least exited customers.</a:t>
            </a:r>
            <a:endParaRPr lang="en-IN" sz="2400" dirty="0"/>
          </a:p>
        </p:txBody>
      </p:sp>
      <p:sp>
        <p:nvSpPr>
          <p:cNvPr id="2" name="TextBox 1">
            <a:extLst>
              <a:ext uri="{FF2B5EF4-FFF2-40B4-BE49-F238E27FC236}">
                <a16:creationId xmlns:a16="http://schemas.microsoft.com/office/drawing/2014/main" id="{844DF775-FABA-E44A-2E71-AA49601C3139}"/>
              </a:ext>
            </a:extLst>
          </p:cNvPr>
          <p:cNvSpPr txBox="1"/>
          <p:nvPr/>
        </p:nvSpPr>
        <p:spPr>
          <a:xfrm>
            <a:off x="318264" y="1333059"/>
            <a:ext cx="3810000" cy="954107"/>
          </a:xfrm>
          <a:prstGeom prst="rect">
            <a:avLst/>
          </a:prstGeom>
          <a:noFill/>
        </p:spPr>
        <p:txBody>
          <a:bodyPr wrap="square" rtlCol="0">
            <a:spAutoFit/>
          </a:bodyPr>
          <a:lstStyle/>
          <a:p>
            <a:pPr algn="ctr"/>
            <a:r>
              <a:rPr lang="en-IN" sz="2800" b="1" dirty="0">
                <a:solidFill>
                  <a:schemeClr val="tx1"/>
                </a:solidFill>
                <a:effectLst>
                  <a:outerShdw blurRad="38100" dist="38100" dir="2700000" algn="tl">
                    <a:srgbClr val="000000">
                      <a:alpha val="43137"/>
                    </a:srgbClr>
                  </a:outerShdw>
                </a:effectLst>
              </a:rPr>
              <a:t>Churned Customers by Countries</a:t>
            </a:r>
            <a:endParaRPr lang="en-IN" sz="600" b="1" dirty="0">
              <a:solidFill>
                <a:schemeClr val="tx1"/>
              </a:solidFill>
            </a:endParaRPr>
          </a:p>
        </p:txBody>
      </p:sp>
      <p:pic>
        <p:nvPicPr>
          <p:cNvPr id="10" name="Picture 9">
            <a:extLst>
              <a:ext uri="{FF2B5EF4-FFF2-40B4-BE49-F238E27FC236}">
                <a16:creationId xmlns:a16="http://schemas.microsoft.com/office/drawing/2014/main" id="{F0E73B60-050E-F484-EADC-8C7BD5209474}"/>
              </a:ext>
            </a:extLst>
          </p:cNvPr>
          <p:cNvPicPr>
            <a:picLocks noChangeAspect="1"/>
          </p:cNvPicPr>
          <p:nvPr/>
        </p:nvPicPr>
        <p:blipFill>
          <a:blip r:embed="rId2"/>
          <a:stretch>
            <a:fillRect/>
          </a:stretch>
        </p:blipFill>
        <p:spPr>
          <a:xfrm>
            <a:off x="5433848" y="1513490"/>
            <a:ext cx="5405881" cy="360504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6508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0E9A183F-EB97-7F6B-F4E6-54608B8141AB}"/>
              </a:ext>
            </a:extLst>
          </p:cNvPr>
          <p:cNvSpPr>
            <a:spLocks noGrp="1"/>
          </p:cNvSpPr>
          <p:nvPr>
            <p:ph idx="1"/>
          </p:nvPr>
        </p:nvSpPr>
        <p:spPr>
          <a:xfrm>
            <a:off x="371094" y="2718054"/>
            <a:ext cx="3438906" cy="3207258"/>
          </a:xfrm>
        </p:spPr>
        <p:txBody>
          <a:bodyPr vert="horz" lIns="91440" tIns="45720" rIns="91440" bIns="45720" rtlCol="0" anchor="t">
            <a:normAutofit fontScale="92500" lnSpcReduction="10000"/>
          </a:bodyPr>
          <a:lstStyle/>
          <a:p>
            <a:r>
              <a:rPr lang="en-US" sz="2400" dirty="0"/>
              <a:t>There is increase of exited customers every year.</a:t>
            </a:r>
          </a:p>
          <a:p>
            <a:endParaRPr lang="en-US" sz="2400" dirty="0"/>
          </a:p>
          <a:p>
            <a:r>
              <a:rPr lang="en-US" sz="2400" dirty="0"/>
              <a:t>In 2019 customers exited the most.</a:t>
            </a:r>
            <a:endParaRPr lang="en-IN" sz="2400" dirty="0"/>
          </a:p>
          <a:p>
            <a:endParaRPr lang="en-IN" sz="2400" dirty="0"/>
          </a:p>
          <a:p>
            <a:r>
              <a:rPr lang="en-IN" sz="2400" dirty="0"/>
              <a:t>2016 has least exited customers.</a:t>
            </a:r>
            <a:endParaRPr lang="en-US" sz="2400" dirty="0"/>
          </a:p>
        </p:txBody>
      </p:sp>
      <p:sp>
        <p:nvSpPr>
          <p:cNvPr id="2" name="TextBox 1">
            <a:extLst>
              <a:ext uri="{FF2B5EF4-FFF2-40B4-BE49-F238E27FC236}">
                <a16:creationId xmlns:a16="http://schemas.microsoft.com/office/drawing/2014/main" id="{844DF775-FABA-E44A-2E71-AA49601C3139}"/>
              </a:ext>
            </a:extLst>
          </p:cNvPr>
          <p:cNvSpPr txBox="1"/>
          <p:nvPr/>
        </p:nvSpPr>
        <p:spPr>
          <a:xfrm>
            <a:off x="318264" y="1333059"/>
            <a:ext cx="3810000" cy="954107"/>
          </a:xfrm>
          <a:prstGeom prst="rect">
            <a:avLst/>
          </a:prstGeom>
          <a:noFill/>
        </p:spPr>
        <p:txBody>
          <a:bodyPr wrap="square" rtlCol="0">
            <a:spAutoFit/>
          </a:bodyPr>
          <a:lstStyle/>
          <a:p>
            <a:pPr algn="ctr"/>
            <a:r>
              <a:rPr lang="en-IN" sz="2800" b="1" dirty="0">
                <a:solidFill>
                  <a:schemeClr val="tx1"/>
                </a:solidFill>
                <a:effectLst>
                  <a:outerShdw blurRad="38100" dist="38100" dir="2700000" algn="tl">
                    <a:srgbClr val="000000">
                      <a:alpha val="43137"/>
                    </a:srgbClr>
                  </a:outerShdw>
                </a:effectLst>
              </a:rPr>
              <a:t>Churned Customers by Year</a:t>
            </a:r>
            <a:endParaRPr lang="en-IN" sz="600" b="1" dirty="0">
              <a:solidFill>
                <a:schemeClr val="tx1"/>
              </a:solidFill>
            </a:endParaRPr>
          </a:p>
        </p:txBody>
      </p:sp>
      <p:pic>
        <p:nvPicPr>
          <p:cNvPr id="4" name="Picture 3">
            <a:extLst>
              <a:ext uri="{FF2B5EF4-FFF2-40B4-BE49-F238E27FC236}">
                <a16:creationId xmlns:a16="http://schemas.microsoft.com/office/drawing/2014/main" id="{6FF8BB95-DBB5-C934-5FD0-71E79D2F6B77}"/>
              </a:ext>
            </a:extLst>
          </p:cNvPr>
          <p:cNvPicPr>
            <a:picLocks noChangeAspect="1"/>
          </p:cNvPicPr>
          <p:nvPr/>
        </p:nvPicPr>
        <p:blipFill>
          <a:blip r:embed="rId2"/>
          <a:stretch>
            <a:fillRect/>
          </a:stretch>
        </p:blipFill>
        <p:spPr>
          <a:xfrm>
            <a:off x="5762118" y="1555141"/>
            <a:ext cx="5123435" cy="374771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39690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0E9A183F-EB97-7F6B-F4E6-54608B8141AB}"/>
              </a:ext>
            </a:extLst>
          </p:cNvPr>
          <p:cNvSpPr>
            <a:spLocks noGrp="1"/>
          </p:cNvSpPr>
          <p:nvPr>
            <p:ph idx="1"/>
          </p:nvPr>
        </p:nvSpPr>
        <p:spPr>
          <a:xfrm>
            <a:off x="371094" y="2718054"/>
            <a:ext cx="3438906" cy="3207258"/>
          </a:xfrm>
        </p:spPr>
        <p:txBody>
          <a:bodyPr vert="horz" lIns="91440" tIns="45720" rIns="91440" bIns="45720" rtlCol="0" anchor="t">
            <a:normAutofit/>
          </a:bodyPr>
          <a:lstStyle/>
          <a:p>
            <a:r>
              <a:rPr lang="en-US" sz="2400" dirty="0"/>
              <a:t>Female tend to exit the most contributing around 56% of total.</a:t>
            </a:r>
          </a:p>
          <a:p>
            <a:endParaRPr lang="en-US" sz="2400" dirty="0"/>
          </a:p>
          <a:p>
            <a:r>
              <a:rPr lang="en-US" sz="2400" dirty="0"/>
              <a:t>Male exit less compared to females and have a minor share of 44%.</a:t>
            </a:r>
          </a:p>
        </p:txBody>
      </p:sp>
      <p:sp>
        <p:nvSpPr>
          <p:cNvPr id="2" name="TextBox 1">
            <a:extLst>
              <a:ext uri="{FF2B5EF4-FFF2-40B4-BE49-F238E27FC236}">
                <a16:creationId xmlns:a16="http://schemas.microsoft.com/office/drawing/2014/main" id="{844DF775-FABA-E44A-2E71-AA49601C3139}"/>
              </a:ext>
            </a:extLst>
          </p:cNvPr>
          <p:cNvSpPr txBox="1"/>
          <p:nvPr/>
        </p:nvSpPr>
        <p:spPr>
          <a:xfrm>
            <a:off x="318264" y="1333059"/>
            <a:ext cx="3810000" cy="954107"/>
          </a:xfrm>
          <a:prstGeom prst="rect">
            <a:avLst/>
          </a:prstGeom>
          <a:noFill/>
        </p:spPr>
        <p:txBody>
          <a:bodyPr wrap="square" rtlCol="0">
            <a:spAutoFit/>
          </a:bodyPr>
          <a:lstStyle/>
          <a:p>
            <a:pPr algn="ctr"/>
            <a:r>
              <a:rPr lang="en-IN" sz="2800" b="1" dirty="0">
                <a:solidFill>
                  <a:schemeClr val="tx1"/>
                </a:solidFill>
                <a:effectLst>
                  <a:outerShdw blurRad="38100" dist="38100" dir="2700000" algn="tl">
                    <a:srgbClr val="000000">
                      <a:alpha val="43137"/>
                    </a:srgbClr>
                  </a:outerShdw>
                </a:effectLst>
              </a:rPr>
              <a:t>Churned Customers by Gender</a:t>
            </a:r>
            <a:endParaRPr lang="en-IN" sz="600" b="1" dirty="0">
              <a:solidFill>
                <a:schemeClr val="tx1"/>
              </a:solidFill>
            </a:endParaRPr>
          </a:p>
        </p:txBody>
      </p:sp>
      <p:pic>
        <p:nvPicPr>
          <p:cNvPr id="5" name="Picture 4">
            <a:extLst>
              <a:ext uri="{FF2B5EF4-FFF2-40B4-BE49-F238E27FC236}">
                <a16:creationId xmlns:a16="http://schemas.microsoft.com/office/drawing/2014/main" id="{12923972-DB85-0436-786C-A722E6E3857D}"/>
              </a:ext>
            </a:extLst>
          </p:cNvPr>
          <p:cNvPicPr>
            <a:picLocks noChangeAspect="1"/>
          </p:cNvPicPr>
          <p:nvPr/>
        </p:nvPicPr>
        <p:blipFill>
          <a:blip r:embed="rId2"/>
          <a:stretch>
            <a:fillRect/>
          </a:stretch>
        </p:blipFill>
        <p:spPr>
          <a:xfrm>
            <a:off x="5561175" y="1433556"/>
            <a:ext cx="5525321" cy="3990887"/>
          </a:xfrm>
          <a:prstGeom prst="rect">
            <a:avLst/>
          </a:prstGeom>
        </p:spPr>
      </p:pic>
    </p:spTree>
    <p:extLst>
      <p:ext uri="{BB962C8B-B14F-4D97-AF65-F5344CB8AC3E}">
        <p14:creationId xmlns:p14="http://schemas.microsoft.com/office/powerpoint/2010/main" val="286917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0E9A183F-EB97-7F6B-F4E6-54608B8141AB}"/>
              </a:ext>
            </a:extLst>
          </p:cNvPr>
          <p:cNvSpPr>
            <a:spLocks noGrp="1"/>
          </p:cNvSpPr>
          <p:nvPr>
            <p:ph idx="1"/>
          </p:nvPr>
        </p:nvSpPr>
        <p:spPr>
          <a:xfrm>
            <a:off x="371094" y="2718054"/>
            <a:ext cx="3438906" cy="3207258"/>
          </a:xfrm>
        </p:spPr>
        <p:txBody>
          <a:bodyPr vert="horz" lIns="91440" tIns="45720" rIns="91440" bIns="45720" rtlCol="0" anchor="t">
            <a:normAutofit lnSpcReduction="10000"/>
          </a:bodyPr>
          <a:lstStyle/>
          <a:p>
            <a:r>
              <a:rPr lang="en-US" sz="2400" dirty="0"/>
              <a:t>The age group 39-48 tend to exit the most with the highest count of 803.</a:t>
            </a:r>
          </a:p>
          <a:p>
            <a:endParaRPr lang="en-US" sz="2400" dirty="0"/>
          </a:p>
          <a:p>
            <a:r>
              <a:rPr lang="en-US" sz="2400" dirty="0"/>
              <a:t>Age group 70+ exit the least .Only 11 people of age 70+ have exited the bank.</a:t>
            </a:r>
          </a:p>
        </p:txBody>
      </p:sp>
      <p:sp>
        <p:nvSpPr>
          <p:cNvPr id="2" name="TextBox 1">
            <a:extLst>
              <a:ext uri="{FF2B5EF4-FFF2-40B4-BE49-F238E27FC236}">
                <a16:creationId xmlns:a16="http://schemas.microsoft.com/office/drawing/2014/main" id="{844DF775-FABA-E44A-2E71-AA49601C3139}"/>
              </a:ext>
            </a:extLst>
          </p:cNvPr>
          <p:cNvSpPr txBox="1"/>
          <p:nvPr/>
        </p:nvSpPr>
        <p:spPr>
          <a:xfrm>
            <a:off x="318264" y="1333059"/>
            <a:ext cx="3810000" cy="954107"/>
          </a:xfrm>
          <a:prstGeom prst="rect">
            <a:avLst/>
          </a:prstGeom>
          <a:noFill/>
        </p:spPr>
        <p:txBody>
          <a:bodyPr wrap="square" rtlCol="0">
            <a:spAutoFit/>
          </a:bodyPr>
          <a:lstStyle/>
          <a:p>
            <a:pPr algn="ctr"/>
            <a:r>
              <a:rPr lang="en-IN" sz="2800" b="1" dirty="0">
                <a:solidFill>
                  <a:schemeClr val="tx1"/>
                </a:solidFill>
                <a:effectLst>
                  <a:outerShdw blurRad="38100" dist="38100" dir="2700000" algn="tl">
                    <a:srgbClr val="000000">
                      <a:alpha val="43137"/>
                    </a:srgbClr>
                  </a:outerShdw>
                </a:effectLst>
              </a:rPr>
              <a:t>Churned Customers by Age Group</a:t>
            </a:r>
          </a:p>
        </p:txBody>
      </p:sp>
      <p:pic>
        <p:nvPicPr>
          <p:cNvPr id="4" name="Picture 3">
            <a:extLst>
              <a:ext uri="{FF2B5EF4-FFF2-40B4-BE49-F238E27FC236}">
                <a16:creationId xmlns:a16="http://schemas.microsoft.com/office/drawing/2014/main" id="{3A6283A0-DF6B-ED36-EB61-E8221EEAEE98}"/>
              </a:ext>
            </a:extLst>
          </p:cNvPr>
          <p:cNvPicPr>
            <a:picLocks noChangeAspect="1"/>
          </p:cNvPicPr>
          <p:nvPr/>
        </p:nvPicPr>
        <p:blipFill>
          <a:blip r:embed="rId2"/>
          <a:stretch>
            <a:fillRect/>
          </a:stretch>
        </p:blipFill>
        <p:spPr>
          <a:xfrm>
            <a:off x="5433848" y="1333059"/>
            <a:ext cx="5417069" cy="4078230"/>
          </a:xfrm>
          <a:prstGeom prst="rect">
            <a:avLst/>
          </a:prstGeom>
        </p:spPr>
      </p:pic>
    </p:spTree>
    <p:extLst>
      <p:ext uri="{BB962C8B-B14F-4D97-AF65-F5344CB8AC3E}">
        <p14:creationId xmlns:p14="http://schemas.microsoft.com/office/powerpoint/2010/main" val="1376731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199</TotalTime>
  <Words>620</Words>
  <Application>Microsoft Office PowerPoint</Application>
  <PresentationFormat>Widescreen</PresentationFormat>
  <Paragraphs>62</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vyamasani krishi raj</dc:creator>
  <cp:lastModifiedBy>vyamasani krishi raj</cp:lastModifiedBy>
  <cp:revision>27</cp:revision>
  <dcterms:created xsi:type="dcterms:W3CDTF">2024-06-16T04:46:17Z</dcterms:created>
  <dcterms:modified xsi:type="dcterms:W3CDTF">2024-06-18T03:36:01Z</dcterms:modified>
</cp:coreProperties>
</file>