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8" r:id="rId11"/>
    <p:sldId id="269" r:id="rId12"/>
    <p:sldId id="270"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3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BB9D-4B0A-6A35-1672-D73ECB363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0111AC-6F22-83DF-503E-12EF058B8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E6D77-EEA3-E883-B1A4-A1A2468935D0}"/>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F3DA3165-BFEF-2CC5-87DB-2B3B38AA3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129BD-004F-219A-4768-CA177AD9E243}"/>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252850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0240-A188-E40D-FBBF-B049E4E1F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066E00-1AE1-3CC3-7BDA-24E48B2FC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C051E-96BF-1E45-42A8-F4ADE7270560}"/>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E2B2C328-BC66-CEEF-8C6B-396B97335B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FAF58-B5D8-85C1-89FF-9CA7295A43A6}"/>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363902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FC54A-3E84-65C0-2B27-AD51C9D47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4CA910-1113-B618-81F8-C8C413059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B005D-DF1E-AE02-4B87-78BCEA169BB5}"/>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4B0CA8ED-0500-D5D5-7768-BFBF0019AB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E47D2-592E-48EA-F701-55697836F9D1}"/>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16413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12BD-E5AC-0B79-A1B4-48B5785EC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6A097-C6F4-E660-EE93-9AD1C3409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786DC-9EB8-7A7C-A187-D0A6D7118DCD}"/>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685B92C0-856E-106E-22F9-A2B6A84BC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99D11-B009-C309-F959-8FF66C5B1316}"/>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364984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5F70-58FE-33E0-4674-8379E01D6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5232AD-58A1-CCFF-1C7F-092BA35EB3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D58EA-54A2-5C13-AFBA-70397C18CDD8}"/>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4958AEDD-1D64-D368-B2FD-C89FD7BE5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1CC1B-E77D-5ACB-0CAA-77F016E80976}"/>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94793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1E70-BB29-11AE-1798-28B0614BF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140BD-A15C-A90C-7ACC-2BD770391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F483AE-CB05-996C-A673-89543BDFF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D0EB8F-29E3-0DB0-4DA7-E987423DEFFE}"/>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6" name="Footer Placeholder 5">
            <a:extLst>
              <a:ext uri="{FF2B5EF4-FFF2-40B4-BE49-F238E27FC236}">
                <a16:creationId xmlns:a16="http://schemas.microsoft.com/office/drawing/2014/main" id="{00E5AD33-2FC8-5F12-B01A-CAC471B77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EF8CD-5F8F-2E42-176C-6E1367C9C710}"/>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317629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DDDA-1BCC-B2B8-621F-3E5EBB5B10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3A907-946C-1937-4760-A23E998F5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39DD0-E942-0214-0D46-C0EB255BC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E96295-B969-23EA-9524-C39807440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106CB-3969-4F16-FBCF-D5855448A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49149-04C8-E55B-C928-56FB74BE185F}"/>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8" name="Footer Placeholder 7">
            <a:extLst>
              <a:ext uri="{FF2B5EF4-FFF2-40B4-BE49-F238E27FC236}">
                <a16:creationId xmlns:a16="http://schemas.microsoft.com/office/drawing/2014/main" id="{373CC4A4-D91E-C5C0-36F8-668EC0602B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AE47E2-C9CD-EF62-D216-2829039E952B}"/>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62306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FEEE-26CF-664B-EC52-75435592D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3DAFD8-65D5-C79A-0366-C73D0A685B0E}"/>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4" name="Footer Placeholder 3">
            <a:extLst>
              <a:ext uri="{FF2B5EF4-FFF2-40B4-BE49-F238E27FC236}">
                <a16:creationId xmlns:a16="http://schemas.microsoft.com/office/drawing/2014/main" id="{F84FA028-47E4-5635-243A-009A3A8041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346F3A-4486-0469-EB8B-D36D574C8E10}"/>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179920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71434-5F07-E785-94AB-17EDEF9175DF}"/>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3" name="Footer Placeholder 2">
            <a:extLst>
              <a:ext uri="{FF2B5EF4-FFF2-40B4-BE49-F238E27FC236}">
                <a16:creationId xmlns:a16="http://schemas.microsoft.com/office/drawing/2014/main" id="{CA9A645A-A3DC-DDE6-75FB-526C49B4AB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66B7D4-ABB7-8F3E-E3A6-CFEBBBA8C3D5}"/>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75438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B7F7-47C4-0241-6C02-F2F68E2E3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22E59F-A7CF-13D5-3E6A-7FB070DE4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1B5D2E-D18A-C30B-0529-EA89AF386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E638A-D02D-4519-1DA3-B0005F4F7879}"/>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6" name="Footer Placeholder 5">
            <a:extLst>
              <a:ext uri="{FF2B5EF4-FFF2-40B4-BE49-F238E27FC236}">
                <a16:creationId xmlns:a16="http://schemas.microsoft.com/office/drawing/2014/main" id="{0AC925BD-E525-1253-CC07-F716551C6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E6AD30-D7A5-A8A1-D891-6C2F878D0A00}"/>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212193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9631-097D-15EE-C739-3E21ED8D9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059073-EEC7-1026-F926-4DC24014E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1107ED-77D8-7731-D01D-5EBA9AD9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BAA6E-5DA4-271D-F229-118D4E9B10E2}"/>
              </a:ext>
            </a:extLst>
          </p:cNvPr>
          <p:cNvSpPr>
            <a:spLocks noGrp="1"/>
          </p:cNvSpPr>
          <p:nvPr>
            <p:ph type="dt" sz="half" idx="10"/>
          </p:nvPr>
        </p:nvSpPr>
        <p:spPr/>
        <p:txBody>
          <a:bodyPr/>
          <a:lstStyle/>
          <a:p>
            <a:fld id="{B0DA368A-E8A8-4EEA-B51B-E322C37F5587}" type="datetimeFigureOut">
              <a:rPr lang="en-IN" smtClean="0"/>
              <a:t>02-06-2024</a:t>
            </a:fld>
            <a:endParaRPr lang="en-IN"/>
          </a:p>
        </p:txBody>
      </p:sp>
      <p:sp>
        <p:nvSpPr>
          <p:cNvPr id="6" name="Footer Placeholder 5">
            <a:extLst>
              <a:ext uri="{FF2B5EF4-FFF2-40B4-BE49-F238E27FC236}">
                <a16:creationId xmlns:a16="http://schemas.microsoft.com/office/drawing/2014/main" id="{362B3A3B-F701-D345-BCEB-497EFF81D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F86AEE-3DEC-BE1A-F6A9-FB0BE4544D83}"/>
              </a:ext>
            </a:extLst>
          </p:cNvPr>
          <p:cNvSpPr>
            <a:spLocks noGrp="1"/>
          </p:cNvSpPr>
          <p:nvPr>
            <p:ph type="sldNum" sz="quarter" idx="12"/>
          </p:nvPr>
        </p:nvSpPr>
        <p:spPr/>
        <p:txBody>
          <a:bodyPr/>
          <a:lstStyle/>
          <a:p>
            <a:fld id="{BC33C366-944A-44EF-BD0E-E69ED2EFE6E8}" type="slidenum">
              <a:rPr lang="en-IN" smtClean="0"/>
              <a:t>‹#›</a:t>
            </a:fld>
            <a:endParaRPr lang="en-IN"/>
          </a:p>
        </p:txBody>
      </p:sp>
    </p:spTree>
    <p:extLst>
      <p:ext uri="{BB962C8B-B14F-4D97-AF65-F5344CB8AC3E}">
        <p14:creationId xmlns:p14="http://schemas.microsoft.com/office/powerpoint/2010/main" val="295898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F6F73-CAB0-A80E-9E78-69AFB03B7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08029-2C44-0C31-1ED2-EA3D98F3B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4DAC3-1875-8E4E-D387-AEACCE1DA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DA368A-E8A8-4EEA-B51B-E322C37F5587}" type="datetimeFigureOut">
              <a:rPr lang="en-IN" smtClean="0"/>
              <a:t>02-06-2024</a:t>
            </a:fld>
            <a:endParaRPr lang="en-IN"/>
          </a:p>
        </p:txBody>
      </p:sp>
      <p:sp>
        <p:nvSpPr>
          <p:cNvPr id="5" name="Footer Placeholder 4">
            <a:extLst>
              <a:ext uri="{FF2B5EF4-FFF2-40B4-BE49-F238E27FC236}">
                <a16:creationId xmlns:a16="http://schemas.microsoft.com/office/drawing/2014/main" id="{35B2369A-84DD-7B7B-8AD9-E9B20B480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F371600-1219-2574-1179-545113496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33C366-944A-44EF-BD0E-E69ED2EFE6E8}" type="slidenum">
              <a:rPr lang="en-IN" smtClean="0"/>
              <a:t>‹#›</a:t>
            </a:fld>
            <a:endParaRPr lang="en-IN"/>
          </a:p>
        </p:txBody>
      </p:sp>
    </p:spTree>
    <p:extLst>
      <p:ext uri="{BB962C8B-B14F-4D97-AF65-F5344CB8AC3E}">
        <p14:creationId xmlns:p14="http://schemas.microsoft.com/office/powerpoint/2010/main" val="177902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AC20-4508-63DB-6329-E13F3C0EA4F2}"/>
              </a:ext>
            </a:extLst>
          </p:cNvPr>
          <p:cNvSpPr>
            <a:spLocks noGrp="1"/>
          </p:cNvSpPr>
          <p:nvPr>
            <p:ph type="ctrTitle"/>
          </p:nvPr>
        </p:nvSpPr>
        <p:spPr/>
        <p:txBody>
          <a:bodyPr/>
          <a:lstStyle/>
          <a:p>
            <a:r>
              <a:rPr lang="en-US" dirty="0"/>
              <a:t>COLUMBIA   ASIA  HOSPITAL ANALYSIS</a:t>
            </a:r>
            <a:endParaRPr lang="en-IN" dirty="0"/>
          </a:p>
        </p:txBody>
      </p:sp>
      <p:sp>
        <p:nvSpPr>
          <p:cNvPr id="3" name="Subtitle 2">
            <a:extLst>
              <a:ext uri="{FF2B5EF4-FFF2-40B4-BE49-F238E27FC236}">
                <a16:creationId xmlns:a16="http://schemas.microsoft.com/office/drawing/2014/main" id="{F99F8223-47B2-FC51-8AF8-8426C76FE7D8}"/>
              </a:ext>
            </a:extLst>
          </p:cNvPr>
          <p:cNvSpPr>
            <a:spLocks noGrp="1"/>
          </p:cNvSpPr>
          <p:nvPr>
            <p:ph type="subTitle" idx="1"/>
          </p:nvPr>
        </p:nvSpPr>
        <p:spPr/>
        <p:txBody>
          <a:bodyPr/>
          <a:lstStyle/>
          <a:p>
            <a:r>
              <a:rPr lang="en-US" dirty="0"/>
              <a:t>                                                                                      -</a:t>
            </a:r>
            <a:r>
              <a:rPr lang="en-US" sz="3200" dirty="0"/>
              <a:t>KRISHI RAJ</a:t>
            </a:r>
            <a:endParaRPr lang="en-IN" dirty="0"/>
          </a:p>
        </p:txBody>
      </p:sp>
      <p:sp>
        <p:nvSpPr>
          <p:cNvPr id="4" name="Rectangle 3">
            <a:extLst>
              <a:ext uri="{FF2B5EF4-FFF2-40B4-BE49-F238E27FC236}">
                <a16:creationId xmlns:a16="http://schemas.microsoft.com/office/drawing/2014/main" id="{19B64AE7-3AF7-60A0-D53B-15C891EDD743}"/>
              </a:ext>
            </a:extLst>
          </p:cNvPr>
          <p:cNvSpPr/>
          <p:nvPr/>
        </p:nvSpPr>
        <p:spPr>
          <a:xfrm>
            <a:off x="1271752" y="1555531"/>
            <a:ext cx="10089931" cy="2795752"/>
          </a:xfrm>
          <a:prstGeom prst="rect">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956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7835EF-5401-5754-8E16-96060CDFA3E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2823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59848D-A5D4-0265-AAFB-5A8F8EEC11B3}"/>
              </a:ext>
            </a:extLst>
          </p:cNvPr>
          <p:cNvPicPr>
            <a:picLocks noChangeAspect="1"/>
          </p:cNvPicPr>
          <p:nvPr/>
        </p:nvPicPr>
        <p:blipFill>
          <a:blip r:embed="rId2"/>
          <a:stretch>
            <a:fillRect/>
          </a:stretch>
        </p:blipFill>
        <p:spPr>
          <a:xfrm>
            <a:off x="0" y="288"/>
            <a:ext cx="12192000" cy="6857423"/>
          </a:xfrm>
          <a:prstGeom prst="rect">
            <a:avLst/>
          </a:prstGeom>
        </p:spPr>
      </p:pic>
    </p:spTree>
    <p:extLst>
      <p:ext uri="{BB962C8B-B14F-4D97-AF65-F5344CB8AC3E}">
        <p14:creationId xmlns:p14="http://schemas.microsoft.com/office/powerpoint/2010/main" val="378991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6765B-4615-7EAF-9D6E-B15D79A059C7}"/>
              </a:ext>
            </a:extLst>
          </p:cNvPr>
          <p:cNvPicPr>
            <a:picLocks noChangeAspect="1"/>
          </p:cNvPicPr>
          <p:nvPr/>
        </p:nvPicPr>
        <p:blipFill>
          <a:blip r:embed="rId2"/>
          <a:stretch>
            <a:fillRect/>
          </a:stretch>
        </p:blipFill>
        <p:spPr>
          <a:xfrm>
            <a:off x="1" y="0"/>
            <a:ext cx="12172592" cy="6858000"/>
          </a:xfrm>
          <a:prstGeom prst="rect">
            <a:avLst/>
          </a:prstGeom>
        </p:spPr>
      </p:pic>
    </p:spTree>
    <p:extLst>
      <p:ext uri="{BB962C8B-B14F-4D97-AF65-F5344CB8AC3E}">
        <p14:creationId xmlns:p14="http://schemas.microsoft.com/office/powerpoint/2010/main" val="399573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b="1" dirty="0">
                <a:solidFill>
                  <a:schemeClr val="tx1">
                    <a:lumMod val="85000"/>
                    <a:lumOff val="15000"/>
                  </a:schemeClr>
                </a:solidFill>
                <a:cs typeface="Arial" pitchFamily="34" charset="0"/>
              </a:rPr>
              <a:t>CONCLUSION</a:t>
            </a:r>
            <a:r>
              <a:rPr lang="en-US" altLang="ko-KR" sz="4400" b="1" dirty="0">
                <a:solidFill>
                  <a:schemeClr val="tx1">
                    <a:lumMod val="85000"/>
                    <a:lumOff val="15000"/>
                  </a:schemeClr>
                </a:solidFill>
                <a:latin typeface="+mj-lt"/>
                <a:cs typeface="Arial" pitchFamily="34" charset="0"/>
              </a:rPr>
              <a:t>S</a:t>
            </a:r>
            <a:br>
              <a:rPr lang="en-US" altLang="ko-KR" sz="4400" b="1" dirty="0">
                <a:latin typeface="+mj-lt"/>
                <a:cs typeface="Arial" pitchFamily="34" charset="0"/>
              </a:rPr>
            </a:br>
            <a:endParaRPr lang="en-IN" dirty="0"/>
          </a:p>
        </p:txBody>
      </p:sp>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838201" y="1691098"/>
            <a:ext cx="10515600" cy="4936742"/>
          </a:xfrm>
        </p:spPr>
        <p:txBody>
          <a:bodyPr>
            <a:normAutofit/>
          </a:bodyPr>
          <a:lstStyle/>
          <a:p>
            <a:pPr marL="342900" indent="-342900">
              <a:buFont typeface="Wingdings" panose="05000000000000000000" pitchFamily="2" charset="2"/>
              <a:buChar char="Ø"/>
            </a:pPr>
            <a:r>
              <a:rPr lang="en-US" sz="2800" dirty="0"/>
              <a:t>Understanding patient demographics, healthcare utilization patterns, physician billing trends is crucial for optimizing healthcare delivery and enhancing patient satisfaction.</a:t>
            </a:r>
          </a:p>
          <a:p>
            <a:pPr marL="342900" indent="-342900">
              <a:buFont typeface="Wingdings" panose="05000000000000000000" pitchFamily="2" charset="2"/>
              <a:buChar char="Ø"/>
            </a:pPr>
            <a:endParaRPr lang="en-US" sz="2800" dirty="0"/>
          </a:p>
          <a:p>
            <a:pPr marL="342900" indent="-342900">
              <a:buFont typeface="Wingdings" panose="05000000000000000000" pitchFamily="2" charset="2"/>
              <a:buChar char="Ø"/>
            </a:pPr>
            <a:r>
              <a:rPr lang="en-US" sz="2800" dirty="0"/>
              <a:t>Further research and analysis are warranted to identify areas for improvement and implement targeted interventions to meet the diverse needs of the patient population.</a:t>
            </a:r>
          </a:p>
          <a:p>
            <a:endParaRPr lang="en-US" dirty="0"/>
          </a:p>
        </p:txBody>
      </p:sp>
      <p:sp>
        <p:nvSpPr>
          <p:cNvPr id="5" name="Oval 4">
            <a:extLst>
              <a:ext uri="{FF2B5EF4-FFF2-40B4-BE49-F238E27FC236}">
                <a16:creationId xmlns:a16="http://schemas.microsoft.com/office/drawing/2014/main" id="{29B7274F-DC23-043F-6345-A69D1FDA790C}"/>
              </a:ext>
            </a:extLst>
          </p:cNvPr>
          <p:cNvSpPr/>
          <p:nvPr/>
        </p:nvSpPr>
        <p:spPr>
          <a:xfrm>
            <a:off x="1332187" y="230160"/>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9234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26D73-735D-617E-D204-67C310E39D35}"/>
              </a:ext>
            </a:extLst>
          </p:cNvPr>
          <p:cNvSpPr txBox="1"/>
          <p:nvPr/>
        </p:nvSpPr>
        <p:spPr>
          <a:xfrm>
            <a:off x="1704109" y="2202873"/>
            <a:ext cx="9289473" cy="1107996"/>
          </a:xfrm>
          <a:prstGeom prst="rect">
            <a:avLst/>
          </a:prstGeom>
          <a:noFill/>
        </p:spPr>
        <p:txBody>
          <a:bodyPr wrap="square" rtlCol="0">
            <a:spAutoFit/>
          </a:bodyPr>
          <a:lstStyle/>
          <a:p>
            <a:pPr algn="ctr"/>
            <a:r>
              <a:rPr lang="en-US" sz="6600" dirty="0"/>
              <a:t>THANK YOU</a:t>
            </a:r>
            <a:endParaRPr lang="en-IN" sz="6600" dirty="0"/>
          </a:p>
        </p:txBody>
      </p:sp>
      <p:sp>
        <p:nvSpPr>
          <p:cNvPr id="3" name="Rectangle: Rounded Corners 2">
            <a:extLst>
              <a:ext uri="{FF2B5EF4-FFF2-40B4-BE49-F238E27FC236}">
                <a16:creationId xmlns:a16="http://schemas.microsoft.com/office/drawing/2014/main" id="{AB7FE89D-6D87-B2A1-446F-C1F09F8E0741}"/>
              </a:ext>
            </a:extLst>
          </p:cNvPr>
          <p:cNvSpPr/>
          <p:nvPr/>
        </p:nvSpPr>
        <p:spPr>
          <a:xfrm>
            <a:off x="2175641" y="2049517"/>
            <a:ext cx="8817941" cy="1497615"/>
          </a:xfrm>
          <a:prstGeom prst="roundRect">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854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A721-D18E-8EA7-E912-59F57837F61F}"/>
              </a:ext>
            </a:extLst>
          </p:cNvPr>
          <p:cNvSpPr>
            <a:spLocks noGrp="1"/>
          </p:cNvSpPr>
          <p:nvPr>
            <p:ph type="title"/>
          </p:nvPr>
        </p:nvSpPr>
        <p:spPr/>
        <p:txBody>
          <a:bodyPr/>
          <a:lstStyle/>
          <a:p>
            <a:r>
              <a:rPr lang="en-US" dirty="0"/>
              <a:t>ABOUT COLUMBIA ASIA</a:t>
            </a:r>
            <a:endParaRPr lang="en-IN" dirty="0"/>
          </a:p>
        </p:txBody>
      </p:sp>
      <p:sp>
        <p:nvSpPr>
          <p:cNvPr id="3" name="Content Placeholder 2">
            <a:extLst>
              <a:ext uri="{FF2B5EF4-FFF2-40B4-BE49-F238E27FC236}">
                <a16:creationId xmlns:a16="http://schemas.microsoft.com/office/drawing/2014/main" id="{7EB9CD02-4E44-3D82-2D7F-32AD0C075E01}"/>
              </a:ext>
            </a:extLst>
          </p:cNvPr>
          <p:cNvSpPr>
            <a:spLocks noGrp="1"/>
          </p:cNvSpPr>
          <p:nvPr>
            <p:ph idx="1"/>
          </p:nvPr>
        </p:nvSpPr>
        <p:spPr/>
        <p:txBody>
          <a:bodyPr>
            <a:normAutofit fontScale="92500" lnSpcReduction="10000"/>
          </a:bodyPr>
          <a:lstStyle/>
          <a:p>
            <a:r>
              <a:rPr lang="en-US" b="0" i="0" dirty="0">
                <a:solidFill>
                  <a:srgbClr val="0D0D0D"/>
                </a:solidFill>
                <a:effectLst/>
                <a:highlight>
                  <a:srgbClr val="FFFFFF"/>
                </a:highlight>
                <a:latin typeface="ui-sans-serif"/>
              </a:rPr>
              <a:t>Columbia Asia Hospital, part of the Columbia Asia group founded in 1996, is a private healthcare provider operating hospitals across Asia, including in Malaysia, India, Indonesia, and Vietnam. Headquartered in Kuala Lumpur, the hospitals offer a wide range of medical services encompassing primary, secondary, and tertiary care, with modern facilities for inpatient and outpatient services, diagnostic imaging, and emergency care. Known for its patient-centric approach, Columbia Asia emphasizes quality care, patient safety, and affordability, employing skilled medical professionals and advanced technologies. Many of its hospitals are accredited by national and international bodies, reflecting high standards of healthcare delivery. The group continues to expand, making quality healthcare accessible to more communities.</a:t>
            </a:r>
            <a:endParaRPr lang="en-IN" dirty="0"/>
          </a:p>
        </p:txBody>
      </p:sp>
      <p:sp>
        <p:nvSpPr>
          <p:cNvPr id="4" name="Rectangle: Rounded Corners 3">
            <a:extLst>
              <a:ext uri="{FF2B5EF4-FFF2-40B4-BE49-F238E27FC236}">
                <a16:creationId xmlns:a16="http://schemas.microsoft.com/office/drawing/2014/main" id="{865C36B3-CE68-A94C-98E2-E31079BD4FE7}"/>
              </a:ext>
            </a:extLst>
          </p:cNvPr>
          <p:cNvSpPr/>
          <p:nvPr/>
        </p:nvSpPr>
        <p:spPr>
          <a:xfrm>
            <a:off x="651641" y="365124"/>
            <a:ext cx="10702159" cy="1325563"/>
          </a:xfrm>
          <a:prstGeom prst="roundRect">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083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6AB-42F0-542D-FE86-73DC3E437E4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FF5B2FF-67B4-4EEE-D410-F3488C37C157}"/>
              </a:ext>
            </a:extLst>
          </p:cNvPr>
          <p:cNvSpPr>
            <a:spLocks noGrp="1"/>
          </p:cNvSpPr>
          <p:nvPr>
            <p:ph idx="1"/>
          </p:nvPr>
        </p:nvSpPr>
        <p:spPr/>
        <p:txBody>
          <a:bodyPr>
            <a:normAutofit fontScale="92500" lnSpcReduction="20000"/>
          </a:bodyPr>
          <a:lstStyle/>
          <a:p>
            <a:r>
              <a:rPr lang="en-US" dirty="0"/>
              <a:t>T</a:t>
            </a:r>
            <a:r>
              <a:rPr lang="en-US" sz="2800" dirty="0"/>
              <a:t>o understand patient demographics and their healthcare utilization patterns to optimize services and improve patient outcomes.</a:t>
            </a:r>
          </a:p>
          <a:p>
            <a:pPr marL="0" indent="0">
              <a:buNone/>
            </a:pPr>
            <a:endParaRPr lang="en-US" sz="2800" dirty="0"/>
          </a:p>
          <a:p>
            <a:r>
              <a:rPr lang="en-US" dirty="0"/>
              <a:t>To understand how </a:t>
            </a:r>
            <a:r>
              <a:rPr lang="en-US" sz="2800"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a typeface="Calibri" panose="020F0502020204030204" pitchFamily="34" charset="0"/>
                <a:cs typeface="Times New Roman" panose="02020603050405020304" pitchFamily="18" charset="0"/>
              </a:rPr>
              <a:t>wait times and satisfaction levels relate to one another, how departmental visits are affected by demographics, and how to handle discrimination complaints.</a:t>
            </a:r>
          </a:p>
          <a:p>
            <a:pPr marL="0" indent="0">
              <a:buNone/>
            </a:pPr>
            <a:endParaRPr lang="en-US" sz="2800" kern="100" dirty="0">
              <a:ea typeface="Calibri" panose="020F0502020204030204" pitchFamily="34" charset="0"/>
              <a:cs typeface="Times New Roman" panose="02020603050405020304" pitchFamily="18" charset="0"/>
            </a:endParaRPr>
          </a:p>
          <a:p>
            <a:r>
              <a:rPr lang="en-US" sz="2800" kern="100" dirty="0">
                <a:ea typeface="Calibri" panose="020F0502020204030204" pitchFamily="34" charset="0"/>
                <a:cs typeface="Times New Roman" panose="02020603050405020304" pitchFamily="18" charset="0"/>
              </a:rPr>
              <a:t>Also understand daily revenue ,departmental wise revenue and is the hospital profitable as a whole or not.</a:t>
            </a:r>
          </a:p>
          <a:p>
            <a:pPr marL="0" indent="0">
              <a:buNone/>
            </a:pPr>
            <a:r>
              <a:rPr lang="en-US" sz="2800" kern="100" dirty="0">
                <a:solidFill>
                  <a:srgbClr val="FFFFFF"/>
                </a:solidFill>
                <a:ea typeface="Calibri" panose="020F0502020204030204" pitchFamily="34" charset="0"/>
                <a:cs typeface="Times New Roman" panose="02020603050405020304" pitchFamily="18" charset="0"/>
              </a:rPr>
              <a:t>wait times and satisfaction levels relate to one another, how departmental </a:t>
            </a:r>
            <a:r>
              <a:rPr lang="en-US" sz="28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visits are affected by demographics, and how to handle discrimination complaints</a:t>
            </a:r>
            <a:endParaRPr lang="en-US" sz="2800" dirty="0"/>
          </a:p>
          <a:p>
            <a:endParaRPr lang="en-IN" dirty="0"/>
          </a:p>
        </p:txBody>
      </p:sp>
      <p:sp>
        <p:nvSpPr>
          <p:cNvPr id="4" name="Rectangle: Rounded Corners 3">
            <a:extLst>
              <a:ext uri="{FF2B5EF4-FFF2-40B4-BE49-F238E27FC236}">
                <a16:creationId xmlns:a16="http://schemas.microsoft.com/office/drawing/2014/main" id="{0A4B8652-D697-D1DA-BCAF-9FCB61ABE3C7}"/>
              </a:ext>
            </a:extLst>
          </p:cNvPr>
          <p:cNvSpPr/>
          <p:nvPr/>
        </p:nvSpPr>
        <p:spPr>
          <a:xfrm>
            <a:off x="746234" y="466341"/>
            <a:ext cx="10515600" cy="1123129"/>
          </a:xfrm>
          <a:prstGeom prst="roundRect">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026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6AB-42F0-542D-FE86-73DC3E437E46}"/>
              </a:ext>
            </a:extLst>
          </p:cNvPr>
          <p:cNvSpPr>
            <a:spLocks noGrp="1"/>
          </p:cNvSpPr>
          <p:nvPr>
            <p:ph type="title"/>
          </p:nvPr>
        </p:nvSpPr>
        <p:spPr/>
        <p:txBody>
          <a:bodyPr/>
          <a:lstStyle/>
          <a:p>
            <a:r>
              <a:rPr lang="en-US" dirty="0"/>
              <a:t>DATA CLEANING AND VALIDATION</a:t>
            </a:r>
            <a:endParaRPr lang="en-IN" dirty="0"/>
          </a:p>
        </p:txBody>
      </p:sp>
      <p:sp>
        <p:nvSpPr>
          <p:cNvPr id="3" name="Content Placeholder 2">
            <a:extLst>
              <a:ext uri="{FF2B5EF4-FFF2-40B4-BE49-F238E27FC236}">
                <a16:creationId xmlns:a16="http://schemas.microsoft.com/office/drawing/2014/main" id="{5FF5B2FF-67B4-4EEE-D410-F3488C37C157}"/>
              </a:ext>
            </a:extLst>
          </p:cNvPr>
          <p:cNvSpPr>
            <a:spLocks noGrp="1"/>
          </p:cNvSpPr>
          <p:nvPr>
            <p:ph idx="1"/>
          </p:nvPr>
        </p:nvSpPr>
        <p:spPr/>
        <p:txBody>
          <a:bodyPr>
            <a:normAutofit fontScale="40000" lnSpcReduction="20000"/>
          </a:bodyPr>
          <a:lstStyle/>
          <a:p>
            <a:pPr marL="342900" indent="-342900">
              <a:buFont typeface="Wingdings" panose="05000000000000000000" pitchFamily="2" charset="2"/>
              <a:buChar char="Ø"/>
            </a:pPr>
            <a:endParaRPr lang="en-US" sz="2800" b="1" dirty="0"/>
          </a:p>
          <a:p>
            <a:r>
              <a:rPr lang="en-US" sz="7400" b="1" dirty="0"/>
              <a:t>Inconsistent Date Format</a:t>
            </a:r>
            <a:r>
              <a:rPr lang="en-US" sz="7400" dirty="0"/>
              <a:t>: The date format in the dataset was inconsistent,. To ensure consistency for easier processing and analysis, all dates were converted to the "dd-</a:t>
            </a:r>
            <a:r>
              <a:rPr lang="en-US" sz="7400" dirty="0" err="1"/>
              <a:t>mmmm</a:t>
            </a:r>
            <a:r>
              <a:rPr lang="en-US" sz="7400" dirty="0"/>
              <a:t>-</a:t>
            </a:r>
            <a:r>
              <a:rPr lang="en-US" sz="7400" dirty="0" err="1"/>
              <a:t>yyyy</a:t>
            </a:r>
            <a:r>
              <a:rPr lang="en-US" sz="7400" dirty="0"/>
              <a:t>" format.</a:t>
            </a:r>
          </a:p>
          <a:p>
            <a:r>
              <a:rPr lang="en-US" sz="6000" b="1" dirty="0"/>
              <a:t>Combining Patient First Initial and Last Name</a:t>
            </a:r>
            <a:r>
              <a:rPr lang="en-US" sz="6000" dirty="0"/>
              <a:t>: The dataset contained separate columns for Patient First Initial and Patient Last Name. these two columns were combined into a single column named "Patient Full Name". </a:t>
            </a:r>
            <a:endParaRPr lang="en-US" sz="3800" dirty="0"/>
          </a:p>
          <a:p>
            <a:r>
              <a:rPr lang="en-US" sz="6200" b="1" dirty="0"/>
              <a:t>Null Values </a:t>
            </a:r>
            <a:r>
              <a:rPr lang="en-US" sz="7400" dirty="0"/>
              <a:t>: </a:t>
            </a:r>
            <a:r>
              <a:rPr lang="en-US" sz="6200" dirty="0"/>
              <a:t>Null values in the "Patient Sat Score" column were retained. Retaining null values ensures that no data is lost and allows for accurate representation of the dataset. Instead, SAT_Imputed column was created .</a:t>
            </a:r>
            <a:endParaRPr lang="en-US" sz="7400" dirty="0"/>
          </a:p>
          <a:p>
            <a:pPr marL="0" indent="0">
              <a:buNone/>
            </a:pPr>
            <a:r>
              <a:rPr lang="en-US" sz="6200" kern="100" dirty="0">
                <a:solidFill>
                  <a:srgbClr val="FFFFFF"/>
                </a:solidFill>
                <a:ea typeface="Calibri" panose="020F0502020204030204" pitchFamily="34" charset="0"/>
                <a:cs typeface="Times New Roman" panose="02020603050405020304" pitchFamily="18" charset="0"/>
              </a:rPr>
              <a:t>wait times and satisfaction levels relate to one another, how departmental </a:t>
            </a:r>
            <a:r>
              <a:rPr lang="en-US" sz="62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visits are affected by demographics, and how </a:t>
            </a:r>
            <a:r>
              <a:rPr lang="en-US" sz="28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to handle discrimination complaints</a:t>
            </a:r>
            <a:endParaRPr lang="en-US" sz="2800" dirty="0"/>
          </a:p>
          <a:p>
            <a:endParaRPr lang="en-IN" dirty="0"/>
          </a:p>
        </p:txBody>
      </p:sp>
      <p:sp>
        <p:nvSpPr>
          <p:cNvPr id="4" name="Rectangle: Rounded Corners 3">
            <a:extLst>
              <a:ext uri="{FF2B5EF4-FFF2-40B4-BE49-F238E27FC236}">
                <a16:creationId xmlns:a16="http://schemas.microsoft.com/office/drawing/2014/main" id="{0A4B8652-D697-D1DA-BCAF-9FCB61ABE3C7}"/>
              </a:ext>
            </a:extLst>
          </p:cNvPr>
          <p:cNvSpPr/>
          <p:nvPr/>
        </p:nvSpPr>
        <p:spPr>
          <a:xfrm>
            <a:off x="838200" y="466341"/>
            <a:ext cx="10515600" cy="1123129"/>
          </a:xfrm>
          <a:prstGeom prst="roundRect">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219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sz="4400" b="1" dirty="0">
                <a:solidFill>
                  <a:schemeClr val="tx1">
                    <a:lumMod val="85000"/>
                    <a:lumOff val="15000"/>
                  </a:schemeClr>
                </a:solidFill>
                <a:latin typeface="+mj-lt"/>
                <a:cs typeface="Arial" pitchFamily="34" charset="0"/>
              </a:rPr>
              <a:t>Total </a:t>
            </a:r>
            <a:r>
              <a:rPr lang="en-US" altLang="ko-KR" sz="4400" b="1" dirty="0">
                <a:latin typeface="+mj-lt"/>
                <a:cs typeface="Arial" pitchFamily="34" charset="0"/>
              </a:rPr>
              <a:t>Visits</a:t>
            </a:r>
            <a:r>
              <a:rPr lang="en-US" altLang="ko-KR" sz="4400" b="1" dirty="0">
                <a:solidFill>
                  <a:schemeClr val="accent1"/>
                </a:solidFill>
                <a:latin typeface="+mj-lt"/>
                <a:cs typeface="Arial" pitchFamily="34" charset="0"/>
              </a:rPr>
              <a:t> </a:t>
            </a:r>
            <a:r>
              <a:rPr lang="en-US" altLang="ko-KR" sz="4400" b="1" dirty="0">
                <a:latin typeface="+mj-lt"/>
                <a:cs typeface="Arial" pitchFamily="34" charset="0"/>
              </a:rPr>
              <a:t>by Department</a:t>
            </a:r>
            <a:br>
              <a:rPr lang="en-US" altLang="ko-KR" sz="4400" b="1" dirty="0">
                <a:latin typeface="+mj-lt"/>
                <a:cs typeface="Arial" pitchFamily="34" charset="0"/>
              </a:rPr>
            </a:br>
            <a:endParaRPr lang="en-IN" dirty="0"/>
          </a:p>
        </p:txBody>
      </p:sp>
      <p:pic>
        <p:nvPicPr>
          <p:cNvPr id="7" name="Content Placeholder 6">
            <a:extLst>
              <a:ext uri="{FF2B5EF4-FFF2-40B4-BE49-F238E27FC236}">
                <a16:creationId xmlns:a16="http://schemas.microsoft.com/office/drawing/2014/main" id="{CFA3335D-FC15-6A0E-6AB1-EA7047B087D2}"/>
              </a:ext>
            </a:extLst>
          </p:cNvPr>
          <p:cNvPicPr>
            <a:picLocks noGrp="1" noChangeAspect="1"/>
          </p:cNvPicPr>
          <p:nvPr>
            <p:ph sz="half" idx="1"/>
          </p:nvPr>
        </p:nvPicPr>
        <p:blipFill rotWithShape="1">
          <a:blip r:embed="rId2"/>
          <a:srcRect t="1226" b="-2073"/>
          <a:stretch/>
        </p:blipFill>
        <p:spPr>
          <a:xfrm>
            <a:off x="838200" y="2107378"/>
            <a:ext cx="4944165" cy="3276000"/>
          </a:xfrm>
          <a:prstGeom prst="rect">
            <a:avLst/>
          </a:prstGeom>
          <a:ln w="228600" cap="sq" cmpd="thickThin">
            <a:solidFill>
              <a:srgbClr val="000000"/>
            </a:solidFill>
            <a:prstDash val="solid"/>
            <a:miter lim="800000"/>
          </a:ln>
          <a:effectLst>
            <a:innerShdw blurRad="76200">
              <a:srgbClr val="000000"/>
            </a:innerShdw>
          </a:effectLst>
        </p:spPr>
      </p:pic>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6172200" y="1921258"/>
            <a:ext cx="5181600" cy="4936742"/>
          </a:xfrm>
        </p:spPr>
        <p:txBody>
          <a:bodyPr/>
          <a:lstStyle/>
          <a:p>
            <a:r>
              <a:rPr lang="en-US" dirty="0"/>
              <a:t>General Practice department has highest total visits (7240) followed by the rest departments.</a:t>
            </a:r>
          </a:p>
          <a:p>
            <a:r>
              <a:rPr lang="en-US" dirty="0"/>
              <a:t>Renal is the least referred department.</a:t>
            </a:r>
          </a:p>
          <a:p>
            <a:r>
              <a:rPr lang="en-US" dirty="0"/>
              <a:t>The line chart clearly visualizes the relative popularity among the departments referred.</a:t>
            </a:r>
            <a:endParaRPr lang="en-IN" dirty="0"/>
          </a:p>
        </p:txBody>
      </p:sp>
      <p:sp>
        <p:nvSpPr>
          <p:cNvPr id="5" name="Oval 4">
            <a:extLst>
              <a:ext uri="{FF2B5EF4-FFF2-40B4-BE49-F238E27FC236}">
                <a16:creationId xmlns:a16="http://schemas.microsoft.com/office/drawing/2014/main" id="{29B7274F-DC23-043F-6345-A69D1FDA790C}"/>
              </a:ext>
            </a:extLst>
          </p:cNvPr>
          <p:cNvSpPr/>
          <p:nvPr/>
        </p:nvSpPr>
        <p:spPr>
          <a:xfrm>
            <a:off x="1513490" y="178676"/>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48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b="1" dirty="0">
                <a:solidFill>
                  <a:schemeClr val="tx1">
                    <a:lumMod val="85000"/>
                    <a:lumOff val="15000"/>
                  </a:schemeClr>
                </a:solidFill>
                <a:cs typeface="Arial" pitchFamily="34" charset="0"/>
              </a:rPr>
              <a:t>APPOINTMENT FEES</a:t>
            </a:r>
            <a:br>
              <a:rPr lang="en-US" altLang="ko-KR" sz="4400" b="1" dirty="0">
                <a:latin typeface="+mj-lt"/>
                <a:cs typeface="Arial" pitchFamily="34" charset="0"/>
              </a:rPr>
            </a:br>
            <a:endParaRPr lang="en-IN" dirty="0"/>
          </a:p>
        </p:txBody>
      </p:sp>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6172200" y="1448760"/>
            <a:ext cx="5181600" cy="4936742"/>
          </a:xfrm>
        </p:spPr>
        <p:txBody>
          <a:bodyPr/>
          <a:lstStyle/>
          <a:p>
            <a:r>
              <a:rPr lang="en-US" dirty="0"/>
              <a:t>The appointment fees is unique </a:t>
            </a:r>
            <a:r>
              <a:rPr lang="en-US" dirty="0" err="1"/>
              <a:t>w.r.t</a:t>
            </a:r>
            <a:r>
              <a:rPr lang="en-US" dirty="0"/>
              <a:t> doctor and department referred to.</a:t>
            </a:r>
          </a:p>
          <a:p>
            <a:r>
              <a:rPr lang="en-US" dirty="0"/>
              <a:t>Neurology department charges the highest appointment fees.</a:t>
            </a:r>
          </a:p>
          <a:p>
            <a:r>
              <a:rPr lang="en-US" dirty="0"/>
              <a:t>General practice and Renal have lowest appointment fees.</a:t>
            </a:r>
          </a:p>
          <a:p>
            <a:r>
              <a:rPr lang="en-US" dirty="0"/>
              <a:t>The fees can be randomized and fix a common appointment fee if possible for easier financial transactions.</a:t>
            </a:r>
          </a:p>
        </p:txBody>
      </p:sp>
      <p:sp>
        <p:nvSpPr>
          <p:cNvPr id="5" name="Oval 4">
            <a:extLst>
              <a:ext uri="{FF2B5EF4-FFF2-40B4-BE49-F238E27FC236}">
                <a16:creationId xmlns:a16="http://schemas.microsoft.com/office/drawing/2014/main" id="{29B7274F-DC23-043F-6345-A69D1FDA790C}"/>
              </a:ext>
            </a:extLst>
          </p:cNvPr>
          <p:cNvSpPr/>
          <p:nvPr/>
        </p:nvSpPr>
        <p:spPr>
          <a:xfrm>
            <a:off x="1513490" y="230160"/>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3122FA3-DC9B-C6D9-D767-8E5907300296}"/>
              </a:ext>
            </a:extLst>
          </p:cNvPr>
          <p:cNvPicPr>
            <a:picLocks noChangeAspect="1"/>
          </p:cNvPicPr>
          <p:nvPr/>
        </p:nvPicPr>
        <p:blipFill>
          <a:blip r:embed="rId2"/>
          <a:stretch>
            <a:fillRect/>
          </a:stretch>
        </p:blipFill>
        <p:spPr>
          <a:xfrm>
            <a:off x="987972" y="2238984"/>
            <a:ext cx="4430701" cy="31037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5870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sz="4400" b="1" dirty="0">
                <a:solidFill>
                  <a:schemeClr val="tx1">
                    <a:lumMod val="85000"/>
                    <a:lumOff val="15000"/>
                  </a:schemeClr>
                </a:solidFill>
                <a:latin typeface="+mj-lt"/>
                <a:cs typeface="Arial" pitchFamily="34" charset="0"/>
              </a:rPr>
              <a:t>TOTAL REVENUE</a:t>
            </a:r>
            <a:br>
              <a:rPr lang="en-US" altLang="ko-KR" sz="4400" b="1" dirty="0">
                <a:latin typeface="+mj-lt"/>
                <a:cs typeface="Arial" pitchFamily="34" charset="0"/>
              </a:rPr>
            </a:br>
            <a:endParaRPr lang="en-IN" dirty="0"/>
          </a:p>
        </p:txBody>
      </p:sp>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6379779" y="1691098"/>
            <a:ext cx="4974021" cy="4936742"/>
          </a:xfrm>
        </p:spPr>
        <p:txBody>
          <a:bodyPr>
            <a:normAutofit/>
          </a:bodyPr>
          <a:lstStyle/>
          <a:p>
            <a:r>
              <a:rPr lang="en-US" dirty="0"/>
              <a:t>The total revenue of the hospital is around $</a:t>
            </a:r>
            <a:r>
              <a:rPr lang="en-US" dirty="0" err="1"/>
              <a:t>509M</a:t>
            </a:r>
            <a:r>
              <a:rPr lang="en-US" dirty="0"/>
              <a:t>.</a:t>
            </a:r>
          </a:p>
          <a:p>
            <a:r>
              <a:rPr lang="en-US" dirty="0"/>
              <a:t>Orthopedics and general practice departments contribute a major share.</a:t>
            </a:r>
          </a:p>
          <a:p>
            <a:r>
              <a:rPr lang="en-US" dirty="0"/>
              <a:t>Renal contributes the least to the Total revenue.</a:t>
            </a:r>
          </a:p>
          <a:p>
            <a:r>
              <a:rPr lang="en-US" dirty="0"/>
              <a:t>The column chart visualizes the different contributors to the revenue.</a:t>
            </a:r>
          </a:p>
        </p:txBody>
      </p:sp>
      <p:sp>
        <p:nvSpPr>
          <p:cNvPr id="5" name="Oval 4">
            <a:extLst>
              <a:ext uri="{FF2B5EF4-FFF2-40B4-BE49-F238E27FC236}">
                <a16:creationId xmlns:a16="http://schemas.microsoft.com/office/drawing/2014/main" id="{29B7274F-DC23-043F-6345-A69D1FDA790C}"/>
              </a:ext>
            </a:extLst>
          </p:cNvPr>
          <p:cNvSpPr/>
          <p:nvPr/>
        </p:nvSpPr>
        <p:spPr>
          <a:xfrm>
            <a:off x="1175845" y="230160"/>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CE096FF4-B194-67FF-EF7E-EEF784EF9F77}"/>
              </a:ext>
            </a:extLst>
          </p:cNvPr>
          <p:cNvPicPr>
            <a:picLocks noChangeAspect="1"/>
          </p:cNvPicPr>
          <p:nvPr/>
        </p:nvPicPr>
        <p:blipFill>
          <a:blip r:embed="rId2"/>
          <a:stretch>
            <a:fillRect/>
          </a:stretch>
        </p:blipFill>
        <p:spPr>
          <a:xfrm>
            <a:off x="212021" y="2055041"/>
            <a:ext cx="5807780" cy="32103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8644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b="1" dirty="0">
                <a:solidFill>
                  <a:schemeClr val="tx1">
                    <a:lumMod val="85000"/>
                    <a:lumOff val="15000"/>
                  </a:schemeClr>
                </a:solidFill>
                <a:cs typeface="Arial" pitchFamily="34" charset="0"/>
              </a:rPr>
              <a:t>GENDER PREFERENCE</a:t>
            </a:r>
            <a:br>
              <a:rPr lang="en-US" altLang="ko-KR" sz="4400" b="1" dirty="0">
                <a:latin typeface="+mj-lt"/>
                <a:cs typeface="Arial" pitchFamily="34" charset="0"/>
              </a:rPr>
            </a:br>
            <a:endParaRPr lang="en-IN" dirty="0"/>
          </a:p>
        </p:txBody>
      </p:sp>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6379779" y="1691098"/>
            <a:ext cx="4974021" cy="4936742"/>
          </a:xfrm>
        </p:spPr>
        <p:txBody>
          <a:bodyPr>
            <a:normAutofit/>
          </a:bodyPr>
          <a:lstStyle/>
          <a:p>
            <a:r>
              <a:rPr lang="en-US" dirty="0"/>
              <a:t>The Pie chart resembles the hospital is neutral towards Gender of the patient.</a:t>
            </a:r>
          </a:p>
          <a:p>
            <a:r>
              <a:rPr lang="en-US" dirty="0"/>
              <a:t>Both Men and Women are almost same in contribution to the total percentage.</a:t>
            </a:r>
          </a:p>
          <a:p>
            <a:r>
              <a:rPr lang="en-US" dirty="0"/>
              <a:t>This also shows there is no gender discrimination and everyone is treated equal professionally.</a:t>
            </a:r>
          </a:p>
        </p:txBody>
      </p:sp>
      <p:sp>
        <p:nvSpPr>
          <p:cNvPr id="5" name="Oval 4">
            <a:extLst>
              <a:ext uri="{FF2B5EF4-FFF2-40B4-BE49-F238E27FC236}">
                <a16:creationId xmlns:a16="http://schemas.microsoft.com/office/drawing/2014/main" id="{29B7274F-DC23-043F-6345-A69D1FDA790C}"/>
              </a:ext>
            </a:extLst>
          </p:cNvPr>
          <p:cNvSpPr/>
          <p:nvPr/>
        </p:nvSpPr>
        <p:spPr>
          <a:xfrm>
            <a:off x="1258615" y="214663"/>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3EA325C3-0E15-9A71-7643-AA4822941309}"/>
              </a:ext>
            </a:extLst>
          </p:cNvPr>
          <p:cNvPicPr>
            <a:picLocks noChangeAspect="1"/>
          </p:cNvPicPr>
          <p:nvPr/>
        </p:nvPicPr>
        <p:blipFill>
          <a:blip r:embed="rId2"/>
          <a:stretch>
            <a:fillRect/>
          </a:stretch>
        </p:blipFill>
        <p:spPr>
          <a:xfrm>
            <a:off x="1103586" y="2240593"/>
            <a:ext cx="4205534" cy="30039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3080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3567-68DD-972F-EFF4-905E231A93B8}"/>
              </a:ext>
            </a:extLst>
          </p:cNvPr>
          <p:cNvSpPr>
            <a:spLocks noGrp="1"/>
          </p:cNvSpPr>
          <p:nvPr>
            <p:ph type="title"/>
          </p:nvPr>
        </p:nvSpPr>
        <p:spPr>
          <a:xfrm>
            <a:off x="838200" y="365126"/>
            <a:ext cx="10515600" cy="948668"/>
          </a:xfrm>
        </p:spPr>
        <p:txBody>
          <a:bodyPr>
            <a:normAutofit fontScale="90000"/>
          </a:bodyPr>
          <a:lstStyle/>
          <a:p>
            <a:pPr algn="ctr"/>
            <a:r>
              <a:rPr lang="en-US" altLang="ko-KR" sz="4400" b="1" dirty="0">
                <a:solidFill>
                  <a:schemeClr val="tx1">
                    <a:lumMod val="85000"/>
                    <a:lumOff val="15000"/>
                  </a:schemeClr>
                </a:solidFill>
                <a:latin typeface="+mj-lt"/>
                <a:cs typeface="Arial" pitchFamily="34" charset="0"/>
              </a:rPr>
              <a:t>KEY FINDINGS</a:t>
            </a:r>
            <a:br>
              <a:rPr lang="en-US" altLang="ko-KR" sz="4400" b="1" dirty="0">
                <a:latin typeface="+mj-lt"/>
                <a:cs typeface="Arial" pitchFamily="34" charset="0"/>
              </a:rPr>
            </a:br>
            <a:endParaRPr lang="en-IN" dirty="0"/>
          </a:p>
        </p:txBody>
      </p:sp>
      <p:sp>
        <p:nvSpPr>
          <p:cNvPr id="4" name="Content Placeholder 3">
            <a:extLst>
              <a:ext uri="{FF2B5EF4-FFF2-40B4-BE49-F238E27FC236}">
                <a16:creationId xmlns:a16="http://schemas.microsoft.com/office/drawing/2014/main" id="{AE2D2EA1-FAC7-0EAC-0E17-67A4A2C10D44}"/>
              </a:ext>
            </a:extLst>
          </p:cNvPr>
          <p:cNvSpPr>
            <a:spLocks noGrp="1"/>
          </p:cNvSpPr>
          <p:nvPr>
            <p:ph sz="half" idx="2"/>
          </p:nvPr>
        </p:nvSpPr>
        <p:spPr>
          <a:xfrm>
            <a:off x="838201" y="1691098"/>
            <a:ext cx="10515600" cy="4936742"/>
          </a:xfrm>
        </p:spPr>
        <p:txBody>
          <a:bodyPr>
            <a:normAutofit/>
          </a:bodyPr>
          <a:lstStyle/>
          <a:p>
            <a:pPr marL="342900" indent="-342900">
              <a:buFont typeface="Wingdings" panose="05000000000000000000" pitchFamily="2" charset="2"/>
              <a:buChar char="Ø"/>
            </a:pPr>
            <a:r>
              <a:rPr lang="en-US" sz="2800" b="1" dirty="0"/>
              <a:t>Demographic Diversity</a:t>
            </a:r>
            <a:r>
              <a:rPr lang="en-US" sz="2800" dirty="0"/>
              <a:t>: The patient population demonstrates diversity across gender, age, and racial backgrounds, highlighting the importance of culturally sensitive healthcare practices.</a:t>
            </a:r>
          </a:p>
          <a:p>
            <a:pPr marL="0" indent="0">
              <a:buNone/>
            </a:pPr>
            <a:endParaRPr lang="en-US" sz="2800" dirty="0"/>
          </a:p>
          <a:p>
            <a:pPr marL="342900" indent="-342900">
              <a:buFont typeface="Wingdings" panose="05000000000000000000" pitchFamily="2" charset="2"/>
              <a:buChar char="Ø"/>
            </a:pPr>
            <a:r>
              <a:rPr lang="en-US" sz="2800" dirty="0"/>
              <a:t>“</a:t>
            </a:r>
            <a:r>
              <a:rPr lang="en-US" sz="2800" b="1" dirty="0"/>
              <a:t>General Practice</a:t>
            </a:r>
            <a:r>
              <a:rPr lang="en-US" sz="2800" dirty="0"/>
              <a:t>” is the primary point of contact for patients, emphasizing the importance of primary care services in the healthcare facility.</a:t>
            </a:r>
          </a:p>
          <a:p>
            <a:pPr marL="342900" indent="-342900">
              <a:buFont typeface="Wingdings" panose="05000000000000000000" pitchFamily="2" charset="2"/>
              <a:buChar char="Ø"/>
            </a:pPr>
            <a:endParaRPr lang="en-US" sz="2800" dirty="0"/>
          </a:p>
          <a:p>
            <a:pPr marL="342900" indent="-342900">
              <a:buFont typeface="Wingdings" panose="05000000000000000000" pitchFamily="2" charset="2"/>
              <a:buChar char="Ø"/>
            </a:pPr>
            <a:r>
              <a:rPr lang="en-US" sz="2800" b="1" dirty="0"/>
              <a:t>“Dr. Smith” </a:t>
            </a:r>
            <a:r>
              <a:rPr lang="en-US" sz="2800" dirty="0"/>
              <a:t>emerges as a prominent physician, demonstrating expertise and popularity among patients seeking primary care services.</a:t>
            </a:r>
          </a:p>
          <a:p>
            <a:endParaRPr lang="en-US" dirty="0"/>
          </a:p>
        </p:txBody>
      </p:sp>
      <p:sp>
        <p:nvSpPr>
          <p:cNvPr id="5" name="Oval 4">
            <a:extLst>
              <a:ext uri="{FF2B5EF4-FFF2-40B4-BE49-F238E27FC236}">
                <a16:creationId xmlns:a16="http://schemas.microsoft.com/office/drawing/2014/main" id="{29B7274F-DC23-043F-6345-A69D1FDA790C}"/>
              </a:ext>
            </a:extLst>
          </p:cNvPr>
          <p:cNvSpPr/>
          <p:nvPr/>
        </p:nvSpPr>
        <p:spPr>
          <a:xfrm>
            <a:off x="1332187" y="166030"/>
            <a:ext cx="9840310" cy="735724"/>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0731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687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ui-sans-serif</vt:lpstr>
      <vt:lpstr>Wingdings</vt:lpstr>
      <vt:lpstr>Office Theme</vt:lpstr>
      <vt:lpstr>COLUMBIA   ASIA  HOSPITAL ANALYSIS</vt:lpstr>
      <vt:lpstr>ABOUT COLUMBIA ASIA</vt:lpstr>
      <vt:lpstr>PROBLEM STATEMENT</vt:lpstr>
      <vt:lpstr>DATA CLEANING AND VALIDATION</vt:lpstr>
      <vt:lpstr>Total Visits by Department </vt:lpstr>
      <vt:lpstr>APPOINTMENT FEES </vt:lpstr>
      <vt:lpstr>TOTAL REVENUE </vt:lpstr>
      <vt:lpstr>GENDER PREFERENCE </vt:lpstr>
      <vt:lpstr>KEY FINDINGS </vt:lpstr>
      <vt:lpstr>PowerPoint Presentation</vt:lpstr>
      <vt:lpstr>PowerPoint Presentation</vt:lpstr>
      <vt:lpstr>PowerPoint Presentation</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ANALYSIS</dc:title>
  <dc:creator>vyamasani krishi raj</dc:creator>
  <cp:lastModifiedBy>vyamasani krishi raj</cp:lastModifiedBy>
  <cp:revision>13</cp:revision>
  <dcterms:created xsi:type="dcterms:W3CDTF">2024-06-02T05:24:16Z</dcterms:created>
  <dcterms:modified xsi:type="dcterms:W3CDTF">2024-06-02T07:30:21Z</dcterms:modified>
</cp:coreProperties>
</file>