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68" r:id="rId5"/>
    <p:sldId id="259" r:id="rId6"/>
    <p:sldId id="277" r:id="rId7"/>
    <p:sldId id="270" r:id="rId8"/>
    <p:sldId id="260" r:id="rId9"/>
    <p:sldId id="261" r:id="rId10"/>
    <p:sldId id="274" r:id="rId11"/>
    <p:sldId id="262" r:id="rId12"/>
    <p:sldId id="271" r:id="rId13"/>
    <p:sldId id="272" r:id="rId14"/>
    <p:sldId id="273" r:id="rId15"/>
    <p:sldId id="265" r:id="rId16"/>
    <p:sldId id="275"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78" d="100"/>
          <a:sy n="78" d="100"/>
        </p:scale>
        <p:origin x="878"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RISHI%20RAJ\OneDrive\Desktop\exel%20project\krishi_excel_pro.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RISHI%20RAJ\OneDrive\Desktop\exel%20project\krishi_excel_pr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RISHI%20RAJ\OneDrive\Desktop\exel%20project\krishi_excel_pr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RISHI%20RAJ\OneDrive\Desktop\exel%20project\krishi_excel_pr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RISHI%20RAJ\OneDrive\Desktop\exel%20project\krishi_excel_pro.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RISHI%20RAJ\OneDrive\Desktop\exel%20project\krishi_excel_pro.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RISHI%20RAJ\OneDrive\Desktop\exel%20project\krishi_excel_pr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OneDrive\Desktop\Zomato_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OneDrive\Desktop\Zomato_Data.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[krishi_excel_pro.xlsx]CALCULATIONS!PivotTable13</c:name>
    <c:fmtId val="2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Total</a:t>
            </a:r>
            <a:r>
              <a:rPr lang="en-IN" baseline="0"/>
              <a:t> </a:t>
            </a:r>
            <a:r>
              <a:rPr lang="en-IN"/>
              <a:t>Restaurants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559174464784193"/>
          <c:y val="0.17033923342770446"/>
          <c:w val="0.68192049470929816"/>
          <c:h val="0.72312059025292885"/>
        </c:manualLayout>
      </c:layout>
      <c:barChart>
        <c:barDir val="bar"/>
        <c:grouping val="clustered"/>
        <c:varyColors val="0"/>
        <c:ser>
          <c:idx val="0"/>
          <c:order val="0"/>
          <c:tx>
            <c:strRef>
              <c:f>CALCULATIONS!$B$1</c:f>
              <c:strCache>
                <c:ptCount val="1"/>
                <c:pt idx="0">
                  <c:v>Total</c:v>
                </c:pt>
              </c:strCache>
            </c:strRef>
          </c:tx>
          <c:spPr>
            <a:solidFill>
              <a:schemeClr val="accent1"/>
            </a:solidFill>
            <a:ln>
              <a:noFill/>
            </a:ln>
            <a:effectLst/>
          </c:spPr>
          <c:invertIfNegative val="0"/>
          <c:cat>
            <c:strRef>
              <c:f>CALCULATIONS!$A$2:$A$17</c:f>
              <c:strCache>
                <c:ptCount val="15"/>
                <c:pt idx="0">
                  <c:v>India</c:v>
                </c:pt>
                <c:pt idx="1">
                  <c:v>United States of America</c:v>
                </c:pt>
                <c:pt idx="2">
                  <c:v>United Kingdom</c:v>
                </c:pt>
                <c:pt idx="3">
                  <c:v>Brazil</c:v>
                </c:pt>
                <c:pt idx="4">
                  <c:v>United Arab Emirates</c:v>
                </c:pt>
                <c:pt idx="5">
                  <c:v>South Africa</c:v>
                </c:pt>
                <c:pt idx="6">
                  <c:v>New Zealand</c:v>
                </c:pt>
                <c:pt idx="7">
                  <c:v>Turkey</c:v>
                </c:pt>
                <c:pt idx="8">
                  <c:v>Australia</c:v>
                </c:pt>
                <c:pt idx="9">
                  <c:v>Philippines</c:v>
                </c:pt>
                <c:pt idx="10">
                  <c:v>Indonesia</c:v>
                </c:pt>
                <c:pt idx="11">
                  <c:v>Sri Lanka</c:v>
                </c:pt>
                <c:pt idx="12">
                  <c:v>Singapore</c:v>
                </c:pt>
                <c:pt idx="13">
                  <c:v>Qatar</c:v>
                </c:pt>
                <c:pt idx="14">
                  <c:v>Canada</c:v>
                </c:pt>
              </c:strCache>
            </c:strRef>
          </c:cat>
          <c:val>
            <c:numRef>
              <c:f>CALCULATIONS!$B$2:$B$17</c:f>
              <c:numCache>
                <c:formatCode>General</c:formatCode>
                <c:ptCount val="15"/>
                <c:pt idx="0">
                  <c:v>8652</c:v>
                </c:pt>
                <c:pt idx="1">
                  <c:v>425</c:v>
                </c:pt>
                <c:pt idx="2">
                  <c:v>80</c:v>
                </c:pt>
                <c:pt idx="3">
                  <c:v>60</c:v>
                </c:pt>
                <c:pt idx="4">
                  <c:v>60</c:v>
                </c:pt>
                <c:pt idx="5">
                  <c:v>60</c:v>
                </c:pt>
                <c:pt idx="6">
                  <c:v>40</c:v>
                </c:pt>
                <c:pt idx="7">
                  <c:v>34</c:v>
                </c:pt>
                <c:pt idx="8">
                  <c:v>24</c:v>
                </c:pt>
                <c:pt idx="9">
                  <c:v>22</c:v>
                </c:pt>
                <c:pt idx="10">
                  <c:v>21</c:v>
                </c:pt>
                <c:pt idx="11">
                  <c:v>20</c:v>
                </c:pt>
                <c:pt idx="12">
                  <c:v>20</c:v>
                </c:pt>
                <c:pt idx="13">
                  <c:v>20</c:v>
                </c:pt>
                <c:pt idx="14">
                  <c:v>4</c:v>
                </c:pt>
              </c:numCache>
            </c:numRef>
          </c:val>
          <c:extLst>
            <c:ext xmlns:c16="http://schemas.microsoft.com/office/drawing/2014/chart" uri="{C3380CC4-5D6E-409C-BE32-E72D297353CC}">
              <c16:uniqueId val="{00000000-9889-4AD9-9E15-FA087A417CBD}"/>
            </c:ext>
          </c:extLst>
        </c:ser>
        <c:dLbls>
          <c:showLegendKey val="0"/>
          <c:showVal val="0"/>
          <c:showCatName val="0"/>
          <c:showSerName val="0"/>
          <c:showPercent val="0"/>
          <c:showBubbleSize val="0"/>
        </c:dLbls>
        <c:gapWidth val="182"/>
        <c:axId val="174270240"/>
        <c:axId val="174268320"/>
      </c:barChart>
      <c:catAx>
        <c:axId val="1742702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268320"/>
        <c:crosses val="autoZero"/>
        <c:auto val="1"/>
        <c:lblAlgn val="ctr"/>
        <c:lblOffset val="100"/>
        <c:noMultiLvlLbl val="0"/>
      </c:catAx>
      <c:valAx>
        <c:axId val="1742683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270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'Sub-1'!$G$2</c:f>
              <c:strCache>
                <c:ptCount val="1"/>
                <c:pt idx="0">
                  <c:v>Number of restaurants</c:v>
                </c:pt>
              </c:strCache>
            </c:strRef>
          </c:tx>
          <c:spPr>
            <a:solidFill>
              <a:schemeClr val="accent1"/>
            </a:solidFill>
            <a:ln>
              <a:noFill/>
            </a:ln>
            <a:effectLst/>
          </c:spPr>
          <c:invertIfNegative val="0"/>
          <c:cat>
            <c:strRef>
              <c:f>'Sub-1'!$F$3:$F$5</c:f>
              <c:strCache>
                <c:ptCount val="3"/>
                <c:pt idx="0">
                  <c:v>Canada</c:v>
                </c:pt>
                <c:pt idx="1">
                  <c:v>Singapore</c:v>
                </c:pt>
                <c:pt idx="2">
                  <c:v>Australia</c:v>
                </c:pt>
              </c:strCache>
            </c:strRef>
          </c:cat>
          <c:val>
            <c:numRef>
              <c:f>'Sub-1'!$G$3:$G$5</c:f>
              <c:numCache>
                <c:formatCode>General</c:formatCode>
                <c:ptCount val="3"/>
                <c:pt idx="0">
                  <c:v>4</c:v>
                </c:pt>
                <c:pt idx="1">
                  <c:v>20</c:v>
                </c:pt>
                <c:pt idx="2">
                  <c:v>24</c:v>
                </c:pt>
              </c:numCache>
            </c:numRef>
          </c:val>
          <c:extLst>
            <c:ext xmlns:c16="http://schemas.microsoft.com/office/drawing/2014/chart" uri="{C3380CC4-5D6E-409C-BE32-E72D297353CC}">
              <c16:uniqueId val="{00000000-63FF-4904-9375-E7878A37CC82}"/>
            </c:ext>
          </c:extLst>
        </c:ser>
        <c:dLbls>
          <c:showLegendKey val="0"/>
          <c:showVal val="0"/>
          <c:showCatName val="0"/>
          <c:showSerName val="0"/>
          <c:showPercent val="0"/>
          <c:showBubbleSize val="0"/>
        </c:dLbls>
        <c:gapWidth val="182"/>
        <c:axId val="997790496"/>
        <c:axId val="997790976"/>
      </c:barChart>
      <c:catAx>
        <c:axId val="997790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790976"/>
        <c:crosses val="autoZero"/>
        <c:auto val="1"/>
        <c:lblAlgn val="ctr"/>
        <c:lblOffset val="100"/>
        <c:noMultiLvlLbl val="0"/>
      </c:catAx>
      <c:valAx>
        <c:axId val="997790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790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[krishi_excel_pro.xlsx]Sub-1!PivotTable5</c:name>
    <c:fmtId val="5"/>
  </c:pivotSource>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a:t>Average Rating</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'Sub-1'!$N$8</c:f>
              <c:strCache>
                <c:ptCount val="1"/>
                <c:pt idx="0">
                  <c:v>Total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'Sub-1'!$M$9:$M$12</c:f>
              <c:strCache>
                <c:ptCount val="3"/>
                <c:pt idx="0">
                  <c:v>Australia</c:v>
                </c:pt>
                <c:pt idx="1">
                  <c:v>Canada</c:v>
                </c:pt>
                <c:pt idx="2">
                  <c:v>Singapore</c:v>
                </c:pt>
              </c:strCache>
            </c:strRef>
          </c:cat>
          <c:val>
            <c:numRef>
              <c:f>'Sub-1'!$N$9:$N$12</c:f>
              <c:numCache>
                <c:formatCode>General</c:formatCode>
                <c:ptCount val="3"/>
                <c:pt idx="0">
                  <c:v>3.6583333333333337</c:v>
                </c:pt>
                <c:pt idx="1">
                  <c:v>3.5750000000000002</c:v>
                </c:pt>
                <c:pt idx="2">
                  <c:v>3.5750000000000002</c:v>
                </c:pt>
              </c:numCache>
            </c:numRef>
          </c:val>
          <c:extLst>
            <c:ext xmlns:c16="http://schemas.microsoft.com/office/drawing/2014/chart" uri="{C3380CC4-5D6E-409C-BE32-E72D297353CC}">
              <c16:uniqueId val="{00000000-D767-4CC7-BE8D-804008547A74}"/>
            </c:ext>
          </c:extLst>
        </c:ser>
        <c:dLbls>
          <c:dLblPos val="inEnd"/>
          <c:showLegendKey val="0"/>
          <c:showVal val="1"/>
          <c:showCatName val="0"/>
          <c:showSerName val="0"/>
          <c:showPercent val="0"/>
          <c:showBubbleSize val="0"/>
        </c:dLbls>
        <c:gapWidth val="355"/>
        <c:overlap val="-70"/>
        <c:axId val="989447535"/>
        <c:axId val="989444175"/>
      </c:barChart>
      <c:catAx>
        <c:axId val="989447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9444175"/>
        <c:crosses val="autoZero"/>
        <c:auto val="1"/>
        <c:lblAlgn val="ctr"/>
        <c:lblOffset val="100"/>
        <c:noMultiLvlLbl val="0"/>
      </c:catAx>
      <c:valAx>
        <c:axId val="989444175"/>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9447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'Sub-1'!$G$2</c:f>
              <c:strCache>
                <c:ptCount val="1"/>
                <c:pt idx="0">
                  <c:v>Number of restaurants</c:v>
                </c:pt>
              </c:strCache>
            </c:strRef>
          </c:tx>
          <c:spPr>
            <a:solidFill>
              <a:schemeClr val="accent1"/>
            </a:solidFill>
            <a:ln>
              <a:noFill/>
            </a:ln>
            <a:effectLst/>
          </c:spPr>
          <c:invertIfNegative val="0"/>
          <c:cat>
            <c:strRef>
              <c:f>'Sub-1'!$F$3:$F$5</c:f>
              <c:strCache>
                <c:ptCount val="3"/>
                <c:pt idx="0">
                  <c:v>Canada</c:v>
                </c:pt>
                <c:pt idx="1">
                  <c:v>Singapore</c:v>
                </c:pt>
                <c:pt idx="2">
                  <c:v>Australia</c:v>
                </c:pt>
              </c:strCache>
            </c:strRef>
          </c:cat>
          <c:val>
            <c:numRef>
              <c:f>'Sub-1'!$G$3:$G$5</c:f>
              <c:numCache>
                <c:formatCode>General</c:formatCode>
                <c:ptCount val="3"/>
                <c:pt idx="0">
                  <c:v>4</c:v>
                </c:pt>
                <c:pt idx="1">
                  <c:v>20</c:v>
                </c:pt>
                <c:pt idx="2">
                  <c:v>24</c:v>
                </c:pt>
              </c:numCache>
            </c:numRef>
          </c:val>
          <c:extLst>
            <c:ext xmlns:c16="http://schemas.microsoft.com/office/drawing/2014/chart" uri="{C3380CC4-5D6E-409C-BE32-E72D297353CC}">
              <c16:uniqueId val="{00000000-21DB-47D3-9BAB-004E60BD5A24}"/>
            </c:ext>
          </c:extLst>
        </c:ser>
        <c:dLbls>
          <c:showLegendKey val="0"/>
          <c:showVal val="0"/>
          <c:showCatName val="0"/>
          <c:showSerName val="0"/>
          <c:showPercent val="0"/>
          <c:showBubbleSize val="0"/>
        </c:dLbls>
        <c:gapWidth val="182"/>
        <c:axId val="997790496"/>
        <c:axId val="997790976"/>
      </c:barChart>
      <c:catAx>
        <c:axId val="997790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790976"/>
        <c:crosses val="autoZero"/>
        <c:auto val="1"/>
        <c:lblAlgn val="ctr"/>
        <c:lblOffset val="100"/>
        <c:noMultiLvlLbl val="0"/>
      </c:catAx>
      <c:valAx>
        <c:axId val="997790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790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[krishi_excel_pro.xlsx]Sub-1!PivotTable5</c:name>
    <c:fmtId val="10"/>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sz="2400" b="1" dirty="0"/>
              <a:t>Average Rating</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'Sub-1'!$N$8</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'Sub-1'!$M$9:$M$12</c:f>
              <c:strCache>
                <c:ptCount val="3"/>
                <c:pt idx="0">
                  <c:v>Australia</c:v>
                </c:pt>
                <c:pt idx="1">
                  <c:v>Canada</c:v>
                </c:pt>
                <c:pt idx="2">
                  <c:v>Singapore</c:v>
                </c:pt>
              </c:strCache>
            </c:strRef>
          </c:cat>
          <c:val>
            <c:numRef>
              <c:f>'Sub-1'!$N$9:$N$12</c:f>
              <c:numCache>
                <c:formatCode>General</c:formatCode>
                <c:ptCount val="3"/>
                <c:pt idx="0">
                  <c:v>3.6583333333333337</c:v>
                </c:pt>
                <c:pt idx="1">
                  <c:v>3.5750000000000002</c:v>
                </c:pt>
                <c:pt idx="2">
                  <c:v>3.5750000000000002</c:v>
                </c:pt>
              </c:numCache>
            </c:numRef>
          </c:val>
          <c:extLst>
            <c:ext xmlns:c16="http://schemas.microsoft.com/office/drawing/2014/chart" uri="{C3380CC4-5D6E-409C-BE32-E72D297353CC}">
              <c16:uniqueId val="{00000000-5E4D-49FE-8009-3932244371FB}"/>
            </c:ext>
          </c:extLst>
        </c:ser>
        <c:dLbls>
          <c:dLblPos val="inEnd"/>
          <c:showLegendKey val="0"/>
          <c:showVal val="1"/>
          <c:showCatName val="0"/>
          <c:showSerName val="0"/>
          <c:showPercent val="0"/>
          <c:showBubbleSize val="0"/>
        </c:dLbls>
        <c:gapWidth val="41"/>
        <c:axId val="989447535"/>
        <c:axId val="989444175"/>
      </c:barChart>
      <c:catAx>
        <c:axId val="9894475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989444175"/>
        <c:crosses val="autoZero"/>
        <c:auto val="1"/>
        <c:lblAlgn val="ctr"/>
        <c:lblOffset val="100"/>
        <c:noMultiLvlLbl val="0"/>
      </c:catAx>
      <c:valAx>
        <c:axId val="989444175"/>
        <c:scaling>
          <c:orientation val="minMax"/>
        </c:scaling>
        <c:delete val="1"/>
        <c:axPos val="l"/>
        <c:numFmt formatCode="General" sourceLinked="1"/>
        <c:majorTickMark val="none"/>
        <c:minorTickMark val="none"/>
        <c:tickLblPos val="nextTo"/>
        <c:crossAx val="989447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[krishi_excel_pro.xlsx]CALCULATIONS!PivotTable15</c:name>
    <c:fmtId val="18"/>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AVERAGE VOTES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CALCULATIONS!$J$1</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CALCULATIONS!$I$2:$I$17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CALCULATIONS!$J$2:$J$17</c:f>
              <c:numCache>
                <c:formatCode>General</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430.87529411764706</c:v>
                </c:pt>
              </c:numCache>
            </c:numRef>
          </c:val>
          <c:smooth val="0"/>
          <c:extLst>
            <c:ext xmlns:c16="http://schemas.microsoft.com/office/drawing/2014/chart" uri="{C3380CC4-5D6E-409C-BE32-E72D297353CC}">
              <c16:uniqueId val="{00000000-426A-4013-B979-EC987A55A37E}"/>
            </c:ext>
          </c:extLst>
        </c:ser>
        <c:dLbls>
          <c:showLegendKey val="0"/>
          <c:showVal val="0"/>
          <c:showCatName val="0"/>
          <c:showSerName val="0"/>
          <c:showPercent val="0"/>
          <c:showBubbleSize val="0"/>
        </c:dLbls>
        <c:marker val="1"/>
        <c:smooth val="0"/>
        <c:axId val="1094671824"/>
        <c:axId val="1094673744"/>
      </c:lineChart>
      <c:catAx>
        <c:axId val="10946718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673744"/>
        <c:crosses val="autoZero"/>
        <c:auto val="1"/>
        <c:lblAlgn val="ctr"/>
        <c:lblOffset val="100"/>
        <c:noMultiLvlLbl val="0"/>
      </c:catAx>
      <c:valAx>
        <c:axId val="10946737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671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9563888888888895"/>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'Sub-4'!$B$2</c:f>
              <c:strCache>
                <c:ptCount val="1"/>
                <c:pt idx="0">
                  <c:v>Total Expenditure</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08F7-4D5C-98F6-CA695BF0ECBD}"/>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08F7-4D5C-98F6-CA695BF0ECBD}"/>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08F7-4D5C-98F6-CA695BF0ECBD}"/>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08F7-4D5C-98F6-CA695BF0ECBD}"/>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08F7-4D5C-98F6-CA695BF0ECB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'Sub-4'!$A$3:$A$7</c:f>
              <c:strCache>
                <c:ptCount val="5"/>
                <c:pt idx="0">
                  <c:v>Australia</c:v>
                </c:pt>
                <c:pt idx="1">
                  <c:v>Canada</c:v>
                </c:pt>
                <c:pt idx="2">
                  <c:v>Indonesia</c:v>
                </c:pt>
                <c:pt idx="3">
                  <c:v>Qatar</c:v>
                </c:pt>
                <c:pt idx="4">
                  <c:v>Singapore</c:v>
                </c:pt>
              </c:strCache>
            </c:strRef>
          </c:cat>
          <c:val>
            <c:numRef>
              <c:f>'Sub-4'!$B$3:$B$7</c:f>
              <c:numCache>
                <c:formatCode>General</c:formatCode>
                <c:ptCount val="5"/>
                <c:pt idx="0">
                  <c:v>31622.380000000012</c:v>
                </c:pt>
                <c:pt idx="1">
                  <c:v>8930.5499999999993</c:v>
                </c:pt>
                <c:pt idx="2">
                  <c:v>31296.5</c:v>
                </c:pt>
                <c:pt idx="3">
                  <c:v>102119.5</c:v>
                </c:pt>
                <c:pt idx="4">
                  <c:v>192756.2</c:v>
                </c:pt>
              </c:numCache>
            </c:numRef>
          </c:val>
          <c:extLst>
            <c:ext xmlns:c16="http://schemas.microsoft.com/office/drawing/2014/chart" uri="{C3380CC4-5D6E-409C-BE32-E72D297353CC}">
              <c16:uniqueId val="{0000000A-08F7-4D5C-98F6-CA695BF0ECBD}"/>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[Zomato_Data.xlsx]Delivery &amp; Booking!PivotTable11</c:name>
    <c:fmtId val="-1"/>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sz="2800" dirty="0">
                <a:solidFill>
                  <a:schemeClr val="tx1"/>
                </a:solidFill>
              </a:rPr>
              <a:t> Table BOOKING</a:t>
            </a:r>
          </a:p>
        </c:rich>
      </c:tx>
      <c:layout>
        <c:manualLayout>
          <c:xMode val="edge"/>
          <c:yMode val="edge"/>
          <c:x val="0.12511518490504936"/>
          <c:y val="3.7606837606837605E-2"/>
        </c:manualLayout>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pivotFmt>
      <c:pivotFmt>
        <c:idx val="14"/>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s>
    <c:plotArea>
      <c:layout>
        <c:manualLayout>
          <c:layoutTarget val="inner"/>
          <c:xMode val="edge"/>
          <c:yMode val="edge"/>
          <c:x val="0.25442270604803058"/>
          <c:y val="0.24280234201494044"/>
          <c:w val="0.47821704699363332"/>
          <c:h val="0.67399528905040718"/>
        </c:manualLayout>
      </c:layout>
      <c:doughnutChart>
        <c:varyColors val="1"/>
        <c:ser>
          <c:idx val="0"/>
          <c:order val="0"/>
          <c:tx>
            <c:strRef>
              <c:f>'Delivery &amp; Booking'!$E$5</c:f>
              <c:strCache>
                <c:ptCount val="1"/>
                <c:pt idx="0">
                  <c:v>Total</c:v>
                </c:pt>
              </c:strCache>
            </c:strRef>
          </c:tx>
          <c:spPr>
            <a:solidFill>
              <a:schemeClr val="accent1">
                <a:lumMod val="60000"/>
                <a:lumOff val="40000"/>
              </a:schemeClr>
            </a:solidFill>
          </c:spPr>
          <c:dPt>
            <c:idx val="0"/>
            <c:bubble3D val="0"/>
            <c:spPr>
              <a:solidFill>
                <a:srgbClr val="B54C2D"/>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A56-4C1D-BA6A-8EFBE45AEA3F}"/>
              </c:ext>
            </c:extLst>
          </c:dPt>
          <c:dPt>
            <c:idx val="1"/>
            <c:bubble3D val="0"/>
            <c:spPr>
              <a:solidFill>
                <a:srgbClr val="DF985C"/>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A56-4C1D-BA6A-8EFBE45AEA3F}"/>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'Delivery &amp; Booking'!$D$6:$D$8</c:f>
              <c:strCache>
                <c:ptCount val="2"/>
                <c:pt idx="0">
                  <c:v>No</c:v>
                </c:pt>
                <c:pt idx="1">
                  <c:v>Yes</c:v>
                </c:pt>
              </c:strCache>
            </c:strRef>
          </c:cat>
          <c:val>
            <c:numRef>
              <c:f>'Delivery &amp; Booking'!$E$6:$E$8</c:f>
              <c:numCache>
                <c:formatCode>0</c:formatCode>
                <c:ptCount val="2"/>
                <c:pt idx="0">
                  <c:v>8384</c:v>
                </c:pt>
                <c:pt idx="1">
                  <c:v>1158</c:v>
                </c:pt>
              </c:numCache>
            </c:numRef>
          </c:val>
          <c:extLst>
            <c:ext xmlns:c16="http://schemas.microsoft.com/office/drawing/2014/chart" uri="{C3380CC4-5D6E-409C-BE32-E72D297353CC}">
              <c16:uniqueId val="{00000004-2A56-4C1D-BA6A-8EFBE45AEA3F}"/>
            </c:ext>
          </c:extLst>
        </c:ser>
        <c:dLbls>
          <c:showLegendKey val="0"/>
          <c:showVal val="0"/>
          <c:showCatName val="0"/>
          <c:showSerName val="0"/>
          <c:showPercent val="1"/>
          <c:showBubbleSize val="0"/>
          <c:showLeaderLines val="1"/>
        </c:dLbls>
        <c:firstSliceAng val="0"/>
        <c:holeSize val="5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[Zomato_Data.xlsx]Delivery &amp; Booking!PivotTable12</c:name>
    <c:fmtId val="-1"/>
  </c:pivotSource>
  <c:chart>
    <c:autoTitleDeleted val="1"/>
    <c:pivotFmts>
      <c:pivotFmt>
        <c:idx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pivotFmt>
      <c:pivotFmt>
        <c:idx val="2"/>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pivotFmt>
      <c:pivotFmt>
        <c:idx val="14"/>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s>
    <c:plotArea>
      <c:layout>
        <c:manualLayout>
          <c:layoutTarget val="inner"/>
          <c:xMode val="edge"/>
          <c:yMode val="edge"/>
          <c:x val="0.29642488220119428"/>
          <c:y val="0.28586284406756846"/>
          <c:w val="0.49049196112650023"/>
          <c:h val="0.62147520021535751"/>
        </c:manualLayout>
      </c:layout>
      <c:doughnutChart>
        <c:varyColors val="1"/>
        <c:ser>
          <c:idx val="0"/>
          <c:order val="0"/>
          <c:tx>
            <c:strRef>
              <c:f>'Delivery &amp; Booking'!$H$5</c:f>
              <c:strCache>
                <c:ptCount val="1"/>
                <c:pt idx="0">
                  <c:v>Total</c:v>
                </c:pt>
              </c:strCache>
            </c:strRef>
          </c:tx>
          <c:spPr>
            <a:solidFill>
              <a:srgbClr val="DDA147"/>
            </a:solidFill>
          </c:spPr>
          <c:dPt>
            <c:idx val="0"/>
            <c:bubble3D val="0"/>
            <c:spPr>
              <a:solidFill>
                <a:srgbClr val="B54C2D"/>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303-4923-9A7B-925C21C31E52}"/>
              </c:ext>
            </c:extLst>
          </c:dPt>
          <c:dPt>
            <c:idx val="1"/>
            <c:bubble3D val="0"/>
            <c:spPr>
              <a:solidFill>
                <a:srgbClr val="DDA147"/>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303-4923-9A7B-925C21C31E52}"/>
              </c:ext>
            </c:extLst>
          </c:dPt>
          <c:dLbls>
            <c:dLbl>
              <c:idx val="0"/>
              <c:layout>
                <c:manualLayout>
                  <c:x val="5.3965004332072596E-2"/>
                  <c:y val="-0.1623931623931624"/>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7.5375726031145882E-2"/>
                      <c:h val="9.2256544854970049E-2"/>
                    </c:manualLayout>
                  </c15:layout>
                </c:ext>
                <c:ext xmlns:c16="http://schemas.microsoft.com/office/drawing/2014/chart" uri="{C3380CC4-5D6E-409C-BE32-E72D297353CC}">
                  <c16:uniqueId val="{00000001-8303-4923-9A7B-925C21C31E52}"/>
                </c:ext>
              </c:extLst>
            </c:dLbl>
            <c:dLbl>
              <c:idx val="1"/>
              <c:layout>
                <c:manualLayout>
                  <c:x val="2.6981439862801414E-3"/>
                  <c:y val="3.4188034188034188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9.1241437304775214E-2"/>
                      <c:h val="9.567534827377347E-2"/>
                    </c:manualLayout>
                  </c15:layout>
                </c:ext>
                <c:ext xmlns:c16="http://schemas.microsoft.com/office/drawing/2014/chart" uri="{C3380CC4-5D6E-409C-BE32-E72D297353CC}">
                  <c16:uniqueId val="{00000003-8303-4923-9A7B-925C21C31E52}"/>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'Delivery &amp; Booking'!$G$6:$G$8</c:f>
              <c:strCache>
                <c:ptCount val="2"/>
                <c:pt idx="0">
                  <c:v>No</c:v>
                </c:pt>
                <c:pt idx="1">
                  <c:v>Yes</c:v>
                </c:pt>
              </c:strCache>
            </c:strRef>
          </c:cat>
          <c:val>
            <c:numRef>
              <c:f>'Delivery &amp; Booking'!$H$6:$H$8</c:f>
              <c:numCache>
                <c:formatCode>0</c:formatCode>
                <c:ptCount val="2"/>
                <c:pt idx="0">
                  <c:v>7091</c:v>
                </c:pt>
                <c:pt idx="1">
                  <c:v>2451</c:v>
                </c:pt>
              </c:numCache>
            </c:numRef>
          </c:val>
          <c:extLst>
            <c:ext xmlns:c16="http://schemas.microsoft.com/office/drawing/2014/chart" uri="{C3380CC4-5D6E-409C-BE32-E72D297353CC}">
              <c16:uniqueId val="{00000004-8303-4923-9A7B-925C21C31E52}"/>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75000"/>
        </a:schemeClr>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0.10352</cdr:x>
      <cdr:y>0.06125</cdr:y>
    </cdr:from>
    <cdr:to>
      <cdr:x>0.94266</cdr:x>
      <cdr:y>0.24555</cdr:y>
    </cdr:to>
    <cdr:sp macro="" textlink="">
      <cdr:nvSpPr>
        <cdr:cNvPr id="2" name="TextBox 2">
          <a:extLst xmlns:a="http://schemas.openxmlformats.org/drawingml/2006/main">
            <a:ext uri="{FF2B5EF4-FFF2-40B4-BE49-F238E27FC236}">
              <a16:creationId xmlns:a16="http://schemas.microsoft.com/office/drawing/2014/main" id="{0F8AFD3F-BCAE-A9D6-DE21-7E6BB37B0CBE}"/>
            </a:ext>
          </a:extLst>
        </cdr:cNvPr>
        <cdr:cNvSpPr txBox="1"/>
      </cdr:nvSpPr>
      <cdr:spPr>
        <a:xfrm xmlns:a="http://schemas.openxmlformats.org/drawingml/2006/main">
          <a:off x="491615" y="173903"/>
          <a:ext cx="3985058" cy="52322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2800" b="1" dirty="0">
              <a:solidFill>
                <a:schemeClr val="tx2">
                  <a:lumMod val="25000"/>
                </a:schemeClr>
              </a:solidFill>
            </a:rPr>
            <a:t> ONLINE DELIVERY</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57B5-0AA3-EABE-B9B6-6FA5E56F4E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B35E2B-388A-81F5-F1B1-1F7C3CF67D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094E54-0B4E-45C8-AF29-0E35A6ED5E40}"/>
              </a:ext>
            </a:extLst>
          </p:cNvPr>
          <p:cNvSpPr>
            <a:spLocks noGrp="1"/>
          </p:cNvSpPr>
          <p:nvPr>
            <p:ph type="dt" sz="half" idx="10"/>
          </p:nvPr>
        </p:nvSpPr>
        <p:spPr/>
        <p:txBody>
          <a:bodyPr/>
          <a:lstStyle/>
          <a:p>
            <a:fld id="{DD6520BE-5DC0-474D-8ACA-90D42B2DF74F}" type="datetimeFigureOut">
              <a:rPr lang="en-IN" smtClean="0"/>
              <a:t>11-06-2024</a:t>
            </a:fld>
            <a:endParaRPr lang="en-IN"/>
          </a:p>
        </p:txBody>
      </p:sp>
      <p:sp>
        <p:nvSpPr>
          <p:cNvPr id="5" name="Footer Placeholder 4">
            <a:extLst>
              <a:ext uri="{FF2B5EF4-FFF2-40B4-BE49-F238E27FC236}">
                <a16:creationId xmlns:a16="http://schemas.microsoft.com/office/drawing/2014/main" id="{FF618FDF-912D-A4C4-5308-F24E918546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A9CD74-D820-ACB4-2181-AADAFB576118}"/>
              </a:ext>
            </a:extLst>
          </p:cNvPr>
          <p:cNvSpPr>
            <a:spLocks noGrp="1"/>
          </p:cNvSpPr>
          <p:nvPr>
            <p:ph type="sldNum" sz="quarter" idx="12"/>
          </p:nvPr>
        </p:nvSpPr>
        <p:spPr/>
        <p:txBody>
          <a:bodyPr/>
          <a:lstStyle/>
          <a:p>
            <a:fld id="{AC9FD0A6-DF3B-4FD3-AF62-39219C3AEF32}" type="slidenum">
              <a:rPr lang="en-IN" smtClean="0"/>
              <a:t>‹#›</a:t>
            </a:fld>
            <a:endParaRPr lang="en-IN"/>
          </a:p>
        </p:txBody>
      </p:sp>
    </p:spTree>
    <p:extLst>
      <p:ext uri="{BB962C8B-B14F-4D97-AF65-F5344CB8AC3E}">
        <p14:creationId xmlns:p14="http://schemas.microsoft.com/office/powerpoint/2010/main" val="3162774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BE97-CEA0-D195-CA39-F07B679F50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DFF40C-CE5B-C3CE-B95D-47364D0A1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22FC93-85A5-4AC2-55F5-71681AAA5900}"/>
              </a:ext>
            </a:extLst>
          </p:cNvPr>
          <p:cNvSpPr>
            <a:spLocks noGrp="1"/>
          </p:cNvSpPr>
          <p:nvPr>
            <p:ph type="dt" sz="half" idx="10"/>
          </p:nvPr>
        </p:nvSpPr>
        <p:spPr/>
        <p:txBody>
          <a:bodyPr/>
          <a:lstStyle/>
          <a:p>
            <a:fld id="{DD6520BE-5DC0-474D-8ACA-90D42B2DF74F}" type="datetimeFigureOut">
              <a:rPr lang="en-IN" smtClean="0"/>
              <a:t>11-06-2024</a:t>
            </a:fld>
            <a:endParaRPr lang="en-IN"/>
          </a:p>
        </p:txBody>
      </p:sp>
      <p:sp>
        <p:nvSpPr>
          <p:cNvPr id="5" name="Footer Placeholder 4">
            <a:extLst>
              <a:ext uri="{FF2B5EF4-FFF2-40B4-BE49-F238E27FC236}">
                <a16:creationId xmlns:a16="http://schemas.microsoft.com/office/drawing/2014/main" id="{17510006-6F10-CDD9-5C46-0A3267A00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785A8-4E0E-57FC-BCCC-6448E1B3295F}"/>
              </a:ext>
            </a:extLst>
          </p:cNvPr>
          <p:cNvSpPr>
            <a:spLocks noGrp="1"/>
          </p:cNvSpPr>
          <p:nvPr>
            <p:ph type="sldNum" sz="quarter" idx="12"/>
          </p:nvPr>
        </p:nvSpPr>
        <p:spPr/>
        <p:txBody>
          <a:bodyPr/>
          <a:lstStyle/>
          <a:p>
            <a:fld id="{AC9FD0A6-DF3B-4FD3-AF62-39219C3AEF32}" type="slidenum">
              <a:rPr lang="en-IN" smtClean="0"/>
              <a:t>‹#›</a:t>
            </a:fld>
            <a:endParaRPr lang="en-IN"/>
          </a:p>
        </p:txBody>
      </p:sp>
    </p:spTree>
    <p:extLst>
      <p:ext uri="{BB962C8B-B14F-4D97-AF65-F5344CB8AC3E}">
        <p14:creationId xmlns:p14="http://schemas.microsoft.com/office/powerpoint/2010/main" val="91083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A71EC6-3DB2-CAF7-95ED-EF87DCD937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E3EA8A-A7C1-2834-6576-E7B5C3C873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E602A-F829-7860-B5C2-8380AC075F5E}"/>
              </a:ext>
            </a:extLst>
          </p:cNvPr>
          <p:cNvSpPr>
            <a:spLocks noGrp="1"/>
          </p:cNvSpPr>
          <p:nvPr>
            <p:ph type="dt" sz="half" idx="10"/>
          </p:nvPr>
        </p:nvSpPr>
        <p:spPr/>
        <p:txBody>
          <a:bodyPr/>
          <a:lstStyle/>
          <a:p>
            <a:fld id="{DD6520BE-5DC0-474D-8ACA-90D42B2DF74F}" type="datetimeFigureOut">
              <a:rPr lang="en-IN" smtClean="0"/>
              <a:t>11-06-2024</a:t>
            </a:fld>
            <a:endParaRPr lang="en-IN"/>
          </a:p>
        </p:txBody>
      </p:sp>
      <p:sp>
        <p:nvSpPr>
          <p:cNvPr id="5" name="Footer Placeholder 4">
            <a:extLst>
              <a:ext uri="{FF2B5EF4-FFF2-40B4-BE49-F238E27FC236}">
                <a16:creationId xmlns:a16="http://schemas.microsoft.com/office/drawing/2014/main" id="{636D85FA-F143-5058-9D67-A558173323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8D36C-6C24-856B-6948-0AFF793241F5}"/>
              </a:ext>
            </a:extLst>
          </p:cNvPr>
          <p:cNvSpPr>
            <a:spLocks noGrp="1"/>
          </p:cNvSpPr>
          <p:nvPr>
            <p:ph type="sldNum" sz="quarter" idx="12"/>
          </p:nvPr>
        </p:nvSpPr>
        <p:spPr/>
        <p:txBody>
          <a:bodyPr/>
          <a:lstStyle/>
          <a:p>
            <a:fld id="{AC9FD0A6-DF3B-4FD3-AF62-39219C3AEF32}" type="slidenum">
              <a:rPr lang="en-IN" smtClean="0"/>
              <a:t>‹#›</a:t>
            </a:fld>
            <a:endParaRPr lang="en-IN"/>
          </a:p>
        </p:txBody>
      </p:sp>
    </p:spTree>
    <p:extLst>
      <p:ext uri="{BB962C8B-B14F-4D97-AF65-F5344CB8AC3E}">
        <p14:creationId xmlns:p14="http://schemas.microsoft.com/office/powerpoint/2010/main" val="1129623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1490-BDDB-80A4-DB5B-BC3ADCED17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DE58E3-2515-A522-D8F5-2107BF957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40ACE3-C71C-134E-127F-FA1B78CEA39C}"/>
              </a:ext>
            </a:extLst>
          </p:cNvPr>
          <p:cNvSpPr>
            <a:spLocks noGrp="1"/>
          </p:cNvSpPr>
          <p:nvPr>
            <p:ph type="dt" sz="half" idx="10"/>
          </p:nvPr>
        </p:nvSpPr>
        <p:spPr/>
        <p:txBody>
          <a:bodyPr/>
          <a:lstStyle/>
          <a:p>
            <a:fld id="{DD6520BE-5DC0-474D-8ACA-90D42B2DF74F}" type="datetimeFigureOut">
              <a:rPr lang="en-IN" smtClean="0"/>
              <a:t>11-06-2024</a:t>
            </a:fld>
            <a:endParaRPr lang="en-IN"/>
          </a:p>
        </p:txBody>
      </p:sp>
      <p:sp>
        <p:nvSpPr>
          <p:cNvPr id="5" name="Footer Placeholder 4">
            <a:extLst>
              <a:ext uri="{FF2B5EF4-FFF2-40B4-BE49-F238E27FC236}">
                <a16:creationId xmlns:a16="http://schemas.microsoft.com/office/drawing/2014/main" id="{2C6CD0D9-C105-44C9-F4B1-B3D6034B0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32BB4-2DFC-C807-66FC-70CD94AFCA14}"/>
              </a:ext>
            </a:extLst>
          </p:cNvPr>
          <p:cNvSpPr>
            <a:spLocks noGrp="1"/>
          </p:cNvSpPr>
          <p:nvPr>
            <p:ph type="sldNum" sz="quarter" idx="12"/>
          </p:nvPr>
        </p:nvSpPr>
        <p:spPr/>
        <p:txBody>
          <a:bodyPr/>
          <a:lstStyle/>
          <a:p>
            <a:fld id="{AC9FD0A6-DF3B-4FD3-AF62-39219C3AEF32}" type="slidenum">
              <a:rPr lang="en-IN" smtClean="0"/>
              <a:t>‹#›</a:t>
            </a:fld>
            <a:endParaRPr lang="en-IN"/>
          </a:p>
        </p:txBody>
      </p:sp>
    </p:spTree>
    <p:extLst>
      <p:ext uri="{BB962C8B-B14F-4D97-AF65-F5344CB8AC3E}">
        <p14:creationId xmlns:p14="http://schemas.microsoft.com/office/powerpoint/2010/main" val="322075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5CB6-2F05-234D-C0FB-8265CCF7B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B1D6ED-C66A-4C16-FE97-FF46D8F000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B00AD0-47CF-106D-0BBA-617839113A3F}"/>
              </a:ext>
            </a:extLst>
          </p:cNvPr>
          <p:cNvSpPr>
            <a:spLocks noGrp="1"/>
          </p:cNvSpPr>
          <p:nvPr>
            <p:ph type="dt" sz="half" idx="10"/>
          </p:nvPr>
        </p:nvSpPr>
        <p:spPr/>
        <p:txBody>
          <a:bodyPr/>
          <a:lstStyle/>
          <a:p>
            <a:fld id="{DD6520BE-5DC0-474D-8ACA-90D42B2DF74F}" type="datetimeFigureOut">
              <a:rPr lang="en-IN" smtClean="0"/>
              <a:t>11-06-2024</a:t>
            </a:fld>
            <a:endParaRPr lang="en-IN"/>
          </a:p>
        </p:txBody>
      </p:sp>
      <p:sp>
        <p:nvSpPr>
          <p:cNvPr id="5" name="Footer Placeholder 4">
            <a:extLst>
              <a:ext uri="{FF2B5EF4-FFF2-40B4-BE49-F238E27FC236}">
                <a16:creationId xmlns:a16="http://schemas.microsoft.com/office/drawing/2014/main" id="{0B842383-B303-0CBF-F057-4F1A92587D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15DCE-3FBE-6064-3EBC-EFF119EC2481}"/>
              </a:ext>
            </a:extLst>
          </p:cNvPr>
          <p:cNvSpPr>
            <a:spLocks noGrp="1"/>
          </p:cNvSpPr>
          <p:nvPr>
            <p:ph type="sldNum" sz="quarter" idx="12"/>
          </p:nvPr>
        </p:nvSpPr>
        <p:spPr/>
        <p:txBody>
          <a:bodyPr/>
          <a:lstStyle/>
          <a:p>
            <a:fld id="{AC9FD0A6-DF3B-4FD3-AF62-39219C3AEF32}" type="slidenum">
              <a:rPr lang="en-IN" smtClean="0"/>
              <a:t>‹#›</a:t>
            </a:fld>
            <a:endParaRPr lang="en-IN"/>
          </a:p>
        </p:txBody>
      </p:sp>
    </p:spTree>
    <p:extLst>
      <p:ext uri="{BB962C8B-B14F-4D97-AF65-F5344CB8AC3E}">
        <p14:creationId xmlns:p14="http://schemas.microsoft.com/office/powerpoint/2010/main" val="112139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C473-E938-766D-1617-EC70859BA6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25C008-4A4D-84A4-FAB2-2E3B41E5F4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1B23B3-0101-8CBD-EC2B-7E760C35C3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82FDAC-1DEB-BCE2-BAF5-49D62AC4C8C0}"/>
              </a:ext>
            </a:extLst>
          </p:cNvPr>
          <p:cNvSpPr>
            <a:spLocks noGrp="1"/>
          </p:cNvSpPr>
          <p:nvPr>
            <p:ph type="dt" sz="half" idx="10"/>
          </p:nvPr>
        </p:nvSpPr>
        <p:spPr/>
        <p:txBody>
          <a:bodyPr/>
          <a:lstStyle/>
          <a:p>
            <a:fld id="{DD6520BE-5DC0-474D-8ACA-90D42B2DF74F}" type="datetimeFigureOut">
              <a:rPr lang="en-IN" smtClean="0"/>
              <a:t>11-06-2024</a:t>
            </a:fld>
            <a:endParaRPr lang="en-IN"/>
          </a:p>
        </p:txBody>
      </p:sp>
      <p:sp>
        <p:nvSpPr>
          <p:cNvPr id="6" name="Footer Placeholder 5">
            <a:extLst>
              <a:ext uri="{FF2B5EF4-FFF2-40B4-BE49-F238E27FC236}">
                <a16:creationId xmlns:a16="http://schemas.microsoft.com/office/drawing/2014/main" id="{848A301E-3F7D-0C4E-D4BD-E1FADEE70E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BC6EAB-19F0-6FA5-C0B4-7572A9FE3C7C}"/>
              </a:ext>
            </a:extLst>
          </p:cNvPr>
          <p:cNvSpPr>
            <a:spLocks noGrp="1"/>
          </p:cNvSpPr>
          <p:nvPr>
            <p:ph type="sldNum" sz="quarter" idx="12"/>
          </p:nvPr>
        </p:nvSpPr>
        <p:spPr/>
        <p:txBody>
          <a:bodyPr/>
          <a:lstStyle/>
          <a:p>
            <a:fld id="{AC9FD0A6-DF3B-4FD3-AF62-39219C3AEF32}" type="slidenum">
              <a:rPr lang="en-IN" smtClean="0"/>
              <a:t>‹#›</a:t>
            </a:fld>
            <a:endParaRPr lang="en-IN"/>
          </a:p>
        </p:txBody>
      </p:sp>
    </p:spTree>
    <p:extLst>
      <p:ext uri="{BB962C8B-B14F-4D97-AF65-F5344CB8AC3E}">
        <p14:creationId xmlns:p14="http://schemas.microsoft.com/office/powerpoint/2010/main" val="360514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B43C-C6D4-6E74-F83C-AED2663FB1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95E322-D4A9-72BB-C200-8E57F1F305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252FF4-3CF3-D835-2272-35049FB34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640511-633F-CCEF-DB66-5A3A15CB70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C400C8-0970-87DA-EE4B-88D8F6AF89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48DB99-9656-E23D-E1EE-73B7B4D7452B}"/>
              </a:ext>
            </a:extLst>
          </p:cNvPr>
          <p:cNvSpPr>
            <a:spLocks noGrp="1"/>
          </p:cNvSpPr>
          <p:nvPr>
            <p:ph type="dt" sz="half" idx="10"/>
          </p:nvPr>
        </p:nvSpPr>
        <p:spPr/>
        <p:txBody>
          <a:bodyPr/>
          <a:lstStyle/>
          <a:p>
            <a:fld id="{DD6520BE-5DC0-474D-8ACA-90D42B2DF74F}" type="datetimeFigureOut">
              <a:rPr lang="en-IN" smtClean="0"/>
              <a:t>11-06-2024</a:t>
            </a:fld>
            <a:endParaRPr lang="en-IN"/>
          </a:p>
        </p:txBody>
      </p:sp>
      <p:sp>
        <p:nvSpPr>
          <p:cNvPr id="8" name="Footer Placeholder 7">
            <a:extLst>
              <a:ext uri="{FF2B5EF4-FFF2-40B4-BE49-F238E27FC236}">
                <a16:creationId xmlns:a16="http://schemas.microsoft.com/office/drawing/2014/main" id="{6DBA254F-94AA-5CCE-BC53-1C75D0220D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B26575-C8B0-B35C-8A85-22FC0BC37733}"/>
              </a:ext>
            </a:extLst>
          </p:cNvPr>
          <p:cNvSpPr>
            <a:spLocks noGrp="1"/>
          </p:cNvSpPr>
          <p:nvPr>
            <p:ph type="sldNum" sz="quarter" idx="12"/>
          </p:nvPr>
        </p:nvSpPr>
        <p:spPr/>
        <p:txBody>
          <a:bodyPr/>
          <a:lstStyle/>
          <a:p>
            <a:fld id="{AC9FD0A6-DF3B-4FD3-AF62-39219C3AEF32}" type="slidenum">
              <a:rPr lang="en-IN" smtClean="0"/>
              <a:t>‹#›</a:t>
            </a:fld>
            <a:endParaRPr lang="en-IN"/>
          </a:p>
        </p:txBody>
      </p:sp>
    </p:spTree>
    <p:extLst>
      <p:ext uri="{BB962C8B-B14F-4D97-AF65-F5344CB8AC3E}">
        <p14:creationId xmlns:p14="http://schemas.microsoft.com/office/powerpoint/2010/main" val="316437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5E30-6FB8-6392-CEB0-06E4AC3D7B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650979-05F0-7012-981B-679DF4852E6C}"/>
              </a:ext>
            </a:extLst>
          </p:cNvPr>
          <p:cNvSpPr>
            <a:spLocks noGrp="1"/>
          </p:cNvSpPr>
          <p:nvPr>
            <p:ph type="dt" sz="half" idx="10"/>
          </p:nvPr>
        </p:nvSpPr>
        <p:spPr/>
        <p:txBody>
          <a:bodyPr/>
          <a:lstStyle/>
          <a:p>
            <a:fld id="{DD6520BE-5DC0-474D-8ACA-90D42B2DF74F}" type="datetimeFigureOut">
              <a:rPr lang="en-IN" smtClean="0"/>
              <a:t>11-06-2024</a:t>
            </a:fld>
            <a:endParaRPr lang="en-IN"/>
          </a:p>
        </p:txBody>
      </p:sp>
      <p:sp>
        <p:nvSpPr>
          <p:cNvPr id="4" name="Footer Placeholder 3">
            <a:extLst>
              <a:ext uri="{FF2B5EF4-FFF2-40B4-BE49-F238E27FC236}">
                <a16:creationId xmlns:a16="http://schemas.microsoft.com/office/drawing/2014/main" id="{767B4481-203D-80FE-ADE9-64EE0E5553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F7FE1D-EFB6-F6BB-2377-D18AE54ED920}"/>
              </a:ext>
            </a:extLst>
          </p:cNvPr>
          <p:cNvSpPr>
            <a:spLocks noGrp="1"/>
          </p:cNvSpPr>
          <p:nvPr>
            <p:ph type="sldNum" sz="quarter" idx="12"/>
          </p:nvPr>
        </p:nvSpPr>
        <p:spPr/>
        <p:txBody>
          <a:bodyPr/>
          <a:lstStyle/>
          <a:p>
            <a:fld id="{AC9FD0A6-DF3B-4FD3-AF62-39219C3AEF32}" type="slidenum">
              <a:rPr lang="en-IN" smtClean="0"/>
              <a:t>‹#›</a:t>
            </a:fld>
            <a:endParaRPr lang="en-IN"/>
          </a:p>
        </p:txBody>
      </p:sp>
    </p:spTree>
    <p:extLst>
      <p:ext uri="{BB962C8B-B14F-4D97-AF65-F5344CB8AC3E}">
        <p14:creationId xmlns:p14="http://schemas.microsoft.com/office/powerpoint/2010/main" val="21253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DE354-90C3-16E7-44D7-81324B6309FC}"/>
              </a:ext>
            </a:extLst>
          </p:cNvPr>
          <p:cNvSpPr>
            <a:spLocks noGrp="1"/>
          </p:cNvSpPr>
          <p:nvPr>
            <p:ph type="dt" sz="half" idx="10"/>
          </p:nvPr>
        </p:nvSpPr>
        <p:spPr/>
        <p:txBody>
          <a:bodyPr/>
          <a:lstStyle/>
          <a:p>
            <a:fld id="{DD6520BE-5DC0-474D-8ACA-90D42B2DF74F}" type="datetimeFigureOut">
              <a:rPr lang="en-IN" smtClean="0"/>
              <a:t>11-06-2024</a:t>
            </a:fld>
            <a:endParaRPr lang="en-IN"/>
          </a:p>
        </p:txBody>
      </p:sp>
      <p:sp>
        <p:nvSpPr>
          <p:cNvPr id="3" name="Footer Placeholder 2">
            <a:extLst>
              <a:ext uri="{FF2B5EF4-FFF2-40B4-BE49-F238E27FC236}">
                <a16:creationId xmlns:a16="http://schemas.microsoft.com/office/drawing/2014/main" id="{1C8CA3D2-C67A-DAC2-623B-821AAC18F0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C4DE10-B95D-5FBF-B4E1-CADCB06F9D08}"/>
              </a:ext>
            </a:extLst>
          </p:cNvPr>
          <p:cNvSpPr>
            <a:spLocks noGrp="1"/>
          </p:cNvSpPr>
          <p:nvPr>
            <p:ph type="sldNum" sz="quarter" idx="12"/>
          </p:nvPr>
        </p:nvSpPr>
        <p:spPr/>
        <p:txBody>
          <a:bodyPr/>
          <a:lstStyle/>
          <a:p>
            <a:fld id="{AC9FD0A6-DF3B-4FD3-AF62-39219C3AEF32}" type="slidenum">
              <a:rPr lang="en-IN" smtClean="0"/>
              <a:t>‹#›</a:t>
            </a:fld>
            <a:endParaRPr lang="en-IN"/>
          </a:p>
        </p:txBody>
      </p:sp>
    </p:spTree>
    <p:extLst>
      <p:ext uri="{BB962C8B-B14F-4D97-AF65-F5344CB8AC3E}">
        <p14:creationId xmlns:p14="http://schemas.microsoft.com/office/powerpoint/2010/main" val="415562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EB9B-EBCF-5AF8-2714-F5C3559C0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92DE10-4F13-63F0-B0BE-F397EBC56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F0F5AB-1FCE-EFC0-B7AF-B7F1EBE0E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3095C-C6E8-6F16-5D81-8A1865068676}"/>
              </a:ext>
            </a:extLst>
          </p:cNvPr>
          <p:cNvSpPr>
            <a:spLocks noGrp="1"/>
          </p:cNvSpPr>
          <p:nvPr>
            <p:ph type="dt" sz="half" idx="10"/>
          </p:nvPr>
        </p:nvSpPr>
        <p:spPr/>
        <p:txBody>
          <a:bodyPr/>
          <a:lstStyle/>
          <a:p>
            <a:fld id="{DD6520BE-5DC0-474D-8ACA-90D42B2DF74F}" type="datetimeFigureOut">
              <a:rPr lang="en-IN" smtClean="0"/>
              <a:t>11-06-2024</a:t>
            </a:fld>
            <a:endParaRPr lang="en-IN"/>
          </a:p>
        </p:txBody>
      </p:sp>
      <p:sp>
        <p:nvSpPr>
          <p:cNvPr id="6" name="Footer Placeholder 5">
            <a:extLst>
              <a:ext uri="{FF2B5EF4-FFF2-40B4-BE49-F238E27FC236}">
                <a16:creationId xmlns:a16="http://schemas.microsoft.com/office/drawing/2014/main" id="{A5F560F0-FA7B-B6A5-1855-DED77B05CB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2B333A-CD67-BCAF-7562-100F4579EC6A}"/>
              </a:ext>
            </a:extLst>
          </p:cNvPr>
          <p:cNvSpPr>
            <a:spLocks noGrp="1"/>
          </p:cNvSpPr>
          <p:nvPr>
            <p:ph type="sldNum" sz="quarter" idx="12"/>
          </p:nvPr>
        </p:nvSpPr>
        <p:spPr/>
        <p:txBody>
          <a:bodyPr/>
          <a:lstStyle/>
          <a:p>
            <a:fld id="{AC9FD0A6-DF3B-4FD3-AF62-39219C3AEF32}" type="slidenum">
              <a:rPr lang="en-IN" smtClean="0"/>
              <a:t>‹#›</a:t>
            </a:fld>
            <a:endParaRPr lang="en-IN"/>
          </a:p>
        </p:txBody>
      </p:sp>
    </p:spTree>
    <p:extLst>
      <p:ext uri="{BB962C8B-B14F-4D97-AF65-F5344CB8AC3E}">
        <p14:creationId xmlns:p14="http://schemas.microsoft.com/office/powerpoint/2010/main" val="356331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14BD-4FEC-CE2E-0C75-FCB7E4CB6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EB60B0-AB93-6631-C745-F1EDA603F9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89E69A-09F4-B299-3490-232855225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6FD51-693D-4BE7-AB97-53D6AAB28D9F}"/>
              </a:ext>
            </a:extLst>
          </p:cNvPr>
          <p:cNvSpPr>
            <a:spLocks noGrp="1"/>
          </p:cNvSpPr>
          <p:nvPr>
            <p:ph type="dt" sz="half" idx="10"/>
          </p:nvPr>
        </p:nvSpPr>
        <p:spPr/>
        <p:txBody>
          <a:bodyPr/>
          <a:lstStyle/>
          <a:p>
            <a:fld id="{DD6520BE-5DC0-474D-8ACA-90D42B2DF74F}" type="datetimeFigureOut">
              <a:rPr lang="en-IN" smtClean="0"/>
              <a:t>11-06-2024</a:t>
            </a:fld>
            <a:endParaRPr lang="en-IN"/>
          </a:p>
        </p:txBody>
      </p:sp>
      <p:sp>
        <p:nvSpPr>
          <p:cNvPr id="6" name="Footer Placeholder 5">
            <a:extLst>
              <a:ext uri="{FF2B5EF4-FFF2-40B4-BE49-F238E27FC236}">
                <a16:creationId xmlns:a16="http://schemas.microsoft.com/office/drawing/2014/main" id="{7B65CCC9-49A0-65F3-3C5B-3DA7F34D75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46376E-B6A7-958A-1AAF-B4BCD10966EF}"/>
              </a:ext>
            </a:extLst>
          </p:cNvPr>
          <p:cNvSpPr>
            <a:spLocks noGrp="1"/>
          </p:cNvSpPr>
          <p:nvPr>
            <p:ph type="sldNum" sz="quarter" idx="12"/>
          </p:nvPr>
        </p:nvSpPr>
        <p:spPr/>
        <p:txBody>
          <a:bodyPr/>
          <a:lstStyle/>
          <a:p>
            <a:fld id="{AC9FD0A6-DF3B-4FD3-AF62-39219C3AEF32}" type="slidenum">
              <a:rPr lang="en-IN" smtClean="0"/>
              <a:t>‹#›</a:t>
            </a:fld>
            <a:endParaRPr lang="en-IN"/>
          </a:p>
        </p:txBody>
      </p:sp>
    </p:spTree>
    <p:extLst>
      <p:ext uri="{BB962C8B-B14F-4D97-AF65-F5344CB8AC3E}">
        <p14:creationId xmlns:p14="http://schemas.microsoft.com/office/powerpoint/2010/main" val="192215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E714F6-037B-74AD-7C29-EC5D665F3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3153F-E42D-60E2-4D30-743841D019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2FB90F-ED53-DECF-5761-91E5D85300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6520BE-5DC0-474D-8ACA-90D42B2DF74F}" type="datetimeFigureOut">
              <a:rPr lang="en-IN" smtClean="0"/>
              <a:t>11-06-2024</a:t>
            </a:fld>
            <a:endParaRPr lang="en-IN"/>
          </a:p>
        </p:txBody>
      </p:sp>
      <p:sp>
        <p:nvSpPr>
          <p:cNvPr id="5" name="Footer Placeholder 4">
            <a:extLst>
              <a:ext uri="{FF2B5EF4-FFF2-40B4-BE49-F238E27FC236}">
                <a16:creationId xmlns:a16="http://schemas.microsoft.com/office/drawing/2014/main" id="{33259A3E-2645-2DE3-1D59-6A2C2DA8B6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0A42858-D0B5-41A2-43C7-B3C20EA3F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C9FD0A6-DF3B-4FD3-AF62-39219C3AEF32}" type="slidenum">
              <a:rPr lang="en-IN" smtClean="0"/>
              <a:t>‹#›</a:t>
            </a:fld>
            <a:endParaRPr lang="en-IN"/>
          </a:p>
        </p:txBody>
      </p:sp>
    </p:spTree>
    <p:extLst>
      <p:ext uri="{BB962C8B-B14F-4D97-AF65-F5344CB8AC3E}">
        <p14:creationId xmlns:p14="http://schemas.microsoft.com/office/powerpoint/2010/main" val="3580033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chart" Target="../charts/chart9.xml"/><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3BAA-DE4F-BD0A-F291-F2DA5F60E3B4}"/>
              </a:ext>
            </a:extLst>
          </p:cNvPr>
          <p:cNvSpPr>
            <a:spLocks noGrp="1"/>
          </p:cNvSpPr>
          <p:nvPr>
            <p:ph type="ctrTitle"/>
          </p:nvPr>
        </p:nvSpPr>
        <p:spPr/>
        <p:txBody>
          <a:bodyPr/>
          <a:lstStyle/>
          <a:p>
            <a:r>
              <a:rPr lang="en-IN" b="0" i="0" dirty="0">
                <a:solidFill>
                  <a:srgbClr val="4B4F52"/>
                </a:solidFill>
                <a:effectLst/>
                <a:highlight>
                  <a:srgbClr val="F5F5F5"/>
                </a:highlight>
                <a:latin typeface="+mn-lt"/>
              </a:rPr>
              <a:t>Zomato</a:t>
            </a:r>
            <a:r>
              <a:rPr lang="en-IN" b="0" i="0" dirty="0">
                <a:solidFill>
                  <a:srgbClr val="4B4F52"/>
                </a:solidFill>
                <a:effectLst/>
                <a:highlight>
                  <a:srgbClr val="F5F5F5"/>
                </a:highlight>
                <a:latin typeface="-apple-system"/>
              </a:rPr>
              <a:t> Restaurants</a:t>
            </a:r>
            <a:endParaRPr lang="en-IN" dirty="0"/>
          </a:p>
        </p:txBody>
      </p:sp>
      <p:sp>
        <p:nvSpPr>
          <p:cNvPr id="3" name="Subtitle 2">
            <a:extLst>
              <a:ext uri="{FF2B5EF4-FFF2-40B4-BE49-F238E27FC236}">
                <a16:creationId xmlns:a16="http://schemas.microsoft.com/office/drawing/2014/main" id="{CD8DDFD2-0772-41FD-5B3E-D59EC9306F60}"/>
              </a:ext>
            </a:extLst>
          </p:cNvPr>
          <p:cNvSpPr>
            <a:spLocks noGrp="1"/>
          </p:cNvSpPr>
          <p:nvPr>
            <p:ph type="subTitle" idx="1"/>
          </p:nvPr>
        </p:nvSpPr>
        <p:spPr/>
        <p:txBody>
          <a:bodyPr/>
          <a:lstStyle/>
          <a:p>
            <a:r>
              <a:rPr lang="en-US" sz="2400" dirty="0"/>
              <a:t>SUBMITTED BY- KRISHI RAJ</a:t>
            </a:r>
            <a:endParaRPr lang="en-IN" sz="2400" dirty="0"/>
          </a:p>
          <a:p>
            <a:endParaRPr lang="en-IN" dirty="0"/>
          </a:p>
        </p:txBody>
      </p:sp>
    </p:spTree>
    <p:extLst>
      <p:ext uri="{BB962C8B-B14F-4D97-AF65-F5344CB8AC3E}">
        <p14:creationId xmlns:p14="http://schemas.microsoft.com/office/powerpoint/2010/main" val="329845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p:nvPr>
        </p:nvSpPr>
        <p:spPr>
          <a:xfrm>
            <a:off x="839788" y="457200"/>
            <a:ext cx="10515600" cy="811161"/>
          </a:xfrm>
        </p:spPr>
        <p:txBody>
          <a:bodyPr anchor="b">
            <a:normAutofit fontScale="90000"/>
          </a:bodyPr>
          <a:lstStyle/>
          <a:p>
            <a:pPr algn="ctr"/>
            <a:r>
              <a:rPr lang="en" sz="3600" dirty="0">
                <a:solidFill>
                  <a:srgbClr val="FF0000"/>
                </a:solidFill>
              </a:rPr>
              <a:t>AVERAGE VOTES </a:t>
            </a:r>
            <a:br>
              <a:rPr lang="en-US" sz="4000" dirty="0">
                <a:solidFill>
                  <a:srgbClr val="FF0000"/>
                </a:solidFill>
              </a:rPr>
            </a:br>
            <a:endParaRPr lang="en-IN" sz="4000" dirty="0">
              <a:solidFill>
                <a:srgbClr val="FF0000"/>
              </a:solidFill>
            </a:endParaRPr>
          </a:p>
        </p:txBody>
      </p:sp>
      <p:sp>
        <p:nvSpPr>
          <p:cNvPr id="3" name="Content Placeholder 2">
            <a:extLst>
              <a:ext uri="{FF2B5EF4-FFF2-40B4-BE49-F238E27FC236}">
                <a16:creationId xmlns:a16="http://schemas.microsoft.com/office/drawing/2014/main" id="{70C8F737-54E4-58C4-FC43-423E6E8D1FCD}"/>
              </a:ext>
            </a:extLst>
          </p:cNvPr>
          <p:cNvSpPr>
            <a:spLocks noGrp="1"/>
          </p:cNvSpPr>
          <p:nvPr>
            <p:ph idx="1"/>
          </p:nvPr>
        </p:nvSpPr>
        <p:spPr>
          <a:xfrm>
            <a:off x="5261769" y="2148687"/>
            <a:ext cx="6517276" cy="3652345"/>
          </a:xfrm>
        </p:spPr>
        <p:txBody>
          <a:bodyPr>
            <a:normAutofit fontScale="92500" lnSpcReduction="20000"/>
          </a:bodyPr>
          <a:lstStyle/>
          <a:p>
            <a:r>
              <a:rPr lang="en-US" dirty="0"/>
              <a:t>The Line Chart clearly indicates Average votes  of the countries</a:t>
            </a:r>
          </a:p>
          <a:p>
            <a:pPr marL="0" indent="0">
              <a:buNone/>
            </a:pPr>
            <a:endParaRPr lang="en-US" dirty="0"/>
          </a:p>
          <a:p>
            <a:r>
              <a:rPr lang="en-US" dirty="0"/>
              <a:t> It is observed that Indonesia has highest average votes followed by Turkey , UAE and USA respectively.</a:t>
            </a:r>
          </a:p>
          <a:p>
            <a:pPr marL="0" indent="0">
              <a:buNone/>
            </a:pPr>
            <a:endParaRPr lang="en-US" dirty="0"/>
          </a:p>
          <a:p>
            <a:r>
              <a:rPr lang="en-US" dirty="0"/>
              <a:t>The votes of suggested countries are on the lower side.</a:t>
            </a:r>
            <a:endParaRPr lang="en-IN" dirty="0"/>
          </a:p>
        </p:txBody>
      </p:sp>
      <p:graphicFrame>
        <p:nvGraphicFramePr>
          <p:cNvPr id="4" name="Chart 3">
            <a:extLst>
              <a:ext uri="{FF2B5EF4-FFF2-40B4-BE49-F238E27FC236}">
                <a16:creationId xmlns:a16="http://schemas.microsoft.com/office/drawing/2014/main" id="{759AE9FD-04E4-EBE0-2802-D29350C28DD1}"/>
              </a:ext>
            </a:extLst>
          </p:cNvPr>
          <p:cNvGraphicFramePr>
            <a:graphicFrameLocks/>
          </p:cNvGraphicFramePr>
          <p:nvPr>
            <p:extLst>
              <p:ext uri="{D42A27DB-BD31-4B8C-83A1-F6EECF244321}">
                <p14:modId xmlns:p14="http://schemas.microsoft.com/office/powerpoint/2010/main" val="1266674768"/>
              </p:ext>
            </p:extLst>
          </p:nvPr>
        </p:nvGraphicFramePr>
        <p:xfrm>
          <a:off x="545691" y="1374396"/>
          <a:ext cx="4572000" cy="45249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187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p:nvPr>
        </p:nvSpPr>
        <p:spPr>
          <a:xfrm>
            <a:off x="839788" y="403123"/>
            <a:ext cx="10949089" cy="703006"/>
          </a:xfrm>
        </p:spPr>
        <p:txBody>
          <a:bodyPr anchor="b">
            <a:normAutofit/>
          </a:bodyPr>
          <a:lstStyle/>
          <a:p>
            <a:pPr algn="ctr"/>
            <a:r>
              <a:rPr lang="en" sz="4000" dirty="0">
                <a:solidFill>
                  <a:srgbClr val="FF0000"/>
                </a:solidFill>
              </a:rPr>
              <a:t>Total Expenditure on Foods</a:t>
            </a:r>
            <a:endParaRPr lang="en-IN" sz="4800" dirty="0">
              <a:solidFill>
                <a:srgbClr val="FF0000"/>
              </a:solidFill>
            </a:endParaRPr>
          </a:p>
        </p:txBody>
      </p:sp>
      <p:sp>
        <p:nvSpPr>
          <p:cNvPr id="4" name="Content Placeholder 3">
            <a:extLst>
              <a:ext uri="{FF2B5EF4-FFF2-40B4-BE49-F238E27FC236}">
                <a16:creationId xmlns:a16="http://schemas.microsoft.com/office/drawing/2014/main" id="{1F29FDE0-C546-1098-C121-94507A56848A}"/>
              </a:ext>
            </a:extLst>
          </p:cNvPr>
          <p:cNvSpPr>
            <a:spLocks noGrp="1"/>
          </p:cNvSpPr>
          <p:nvPr>
            <p:ph idx="1"/>
          </p:nvPr>
        </p:nvSpPr>
        <p:spPr>
          <a:xfrm>
            <a:off x="5183188" y="1592826"/>
            <a:ext cx="6172200" cy="4268224"/>
          </a:xfrm>
        </p:spPr>
        <p:txBody>
          <a:bodyPr>
            <a:normAutofit lnSpcReduction="10000"/>
          </a:bodyPr>
          <a:lstStyle/>
          <a:p>
            <a:r>
              <a:rPr lang="en-US" dirty="0"/>
              <a:t>Singapore Country has the highest expenditure on foods followed by Qatar , Australia , Singapore and Canada.</a:t>
            </a:r>
          </a:p>
          <a:p>
            <a:pPr marL="0" indent="0">
              <a:buNone/>
            </a:pPr>
            <a:endParaRPr lang="en-US" dirty="0"/>
          </a:p>
          <a:p>
            <a:r>
              <a:rPr lang="en-US" dirty="0"/>
              <a:t>Considering only expenditure Canada can be the best option as it has the lowest Expenditure amongst suggested countries.</a:t>
            </a:r>
            <a:endParaRPr lang="en-IN" dirty="0"/>
          </a:p>
        </p:txBody>
      </p:sp>
      <p:sp>
        <p:nvSpPr>
          <p:cNvPr id="6" name="Text Placeholder 5">
            <a:extLst>
              <a:ext uri="{FF2B5EF4-FFF2-40B4-BE49-F238E27FC236}">
                <a16:creationId xmlns:a16="http://schemas.microsoft.com/office/drawing/2014/main" id="{259B3E22-51B1-BE72-CA04-7FFE7BA9CCBD}"/>
              </a:ext>
            </a:extLst>
          </p:cNvPr>
          <p:cNvSpPr>
            <a:spLocks noGrp="1"/>
          </p:cNvSpPr>
          <p:nvPr>
            <p:ph type="body" sz="half" idx="2"/>
          </p:nvPr>
        </p:nvSpPr>
        <p:spPr/>
        <p:txBody>
          <a:bodyPr/>
          <a:lstStyle/>
          <a:p>
            <a:endParaRPr lang="en-IN" dirty="0"/>
          </a:p>
        </p:txBody>
      </p:sp>
      <p:graphicFrame>
        <p:nvGraphicFramePr>
          <p:cNvPr id="3" name="Chart 2">
            <a:extLst>
              <a:ext uri="{FF2B5EF4-FFF2-40B4-BE49-F238E27FC236}">
                <a16:creationId xmlns:a16="http://schemas.microsoft.com/office/drawing/2014/main" id="{FE71CB5D-D715-4B1E-A10D-4322E1D6F086}"/>
              </a:ext>
            </a:extLst>
          </p:cNvPr>
          <p:cNvGraphicFramePr>
            <a:graphicFrameLocks/>
          </p:cNvGraphicFramePr>
          <p:nvPr>
            <p:extLst>
              <p:ext uri="{D42A27DB-BD31-4B8C-83A1-F6EECF244321}">
                <p14:modId xmlns:p14="http://schemas.microsoft.com/office/powerpoint/2010/main" val="2709282457"/>
              </p:ext>
            </p:extLst>
          </p:nvPr>
        </p:nvGraphicFramePr>
        <p:xfrm>
          <a:off x="530942" y="1600765"/>
          <a:ext cx="4319741" cy="42682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875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p:nvPr>
        </p:nvSpPr>
        <p:spPr>
          <a:xfrm>
            <a:off x="838200" y="174523"/>
            <a:ext cx="10626213" cy="914399"/>
          </a:xfrm>
        </p:spPr>
        <p:txBody>
          <a:bodyPr vert="horz" lIns="91440" tIns="45720" rIns="91440" bIns="45720" rtlCol="0" anchor="t">
            <a:noAutofit/>
          </a:bodyPr>
          <a:lstStyle/>
          <a:p>
            <a:pPr algn="ctr"/>
            <a:r>
              <a:rPr lang="en-US" sz="4800" kern="1200" dirty="0">
                <a:solidFill>
                  <a:srgbClr val="FF0000"/>
                </a:solidFill>
                <a:latin typeface="+mj-lt"/>
                <a:ea typeface="+mj-ea"/>
                <a:cs typeface="+mj-cs"/>
              </a:rPr>
              <a:t>COMPETITORS</a:t>
            </a:r>
            <a:br>
              <a:rPr lang="en-US" sz="4800" kern="1200" dirty="0">
                <a:solidFill>
                  <a:srgbClr val="FF0000"/>
                </a:solidFill>
                <a:latin typeface="+mj-lt"/>
                <a:ea typeface="+mj-ea"/>
                <a:cs typeface="+mj-cs"/>
              </a:rPr>
            </a:br>
            <a:br>
              <a:rPr lang="en-US" sz="4800" kern="1200" dirty="0">
                <a:solidFill>
                  <a:srgbClr val="FF0000"/>
                </a:solidFill>
                <a:latin typeface="+mj-lt"/>
                <a:ea typeface="+mj-ea"/>
                <a:cs typeface="+mj-cs"/>
              </a:rPr>
            </a:br>
            <a:endParaRPr lang="en-US" sz="4800" kern="1200" dirty="0">
              <a:solidFill>
                <a:srgbClr val="FF0000"/>
              </a:solidFill>
              <a:latin typeface="+mj-lt"/>
              <a:ea typeface="+mj-ea"/>
              <a:cs typeface="+mj-cs"/>
            </a:endParaRPr>
          </a:p>
        </p:txBody>
      </p:sp>
      <p:sp>
        <p:nvSpPr>
          <p:cNvPr id="8" name="Content Placeholder 7">
            <a:extLst>
              <a:ext uri="{FF2B5EF4-FFF2-40B4-BE49-F238E27FC236}">
                <a16:creationId xmlns:a16="http://schemas.microsoft.com/office/drawing/2014/main" id="{A14CC25A-F815-BB6E-2B35-7048C1BC64E1}"/>
              </a:ext>
            </a:extLst>
          </p:cNvPr>
          <p:cNvSpPr>
            <a:spLocks noGrp="1"/>
          </p:cNvSpPr>
          <p:nvPr>
            <p:ph sz="half" idx="2"/>
          </p:nvPr>
        </p:nvSpPr>
        <p:spPr>
          <a:xfrm>
            <a:off x="6646607" y="1796845"/>
            <a:ext cx="4972665" cy="4168878"/>
          </a:xfrm>
        </p:spPr>
        <p:txBody>
          <a:bodyPr>
            <a:normAutofit fontScale="92500" lnSpcReduction="20000"/>
          </a:bodyPr>
          <a:lstStyle/>
          <a:p>
            <a:r>
              <a:rPr lang="en-IN" dirty="0"/>
              <a:t>The competitors were recognized as restaurants with rating greater than 4.</a:t>
            </a:r>
          </a:p>
          <a:p>
            <a:pPr marL="0" indent="0">
              <a:buNone/>
            </a:pPr>
            <a:endParaRPr lang="en-IN" dirty="0"/>
          </a:p>
          <a:p>
            <a:r>
              <a:rPr lang="en-IN" dirty="0"/>
              <a:t>Australia has 6 competitors , Singapore with 3 and Canada with 1.</a:t>
            </a:r>
          </a:p>
          <a:p>
            <a:pPr marL="0" indent="0">
              <a:buNone/>
            </a:pPr>
            <a:endParaRPr lang="en-IN" dirty="0"/>
          </a:p>
          <a:p>
            <a:r>
              <a:rPr lang="en-IN" dirty="0"/>
              <a:t>Dealing with 3 competitors in the same city of Singapore would be challenging and interesting as well.</a:t>
            </a:r>
          </a:p>
          <a:p>
            <a:pPr marL="0" indent="0">
              <a:buNone/>
            </a:pPr>
            <a:endParaRPr lang="en-US" dirty="0"/>
          </a:p>
        </p:txBody>
      </p:sp>
      <p:pic>
        <p:nvPicPr>
          <p:cNvPr id="10" name="Picture 9">
            <a:extLst>
              <a:ext uri="{FF2B5EF4-FFF2-40B4-BE49-F238E27FC236}">
                <a16:creationId xmlns:a16="http://schemas.microsoft.com/office/drawing/2014/main" id="{919A94CF-C34B-6AC8-B74C-7F80BE7160E7}"/>
              </a:ext>
            </a:extLst>
          </p:cNvPr>
          <p:cNvPicPr>
            <a:picLocks noChangeAspect="1"/>
          </p:cNvPicPr>
          <p:nvPr/>
        </p:nvPicPr>
        <p:blipFill>
          <a:blip r:embed="rId2"/>
          <a:stretch>
            <a:fillRect/>
          </a:stretch>
        </p:blipFill>
        <p:spPr>
          <a:xfrm>
            <a:off x="494018" y="1265902"/>
            <a:ext cx="5749466" cy="5016757"/>
          </a:xfrm>
          <a:prstGeom prst="rect">
            <a:avLst/>
          </a:prstGeom>
        </p:spPr>
      </p:pic>
    </p:spTree>
    <p:extLst>
      <p:ext uri="{BB962C8B-B14F-4D97-AF65-F5344CB8AC3E}">
        <p14:creationId xmlns:p14="http://schemas.microsoft.com/office/powerpoint/2010/main" val="38926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p:nvPr>
        </p:nvSpPr>
        <p:spPr>
          <a:xfrm>
            <a:off x="838200" y="174523"/>
            <a:ext cx="10626213" cy="914399"/>
          </a:xfrm>
        </p:spPr>
        <p:txBody>
          <a:bodyPr vert="horz" lIns="91440" tIns="45720" rIns="91440" bIns="45720" rtlCol="0" anchor="t">
            <a:noAutofit/>
          </a:bodyPr>
          <a:lstStyle/>
          <a:p>
            <a:pPr algn="ctr"/>
            <a:r>
              <a:rPr lang="en-US" sz="4800" dirty="0">
                <a:solidFill>
                  <a:srgbClr val="FF0000"/>
                </a:solidFill>
              </a:rPr>
              <a:t>TECH AVAILABILITY</a:t>
            </a:r>
            <a:br>
              <a:rPr lang="en-US" sz="4800" kern="1200" dirty="0">
                <a:solidFill>
                  <a:srgbClr val="FF0000"/>
                </a:solidFill>
                <a:latin typeface="+mj-lt"/>
                <a:ea typeface="+mj-ea"/>
                <a:cs typeface="+mj-cs"/>
              </a:rPr>
            </a:br>
            <a:br>
              <a:rPr lang="en-US" sz="4800" kern="1200" dirty="0">
                <a:solidFill>
                  <a:srgbClr val="FF0000"/>
                </a:solidFill>
                <a:latin typeface="+mj-lt"/>
                <a:ea typeface="+mj-ea"/>
                <a:cs typeface="+mj-cs"/>
              </a:rPr>
            </a:br>
            <a:endParaRPr lang="en-US" sz="4800" kern="1200" dirty="0">
              <a:solidFill>
                <a:srgbClr val="FF0000"/>
              </a:solidFill>
              <a:latin typeface="+mj-lt"/>
              <a:ea typeface="+mj-ea"/>
              <a:cs typeface="+mj-cs"/>
            </a:endParaRPr>
          </a:p>
        </p:txBody>
      </p:sp>
      <p:sp>
        <p:nvSpPr>
          <p:cNvPr id="8" name="Content Placeholder 7">
            <a:extLst>
              <a:ext uri="{FF2B5EF4-FFF2-40B4-BE49-F238E27FC236}">
                <a16:creationId xmlns:a16="http://schemas.microsoft.com/office/drawing/2014/main" id="{A14CC25A-F815-BB6E-2B35-7048C1BC64E1}"/>
              </a:ext>
            </a:extLst>
          </p:cNvPr>
          <p:cNvSpPr>
            <a:spLocks noGrp="1"/>
          </p:cNvSpPr>
          <p:nvPr>
            <p:ph sz="half" idx="2"/>
          </p:nvPr>
        </p:nvSpPr>
        <p:spPr>
          <a:xfrm>
            <a:off x="6646607" y="1268360"/>
            <a:ext cx="4972665" cy="4984955"/>
          </a:xfrm>
        </p:spPr>
        <p:txBody>
          <a:bodyPr>
            <a:normAutofit fontScale="92500" lnSpcReduction="20000"/>
          </a:bodyPr>
          <a:lstStyle/>
          <a:p>
            <a:r>
              <a:rPr lang="en-US" dirty="0"/>
              <a:t>Majority of existing Restaurants lack the features like Table booking , Online delivery.</a:t>
            </a:r>
          </a:p>
          <a:p>
            <a:pPr marL="0" indent="0">
              <a:buNone/>
            </a:pPr>
            <a:endParaRPr lang="en-US" dirty="0"/>
          </a:p>
          <a:p>
            <a:r>
              <a:rPr lang="en-US" dirty="0"/>
              <a:t>Only 12% restaurants offer table booking service available.</a:t>
            </a:r>
          </a:p>
          <a:p>
            <a:pPr marL="0" indent="0">
              <a:buNone/>
            </a:pPr>
            <a:endParaRPr lang="en-US" dirty="0"/>
          </a:p>
          <a:p>
            <a:r>
              <a:rPr lang="en-US" dirty="0"/>
              <a:t>Online Delivery is also offered only by 26% of the Restaurants overall.</a:t>
            </a:r>
          </a:p>
          <a:p>
            <a:pPr marL="0" indent="0">
              <a:buNone/>
            </a:pPr>
            <a:endParaRPr lang="en-US" dirty="0"/>
          </a:p>
          <a:p>
            <a:r>
              <a:rPr lang="en-US" dirty="0"/>
              <a:t>Suggested countries and cities don’t have any of these features.</a:t>
            </a:r>
          </a:p>
          <a:p>
            <a:pPr marL="0" indent="0">
              <a:buNone/>
            </a:pPr>
            <a:endParaRPr lang="en-US" dirty="0"/>
          </a:p>
          <a:p>
            <a:pPr marL="0" indent="0">
              <a:buNone/>
            </a:pPr>
            <a:endParaRPr lang="en-US" dirty="0"/>
          </a:p>
        </p:txBody>
      </p:sp>
      <p:graphicFrame>
        <p:nvGraphicFramePr>
          <p:cNvPr id="3" name="Content Placeholder 3">
            <a:extLst>
              <a:ext uri="{FF2B5EF4-FFF2-40B4-BE49-F238E27FC236}">
                <a16:creationId xmlns:a16="http://schemas.microsoft.com/office/drawing/2014/main" id="{A1F9A2FA-1FC6-19CF-6368-A3472E016934}"/>
              </a:ext>
            </a:extLst>
          </p:cNvPr>
          <p:cNvGraphicFramePr>
            <a:graphicFrameLocks noGrp="1"/>
          </p:cNvGraphicFramePr>
          <p:nvPr>
            <p:ph idx="1"/>
            <p:custDataLst>
              <p:tags r:id="rId1"/>
            </p:custDataLst>
            <p:extLst>
              <p:ext uri="{D42A27DB-BD31-4B8C-83A1-F6EECF244321}">
                <p14:modId xmlns:p14="http://schemas.microsoft.com/office/powerpoint/2010/main" val="2673262247"/>
              </p:ext>
            </p:extLst>
          </p:nvPr>
        </p:nvGraphicFramePr>
        <p:xfrm>
          <a:off x="1081237" y="1088923"/>
          <a:ext cx="5014763" cy="265716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705AECCA-87C7-6F80-600C-9561F68F6519}"/>
              </a:ext>
            </a:extLst>
          </p:cNvPr>
          <p:cNvGraphicFramePr>
            <a:graphicFrameLocks/>
          </p:cNvGraphicFramePr>
          <p:nvPr>
            <p:custDataLst>
              <p:tags r:id="rId2"/>
            </p:custDataLst>
            <p:extLst>
              <p:ext uri="{D42A27DB-BD31-4B8C-83A1-F6EECF244321}">
                <p14:modId xmlns:p14="http://schemas.microsoft.com/office/powerpoint/2010/main" val="3822875271"/>
              </p:ext>
            </p:extLst>
          </p:nvPr>
        </p:nvGraphicFramePr>
        <p:xfrm>
          <a:off x="1081236" y="3844413"/>
          <a:ext cx="5014763" cy="283906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0241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p:nvPr>
        </p:nvSpPr>
        <p:spPr>
          <a:xfrm>
            <a:off x="838200" y="174524"/>
            <a:ext cx="10626213" cy="513734"/>
          </a:xfrm>
        </p:spPr>
        <p:txBody>
          <a:bodyPr vert="horz" lIns="91440" tIns="45720" rIns="91440" bIns="45720" rtlCol="0" anchor="t">
            <a:noAutofit/>
          </a:bodyPr>
          <a:lstStyle/>
          <a:p>
            <a:pPr algn="ctr"/>
            <a:r>
              <a:rPr lang="en-US" sz="4000" kern="1200" dirty="0">
                <a:solidFill>
                  <a:srgbClr val="FF0000"/>
                </a:solidFill>
                <a:latin typeface="+mj-lt"/>
                <a:ea typeface="+mj-ea"/>
                <a:cs typeface="+mj-cs"/>
              </a:rPr>
              <a:t>TOP CUISINES</a:t>
            </a:r>
            <a:br>
              <a:rPr lang="en-US" sz="4000" kern="1200" dirty="0">
                <a:solidFill>
                  <a:srgbClr val="FF0000"/>
                </a:solidFill>
                <a:latin typeface="+mj-lt"/>
                <a:ea typeface="+mj-ea"/>
                <a:cs typeface="+mj-cs"/>
              </a:rPr>
            </a:br>
            <a:br>
              <a:rPr lang="en-US" sz="4000" kern="1200" dirty="0">
                <a:solidFill>
                  <a:srgbClr val="FF0000"/>
                </a:solidFill>
                <a:latin typeface="+mj-lt"/>
                <a:ea typeface="+mj-ea"/>
                <a:cs typeface="+mj-cs"/>
              </a:rPr>
            </a:br>
            <a:endParaRPr lang="en-US" sz="4000" kern="1200" dirty="0">
              <a:solidFill>
                <a:srgbClr val="FF0000"/>
              </a:solidFill>
              <a:latin typeface="+mj-lt"/>
              <a:ea typeface="+mj-ea"/>
              <a:cs typeface="+mj-cs"/>
            </a:endParaRPr>
          </a:p>
        </p:txBody>
      </p:sp>
      <p:sp>
        <p:nvSpPr>
          <p:cNvPr id="8" name="Content Placeholder 7">
            <a:extLst>
              <a:ext uri="{FF2B5EF4-FFF2-40B4-BE49-F238E27FC236}">
                <a16:creationId xmlns:a16="http://schemas.microsoft.com/office/drawing/2014/main" id="{A14CC25A-F815-BB6E-2B35-7048C1BC64E1}"/>
              </a:ext>
            </a:extLst>
          </p:cNvPr>
          <p:cNvSpPr>
            <a:spLocks noGrp="1"/>
          </p:cNvSpPr>
          <p:nvPr>
            <p:ph sz="half" idx="2"/>
          </p:nvPr>
        </p:nvSpPr>
        <p:spPr>
          <a:xfrm>
            <a:off x="6646607" y="1396181"/>
            <a:ext cx="4972665" cy="4569542"/>
          </a:xfrm>
        </p:spPr>
        <p:txBody>
          <a:bodyPr>
            <a:normAutofit/>
          </a:bodyPr>
          <a:lstStyle/>
          <a:p>
            <a:r>
              <a:rPr lang="en-US" dirty="0"/>
              <a:t>The cuisines are very diversified for every country and Italian food is found to be commonly liked.</a:t>
            </a:r>
          </a:p>
          <a:p>
            <a:r>
              <a:rPr lang="en-US" dirty="0"/>
              <a:t>Australians are observed to prefer Australian food a bit over the rest cuisines.</a:t>
            </a:r>
          </a:p>
          <a:p>
            <a:r>
              <a:rPr lang="en-US" dirty="0"/>
              <a:t>Bakery and Chinese can be interesting options to go with.</a:t>
            </a:r>
          </a:p>
          <a:p>
            <a:pPr marL="0" indent="0">
              <a:buNone/>
            </a:pPr>
            <a:endParaRPr lang="en-US" dirty="0"/>
          </a:p>
        </p:txBody>
      </p:sp>
      <p:pic>
        <p:nvPicPr>
          <p:cNvPr id="3" name="Picture 2">
            <a:extLst>
              <a:ext uri="{FF2B5EF4-FFF2-40B4-BE49-F238E27FC236}">
                <a16:creationId xmlns:a16="http://schemas.microsoft.com/office/drawing/2014/main" id="{0280392B-E8C0-AF14-DEB2-195621E8AA04}"/>
              </a:ext>
            </a:extLst>
          </p:cNvPr>
          <p:cNvPicPr>
            <a:picLocks noChangeAspect="1"/>
          </p:cNvPicPr>
          <p:nvPr/>
        </p:nvPicPr>
        <p:blipFill>
          <a:blip r:embed="rId2"/>
          <a:stretch>
            <a:fillRect/>
          </a:stretch>
        </p:blipFill>
        <p:spPr>
          <a:xfrm>
            <a:off x="1224424" y="1248076"/>
            <a:ext cx="3981450" cy="2785298"/>
          </a:xfrm>
          <a:prstGeom prst="rect">
            <a:avLst/>
          </a:prstGeom>
        </p:spPr>
      </p:pic>
      <p:pic>
        <p:nvPicPr>
          <p:cNvPr id="5" name="Picture 4">
            <a:extLst>
              <a:ext uri="{FF2B5EF4-FFF2-40B4-BE49-F238E27FC236}">
                <a16:creationId xmlns:a16="http://schemas.microsoft.com/office/drawing/2014/main" id="{4CF1C068-3ED3-EB48-024E-539239A3A4CF}"/>
              </a:ext>
            </a:extLst>
          </p:cNvPr>
          <p:cNvPicPr>
            <a:picLocks noChangeAspect="1"/>
          </p:cNvPicPr>
          <p:nvPr/>
        </p:nvPicPr>
        <p:blipFill>
          <a:blip r:embed="rId3"/>
          <a:stretch>
            <a:fillRect/>
          </a:stretch>
        </p:blipFill>
        <p:spPr>
          <a:xfrm>
            <a:off x="1224424" y="4632223"/>
            <a:ext cx="4181475" cy="1333500"/>
          </a:xfrm>
          <a:prstGeom prst="rect">
            <a:avLst/>
          </a:prstGeom>
        </p:spPr>
      </p:pic>
      <p:sp>
        <p:nvSpPr>
          <p:cNvPr id="6" name="TextBox 5">
            <a:extLst>
              <a:ext uri="{FF2B5EF4-FFF2-40B4-BE49-F238E27FC236}">
                <a16:creationId xmlns:a16="http://schemas.microsoft.com/office/drawing/2014/main" id="{07E08668-6BEA-34FE-B77B-BC351EDB62CB}"/>
              </a:ext>
            </a:extLst>
          </p:cNvPr>
          <p:cNvSpPr txBox="1"/>
          <p:nvPr/>
        </p:nvSpPr>
        <p:spPr>
          <a:xfrm>
            <a:off x="1224424" y="917775"/>
            <a:ext cx="3765755" cy="369332"/>
          </a:xfrm>
          <a:prstGeom prst="rect">
            <a:avLst/>
          </a:prstGeom>
          <a:noFill/>
        </p:spPr>
        <p:txBody>
          <a:bodyPr wrap="square" rtlCol="0">
            <a:spAutoFit/>
          </a:bodyPr>
          <a:lstStyle/>
          <a:p>
            <a:r>
              <a:rPr lang="en-US" dirty="0">
                <a:solidFill>
                  <a:srgbClr val="FF0000"/>
                </a:solidFill>
              </a:rPr>
              <a:t>SUGGESTED COUNTRIES</a:t>
            </a:r>
          </a:p>
        </p:txBody>
      </p:sp>
      <p:sp>
        <p:nvSpPr>
          <p:cNvPr id="7" name="TextBox 6">
            <a:extLst>
              <a:ext uri="{FF2B5EF4-FFF2-40B4-BE49-F238E27FC236}">
                <a16:creationId xmlns:a16="http://schemas.microsoft.com/office/drawing/2014/main" id="{7FA0255F-CDD4-201F-D76E-D22805527727}"/>
              </a:ext>
            </a:extLst>
          </p:cNvPr>
          <p:cNvSpPr txBox="1"/>
          <p:nvPr/>
        </p:nvSpPr>
        <p:spPr>
          <a:xfrm>
            <a:off x="1224423" y="4262891"/>
            <a:ext cx="3765755" cy="369332"/>
          </a:xfrm>
          <a:prstGeom prst="rect">
            <a:avLst/>
          </a:prstGeom>
          <a:noFill/>
        </p:spPr>
        <p:txBody>
          <a:bodyPr wrap="square" rtlCol="0">
            <a:spAutoFit/>
          </a:bodyPr>
          <a:lstStyle/>
          <a:p>
            <a:r>
              <a:rPr lang="en-US" dirty="0">
                <a:solidFill>
                  <a:srgbClr val="FF0000"/>
                </a:solidFill>
              </a:rPr>
              <a:t>SUGGESTED CITIES</a:t>
            </a:r>
          </a:p>
        </p:txBody>
      </p:sp>
    </p:spTree>
    <p:extLst>
      <p:ext uri="{BB962C8B-B14F-4D97-AF65-F5344CB8AC3E}">
        <p14:creationId xmlns:p14="http://schemas.microsoft.com/office/powerpoint/2010/main" val="92683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idx="4294967295"/>
          </p:nvPr>
        </p:nvSpPr>
        <p:spPr>
          <a:xfrm>
            <a:off x="1126011" y="205238"/>
            <a:ext cx="10164763" cy="939800"/>
          </a:xfrm>
        </p:spPr>
        <p:txBody>
          <a:bodyPr anchor="b">
            <a:normAutofit/>
          </a:bodyPr>
          <a:lstStyle/>
          <a:p>
            <a:pPr algn="ctr"/>
            <a:r>
              <a:rPr lang="en" dirty="0"/>
              <a:t> DASHBOARD</a:t>
            </a:r>
            <a:endParaRPr lang="en-IN" sz="4000" dirty="0"/>
          </a:p>
        </p:txBody>
      </p:sp>
      <p:pic>
        <p:nvPicPr>
          <p:cNvPr id="4" name="Picture 3">
            <a:extLst>
              <a:ext uri="{FF2B5EF4-FFF2-40B4-BE49-F238E27FC236}">
                <a16:creationId xmlns:a16="http://schemas.microsoft.com/office/drawing/2014/main" id="{FEC1A2AB-5449-8B1D-DA0D-6730B5155447}"/>
              </a:ext>
            </a:extLst>
          </p:cNvPr>
          <p:cNvPicPr>
            <a:picLocks noChangeAspect="1"/>
          </p:cNvPicPr>
          <p:nvPr/>
        </p:nvPicPr>
        <p:blipFill>
          <a:blip r:embed="rId2"/>
          <a:stretch>
            <a:fillRect/>
          </a:stretch>
        </p:blipFill>
        <p:spPr>
          <a:xfrm>
            <a:off x="570271" y="1145038"/>
            <a:ext cx="10943304" cy="5393413"/>
          </a:xfrm>
          <a:prstGeom prst="rect">
            <a:avLst/>
          </a:prstGeom>
        </p:spPr>
      </p:pic>
    </p:spTree>
    <p:extLst>
      <p:ext uri="{BB962C8B-B14F-4D97-AF65-F5344CB8AC3E}">
        <p14:creationId xmlns:p14="http://schemas.microsoft.com/office/powerpoint/2010/main" val="199089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p:nvPr>
        </p:nvSpPr>
        <p:spPr>
          <a:xfrm>
            <a:off x="838200" y="365126"/>
            <a:ext cx="10515600" cy="745920"/>
          </a:xfrm>
        </p:spPr>
        <p:txBody>
          <a:bodyPr>
            <a:normAutofit/>
          </a:bodyPr>
          <a:lstStyle/>
          <a:p>
            <a:pPr algn="ctr"/>
            <a:r>
              <a:rPr lang="en-US" sz="4000" dirty="0">
                <a:solidFill>
                  <a:srgbClr val="FF0000"/>
                </a:solidFill>
              </a:rPr>
              <a:t>CONCLUSIONS</a:t>
            </a:r>
            <a:endParaRPr lang="en-IN" sz="4000" dirty="0">
              <a:solidFill>
                <a:srgbClr val="FF0000"/>
              </a:solidFill>
            </a:endParaRPr>
          </a:p>
        </p:txBody>
      </p:sp>
      <p:sp>
        <p:nvSpPr>
          <p:cNvPr id="18" name="Content Placeholder 8">
            <a:extLst>
              <a:ext uri="{FF2B5EF4-FFF2-40B4-BE49-F238E27FC236}">
                <a16:creationId xmlns:a16="http://schemas.microsoft.com/office/drawing/2014/main" id="{AB1F3A8B-0980-E9F1-53D7-3E81D0AD7FA2}"/>
              </a:ext>
            </a:extLst>
          </p:cNvPr>
          <p:cNvSpPr>
            <a:spLocks noGrp="1"/>
          </p:cNvSpPr>
          <p:nvPr>
            <p:ph idx="1"/>
          </p:nvPr>
        </p:nvSpPr>
        <p:spPr>
          <a:xfrm>
            <a:off x="838200" y="1337187"/>
            <a:ext cx="10515600" cy="4839776"/>
          </a:xfrm>
        </p:spPr>
        <p:txBody>
          <a:bodyPr>
            <a:normAutofit lnSpcReduction="10000"/>
          </a:bodyPr>
          <a:lstStyle/>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Lato" panose="020F0502020204030203" pitchFamily="34" charset="0"/>
              </a:rPr>
              <a:t>SUGGESTED COUNTRIES :CANADA, AUSTRALIA</a:t>
            </a:r>
            <a:r>
              <a:rPr lang="en-US" sz="2400" b="1" dirty="0">
                <a:solidFill>
                  <a:srgbClr val="000000"/>
                </a:solidFill>
                <a:latin typeface="Lato" panose="020F0502020204030203" pitchFamily="34" charset="0"/>
              </a:rPr>
              <a:t>, </a:t>
            </a:r>
            <a:r>
              <a:rPr lang="en-US" sz="2400" b="1" i="0" u="none" strike="noStrike" dirty="0">
                <a:solidFill>
                  <a:srgbClr val="000000"/>
                </a:solidFill>
                <a:effectLst/>
                <a:latin typeface="Lato" panose="020F0502020204030203" pitchFamily="34" charset="0"/>
              </a:rPr>
              <a:t>SINGAPORE are Suggested.</a:t>
            </a:r>
          </a:p>
          <a:p>
            <a:pPr rtl="0" fontAlgn="base">
              <a:spcBef>
                <a:spcPts val="0"/>
              </a:spcBef>
              <a:spcAft>
                <a:spcPts val="0"/>
              </a:spcAft>
              <a:buFont typeface="Arial" panose="020B0604020202020204" pitchFamily="34" charset="0"/>
              <a:buChar char="•"/>
            </a:pPr>
            <a:endParaRPr lang="en-US" sz="2400" b="1" i="0" u="none" strike="noStrike" dirty="0">
              <a:solidFill>
                <a:srgbClr val="000000"/>
              </a:solidFill>
              <a:effectLst/>
              <a:latin typeface="Lato" panose="020F0502020204030203" pitchFamily="34" charset="0"/>
            </a:endParaRPr>
          </a:p>
          <a:p>
            <a:pPr rtl="0" fontAlgn="base">
              <a:spcBef>
                <a:spcPts val="0"/>
              </a:spcBef>
              <a:spcAft>
                <a:spcPts val="0"/>
              </a:spcAft>
              <a:buFont typeface="Arial" panose="020B0604020202020204" pitchFamily="34" charset="0"/>
              <a:buChar char="•"/>
            </a:pPr>
            <a:endParaRPr lang="en-US" sz="2400" b="1" i="0" u="none" strike="noStrike" dirty="0">
              <a:solidFill>
                <a:srgbClr val="000000"/>
              </a:solidFill>
              <a:effectLst/>
              <a:latin typeface="Arial" panose="020B0604020202020204" pitchFamily="34" charset="0"/>
            </a:endParaRPr>
          </a:p>
          <a:p>
            <a:pPr fontAlgn="base">
              <a:spcBef>
                <a:spcPts val="0"/>
              </a:spcBef>
            </a:pPr>
            <a:r>
              <a:rPr lang="en-US" sz="2400" b="1" dirty="0">
                <a:solidFill>
                  <a:srgbClr val="000000"/>
                </a:solidFill>
                <a:latin typeface="Lato" panose="020F0502020204030203" pitchFamily="34" charset="0"/>
              </a:rPr>
              <a:t>Tech Availability </a:t>
            </a:r>
            <a:r>
              <a:rPr lang="en-US" sz="2400" b="1" i="0" u="none" strike="noStrike" dirty="0">
                <a:solidFill>
                  <a:srgbClr val="000000"/>
                </a:solidFill>
                <a:effectLst/>
                <a:latin typeface="Lato" panose="020F0502020204030203" pitchFamily="34" charset="0"/>
              </a:rPr>
              <a:t>: Inclusion of facilities like table booking and online delivery are recommended for better ratings and repeat rate.</a:t>
            </a:r>
          </a:p>
          <a:p>
            <a:pPr rtl="0" fontAlgn="base">
              <a:spcBef>
                <a:spcPts val="0"/>
              </a:spcBef>
              <a:spcAft>
                <a:spcPts val="0"/>
              </a:spcAft>
              <a:buFont typeface="Arial" panose="020B0604020202020204" pitchFamily="34" charset="0"/>
              <a:buChar char="•"/>
            </a:pPr>
            <a:endParaRPr lang="en-US" sz="2400" b="1" dirty="0">
              <a:solidFill>
                <a:srgbClr val="000000"/>
              </a:solidFill>
              <a:latin typeface="Arial" panose="020B0604020202020204" pitchFamily="34" charset="0"/>
            </a:endParaRPr>
          </a:p>
          <a:p>
            <a:pPr fontAlgn="base">
              <a:spcBef>
                <a:spcPts val="0"/>
              </a:spcBef>
            </a:pPr>
            <a:r>
              <a:rPr lang="en-US" sz="2400" b="1" i="0" u="none" strike="noStrike" dirty="0">
                <a:solidFill>
                  <a:srgbClr val="000000"/>
                </a:solidFill>
                <a:effectLst/>
                <a:latin typeface="Lato" panose="020F0502020204030203" pitchFamily="34" charset="0"/>
              </a:rPr>
              <a:t>Price Range : Price range of 2,3 is recommende</a:t>
            </a:r>
            <a:r>
              <a:rPr lang="en-US" sz="2400" b="1" dirty="0">
                <a:solidFill>
                  <a:srgbClr val="000000"/>
                </a:solidFill>
                <a:latin typeface="Lato" panose="020F0502020204030203" pitchFamily="34" charset="0"/>
              </a:rPr>
              <a:t>d initially to disrupt the existing market.</a:t>
            </a:r>
          </a:p>
          <a:p>
            <a:pPr marL="0" indent="0" fontAlgn="base">
              <a:spcBef>
                <a:spcPts val="0"/>
              </a:spcBef>
              <a:buNone/>
            </a:pPr>
            <a:endParaRPr lang="en-US" sz="24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400" b="1" dirty="0">
                <a:solidFill>
                  <a:srgbClr val="000000"/>
                </a:solidFill>
                <a:latin typeface="Lato" panose="020F0502020204030203" pitchFamily="34" charset="0"/>
              </a:rPr>
              <a:t>Cuisines </a:t>
            </a:r>
            <a:r>
              <a:rPr lang="en-US" sz="2400" b="1" i="0" u="none" strike="noStrike" dirty="0">
                <a:solidFill>
                  <a:srgbClr val="000000"/>
                </a:solidFill>
                <a:effectLst/>
                <a:latin typeface="Lato" panose="020F0502020204030203" pitchFamily="34" charset="0"/>
              </a:rPr>
              <a:t>: The cuisines offered must be diversified can include Italian , Chinese but with local cuisines to offer seamless experience</a:t>
            </a:r>
            <a:r>
              <a:rPr lang="en-US" sz="2400" b="1" dirty="0">
                <a:solidFill>
                  <a:srgbClr val="000000"/>
                </a:solidFill>
                <a:latin typeface="Lato" panose="020F0502020204030203" pitchFamily="34" charset="0"/>
              </a:rPr>
              <a:t>.</a:t>
            </a:r>
          </a:p>
          <a:p>
            <a:pPr marL="0" indent="0" rtl="0" fontAlgn="base">
              <a:spcBef>
                <a:spcPts val="0"/>
              </a:spcBef>
              <a:spcAft>
                <a:spcPts val="0"/>
              </a:spcAft>
              <a:buNone/>
            </a:pPr>
            <a:endParaRPr lang="en-US" sz="24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Lato" panose="020F0502020204030203" pitchFamily="34" charset="0"/>
              </a:rPr>
              <a:t>Rating: The rating is being affected with a lot of factors and availability of services . Additional experience of ambience , music</a:t>
            </a:r>
            <a:r>
              <a:rPr lang="en-US" sz="2400" b="1" dirty="0">
                <a:solidFill>
                  <a:srgbClr val="000000"/>
                </a:solidFill>
                <a:latin typeface="Lato" panose="020F0502020204030203" pitchFamily="34" charset="0"/>
              </a:rPr>
              <a:t>/concert might help achieve a </a:t>
            </a:r>
            <a:r>
              <a:rPr lang="en-US" sz="2400" b="1">
                <a:solidFill>
                  <a:srgbClr val="000000"/>
                </a:solidFill>
                <a:latin typeface="Lato" panose="020F0502020204030203" pitchFamily="34" charset="0"/>
              </a:rPr>
              <a:t>higher rating.</a:t>
            </a:r>
            <a:endParaRPr lang="en-US" sz="2400" b="1" i="0" u="none" strike="noStrike"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1878305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idx="4294967295"/>
          </p:nvPr>
        </p:nvSpPr>
        <p:spPr>
          <a:xfrm>
            <a:off x="0" y="3619500"/>
            <a:ext cx="10164763" cy="939800"/>
          </a:xfrm>
        </p:spPr>
        <p:txBody>
          <a:bodyPr anchor="b">
            <a:noAutofit/>
          </a:bodyPr>
          <a:lstStyle/>
          <a:p>
            <a:pPr algn="ctr"/>
            <a:r>
              <a:rPr lang="en-US" sz="4800" dirty="0"/>
              <a:t>              THANK YOU</a:t>
            </a:r>
            <a:br>
              <a:rPr lang="en-US" sz="4800" dirty="0"/>
            </a:br>
            <a:endParaRPr lang="en-IN" sz="4800" dirty="0"/>
          </a:p>
        </p:txBody>
      </p:sp>
      <p:sp>
        <p:nvSpPr>
          <p:cNvPr id="4" name="Google Shape;295;p38">
            <a:extLst>
              <a:ext uri="{FF2B5EF4-FFF2-40B4-BE49-F238E27FC236}">
                <a16:creationId xmlns:a16="http://schemas.microsoft.com/office/drawing/2014/main" id="{E6C1E39F-D184-A5A8-6D7E-96946237C4DB}"/>
              </a:ext>
            </a:extLst>
          </p:cNvPr>
          <p:cNvSpPr txBox="1">
            <a:spLocks noGrp="1"/>
          </p:cNvSpPr>
          <p:nvPr/>
        </p:nvSpPr>
        <p:spPr>
          <a:xfrm>
            <a:off x="2639961" y="2432921"/>
            <a:ext cx="1599900" cy="744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bin"/>
              <a:buChar char="●"/>
              <a:defRPr sz="1200" b="0" i="0" u="none" strike="noStrike" cap="none">
                <a:solidFill>
                  <a:schemeClr val="dk1"/>
                </a:solidFill>
                <a:latin typeface="Cabin"/>
                <a:ea typeface="Cabin"/>
                <a:cs typeface="Cabin"/>
                <a:sym typeface="Cabin"/>
              </a:defRPr>
            </a:lvl1pPr>
            <a:lvl2pPr marL="914400" marR="0" lvl="1" indent="-304800" algn="l" rtl="0">
              <a:lnSpc>
                <a:spcPct val="100000"/>
              </a:lnSpc>
              <a:spcBef>
                <a:spcPts val="1600"/>
              </a:spcBef>
              <a:spcAft>
                <a:spcPts val="0"/>
              </a:spcAft>
              <a:buClr>
                <a:schemeClr val="dk1"/>
              </a:buClr>
              <a:buSzPts val="1200"/>
              <a:buFont typeface="Cabin"/>
              <a:buChar char="○"/>
              <a:defRPr sz="1200" b="0" i="0" u="none" strike="noStrike" cap="none">
                <a:solidFill>
                  <a:schemeClr val="dk1"/>
                </a:solidFill>
                <a:latin typeface="Cabin"/>
                <a:ea typeface="Cabin"/>
                <a:cs typeface="Cabin"/>
                <a:sym typeface="Cabin"/>
              </a:defRPr>
            </a:lvl2pPr>
            <a:lvl3pPr marL="1371600" marR="0" lvl="2" indent="-304800" algn="l" rtl="0">
              <a:lnSpc>
                <a:spcPct val="100000"/>
              </a:lnSpc>
              <a:spcBef>
                <a:spcPts val="1600"/>
              </a:spcBef>
              <a:spcAft>
                <a:spcPts val="0"/>
              </a:spcAft>
              <a:buClr>
                <a:schemeClr val="dk1"/>
              </a:buClr>
              <a:buSzPts val="1200"/>
              <a:buFont typeface="Cabin"/>
              <a:buChar char="■"/>
              <a:defRPr sz="1200" b="0" i="0" u="none" strike="noStrike" cap="none">
                <a:solidFill>
                  <a:schemeClr val="dk1"/>
                </a:solidFill>
                <a:latin typeface="Cabin"/>
                <a:ea typeface="Cabin"/>
                <a:cs typeface="Cabin"/>
                <a:sym typeface="Cabin"/>
              </a:defRPr>
            </a:lvl3pPr>
            <a:lvl4pPr marL="1828800" marR="0" lvl="3" indent="-304800" algn="l" rtl="0">
              <a:lnSpc>
                <a:spcPct val="100000"/>
              </a:lnSpc>
              <a:spcBef>
                <a:spcPts val="1600"/>
              </a:spcBef>
              <a:spcAft>
                <a:spcPts val="0"/>
              </a:spcAft>
              <a:buClr>
                <a:schemeClr val="dk1"/>
              </a:buClr>
              <a:buSzPts val="1200"/>
              <a:buFont typeface="Cabin"/>
              <a:buChar char="●"/>
              <a:defRPr sz="1200" b="0" i="0" u="none" strike="noStrike" cap="none">
                <a:solidFill>
                  <a:schemeClr val="dk1"/>
                </a:solidFill>
                <a:latin typeface="Cabin"/>
                <a:ea typeface="Cabin"/>
                <a:cs typeface="Cabin"/>
                <a:sym typeface="Cabin"/>
              </a:defRPr>
            </a:lvl4pPr>
            <a:lvl5pPr marL="2286000" marR="0" lvl="4" indent="-304800" algn="l" rtl="0">
              <a:lnSpc>
                <a:spcPct val="100000"/>
              </a:lnSpc>
              <a:spcBef>
                <a:spcPts val="1600"/>
              </a:spcBef>
              <a:spcAft>
                <a:spcPts val="0"/>
              </a:spcAft>
              <a:buClr>
                <a:schemeClr val="dk1"/>
              </a:buClr>
              <a:buSzPts val="1200"/>
              <a:buFont typeface="Cabin"/>
              <a:buChar char="○"/>
              <a:defRPr sz="1200" b="0" i="0" u="none" strike="noStrike" cap="none">
                <a:solidFill>
                  <a:schemeClr val="dk1"/>
                </a:solidFill>
                <a:latin typeface="Cabin"/>
                <a:ea typeface="Cabin"/>
                <a:cs typeface="Cabin"/>
                <a:sym typeface="Cabin"/>
              </a:defRPr>
            </a:lvl5pPr>
            <a:lvl6pPr marL="2743200" marR="0" lvl="5" indent="-304800" algn="l" rtl="0">
              <a:lnSpc>
                <a:spcPct val="100000"/>
              </a:lnSpc>
              <a:spcBef>
                <a:spcPts val="1600"/>
              </a:spcBef>
              <a:spcAft>
                <a:spcPts val="0"/>
              </a:spcAft>
              <a:buClr>
                <a:schemeClr val="dk1"/>
              </a:buClr>
              <a:buSzPts val="1200"/>
              <a:buFont typeface="Cabin"/>
              <a:buChar char="■"/>
              <a:defRPr sz="1200" b="0" i="0" u="none" strike="noStrike" cap="none">
                <a:solidFill>
                  <a:schemeClr val="dk1"/>
                </a:solidFill>
                <a:latin typeface="Cabin"/>
                <a:ea typeface="Cabin"/>
                <a:cs typeface="Cabin"/>
                <a:sym typeface="Cabin"/>
              </a:defRPr>
            </a:lvl6pPr>
            <a:lvl7pPr marL="3200400" marR="0" lvl="6" indent="-304800" algn="l" rtl="0">
              <a:lnSpc>
                <a:spcPct val="100000"/>
              </a:lnSpc>
              <a:spcBef>
                <a:spcPts val="1600"/>
              </a:spcBef>
              <a:spcAft>
                <a:spcPts val="0"/>
              </a:spcAft>
              <a:buClr>
                <a:schemeClr val="dk1"/>
              </a:buClr>
              <a:buSzPts val="1200"/>
              <a:buFont typeface="Cabin"/>
              <a:buChar char="●"/>
              <a:defRPr sz="1200" b="0" i="0" u="none" strike="noStrike" cap="none">
                <a:solidFill>
                  <a:schemeClr val="dk1"/>
                </a:solidFill>
                <a:latin typeface="Cabin"/>
                <a:ea typeface="Cabin"/>
                <a:cs typeface="Cabin"/>
                <a:sym typeface="Cabin"/>
              </a:defRPr>
            </a:lvl7pPr>
            <a:lvl8pPr marL="3657600" marR="0" lvl="7" indent="-304800" algn="l" rtl="0">
              <a:lnSpc>
                <a:spcPct val="100000"/>
              </a:lnSpc>
              <a:spcBef>
                <a:spcPts val="1600"/>
              </a:spcBef>
              <a:spcAft>
                <a:spcPts val="0"/>
              </a:spcAft>
              <a:buClr>
                <a:schemeClr val="dk1"/>
              </a:buClr>
              <a:buSzPts val="1200"/>
              <a:buFont typeface="Cabin"/>
              <a:buChar char="○"/>
              <a:defRPr sz="1200" b="0" i="0" u="none" strike="noStrike" cap="none">
                <a:solidFill>
                  <a:schemeClr val="dk1"/>
                </a:solidFill>
                <a:latin typeface="Cabin"/>
                <a:ea typeface="Cabin"/>
                <a:cs typeface="Cabin"/>
                <a:sym typeface="Cabin"/>
              </a:defRPr>
            </a:lvl8pPr>
            <a:lvl9pPr marL="4114800" marR="0" lvl="8" indent="-304800" algn="l" rtl="0">
              <a:lnSpc>
                <a:spcPct val="100000"/>
              </a:lnSpc>
              <a:spcBef>
                <a:spcPts val="1600"/>
              </a:spcBef>
              <a:spcAft>
                <a:spcPts val="1600"/>
              </a:spcAft>
              <a:buClr>
                <a:schemeClr val="dk1"/>
              </a:buClr>
              <a:buSzPts val="1200"/>
              <a:buFont typeface="Cabin"/>
              <a:buChar char="■"/>
              <a:defRPr sz="1200" b="0" i="0" u="none" strike="noStrike" cap="none">
                <a:solidFill>
                  <a:schemeClr val="dk1"/>
                </a:solidFill>
                <a:latin typeface="Cabin"/>
                <a:ea typeface="Cabin"/>
                <a:cs typeface="Cabin"/>
                <a:sym typeface="Cabin"/>
              </a:defRPr>
            </a:lvl9pPr>
          </a:lstStyle>
          <a:p>
            <a:pPr marL="0" indent="0">
              <a:buNone/>
            </a:pPr>
            <a:endParaRPr sz="2000" dirty="0">
              <a:solidFill>
                <a:schemeClr val="accent6">
                  <a:lumMod val="40000"/>
                  <a:lumOff val="60000"/>
                </a:schemeClr>
              </a:solidFill>
            </a:endParaRPr>
          </a:p>
        </p:txBody>
      </p:sp>
      <p:sp>
        <p:nvSpPr>
          <p:cNvPr id="8" name="Google Shape;295;p38">
            <a:extLst>
              <a:ext uri="{FF2B5EF4-FFF2-40B4-BE49-F238E27FC236}">
                <a16:creationId xmlns:a16="http://schemas.microsoft.com/office/drawing/2014/main" id="{6048D15C-D141-7BE9-A665-00FE8831FEA4}"/>
              </a:ext>
            </a:extLst>
          </p:cNvPr>
          <p:cNvSpPr txBox="1">
            <a:spLocks/>
          </p:cNvSpPr>
          <p:nvPr/>
        </p:nvSpPr>
        <p:spPr>
          <a:xfrm>
            <a:off x="5263433" y="2413292"/>
            <a:ext cx="1599900" cy="3256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endParaRPr lang="en-IN" sz="1800" dirty="0">
              <a:solidFill>
                <a:schemeClr val="accent6">
                  <a:lumMod val="40000"/>
                  <a:lumOff val="60000"/>
                </a:schemeClr>
              </a:solidFill>
            </a:endParaRPr>
          </a:p>
        </p:txBody>
      </p:sp>
      <p:sp>
        <p:nvSpPr>
          <p:cNvPr id="10" name="Google Shape;295;p38">
            <a:extLst>
              <a:ext uri="{FF2B5EF4-FFF2-40B4-BE49-F238E27FC236}">
                <a16:creationId xmlns:a16="http://schemas.microsoft.com/office/drawing/2014/main" id="{20C5026E-4CAE-158C-D83A-6C083DE3F58A}"/>
              </a:ext>
            </a:extLst>
          </p:cNvPr>
          <p:cNvSpPr txBox="1">
            <a:spLocks/>
          </p:cNvSpPr>
          <p:nvPr/>
        </p:nvSpPr>
        <p:spPr>
          <a:xfrm>
            <a:off x="7886905" y="2430498"/>
            <a:ext cx="1973094" cy="3256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endParaRPr lang="en-IN" sz="2000" dirty="0">
              <a:solidFill>
                <a:schemeClr val="accent6">
                  <a:lumMod val="40000"/>
                  <a:lumOff val="60000"/>
                </a:schemeClr>
              </a:solidFill>
            </a:endParaRPr>
          </a:p>
        </p:txBody>
      </p:sp>
    </p:spTree>
    <p:extLst>
      <p:ext uri="{BB962C8B-B14F-4D97-AF65-F5344CB8AC3E}">
        <p14:creationId xmlns:p14="http://schemas.microsoft.com/office/powerpoint/2010/main" val="221056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p:nvPr>
        </p:nvSpPr>
        <p:spPr/>
        <p:txBody>
          <a:bodyPr>
            <a:normAutofit/>
          </a:bodyPr>
          <a:lstStyle/>
          <a:p>
            <a:pPr algn="ctr"/>
            <a:r>
              <a:rPr lang="en-US" sz="4000" dirty="0"/>
              <a:t>  </a:t>
            </a:r>
            <a:r>
              <a:rPr lang="en-US" sz="4000" dirty="0">
                <a:solidFill>
                  <a:srgbClr val="FF0000"/>
                </a:solidFill>
              </a:rPr>
              <a:t>PROBLEM   STATEMENT</a:t>
            </a:r>
            <a:endParaRPr lang="en-IN" sz="4000" dirty="0">
              <a:solidFill>
                <a:srgbClr val="FF0000"/>
              </a:solidFill>
            </a:endParaRPr>
          </a:p>
        </p:txBody>
      </p:sp>
      <p:sp>
        <p:nvSpPr>
          <p:cNvPr id="18" name="Content Placeholder 8">
            <a:extLst>
              <a:ext uri="{FF2B5EF4-FFF2-40B4-BE49-F238E27FC236}">
                <a16:creationId xmlns:a16="http://schemas.microsoft.com/office/drawing/2014/main" id="{AB1F3A8B-0980-E9F1-53D7-3E81D0AD7FA2}"/>
              </a:ext>
            </a:extLst>
          </p:cNvPr>
          <p:cNvSpPr>
            <a:spLocks noGrp="1"/>
          </p:cNvSpPr>
          <p:nvPr>
            <p:ph idx="1"/>
          </p:nvPr>
        </p:nvSpPr>
        <p:spPr/>
        <p:txBody>
          <a:bodyPr>
            <a:normAutofit/>
          </a:bodyPr>
          <a:lstStyle/>
          <a:p>
            <a:pPr marL="0" indent="0">
              <a:buNone/>
            </a:pPr>
            <a:r>
              <a:rPr lang="en-US" sz="3200" b="0" i="0" dirty="0">
                <a:solidFill>
                  <a:srgbClr val="0D0D0D"/>
                </a:solidFill>
                <a:effectLst/>
                <a:highlight>
                  <a:srgbClr val="FFFFFF"/>
                </a:highlight>
              </a:rPr>
              <a:t>As a consultant data analyst for Zomato, the task involved creating a comprehensive Excel-based data analysis dashboard. This dashboard provides key insights and strategies for Zomato's expansion and the opening of new restaurants. The analysis focuses on identifying optimal locations, understanding market demands, and leveraging data-driven decisions to enhance growth.</a:t>
            </a:r>
            <a:endParaRPr lang="en-US" sz="4400" dirty="0"/>
          </a:p>
        </p:txBody>
      </p:sp>
    </p:spTree>
    <p:extLst>
      <p:ext uri="{BB962C8B-B14F-4D97-AF65-F5344CB8AC3E}">
        <p14:creationId xmlns:p14="http://schemas.microsoft.com/office/powerpoint/2010/main" val="302400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p:nvPr>
        </p:nvSpPr>
        <p:spPr/>
        <p:txBody>
          <a:bodyPr>
            <a:normAutofit/>
          </a:bodyPr>
          <a:lstStyle/>
          <a:p>
            <a:pPr algn="ctr"/>
            <a:r>
              <a:rPr lang="en-US" sz="4000" dirty="0">
                <a:solidFill>
                  <a:srgbClr val="FF0000"/>
                </a:solidFill>
              </a:rPr>
              <a:t>DATA OVERVIEW</a:t>
            </a:r>
            <a:endParaRPr lang="en-IN" sz="4000" dirty="0">
              <a:solidFill>
                <a:srgbClr val="FF0000"/>
              </a:solidFill>
            </a:endParaRPr>
          </a:p>
        </p:txBody>
      </p:sp>
      <p:sp>
        <p:nvSpPr>
          <p:cNvPr id="18" name="Content Placeholder 8">
            <a:extLst>
              <a:ext uri="{FF2B5EF4-FFF2-40B4-BE49-F238E27FC236}">
                <a16:creationId xmlns:a16="http://schemas.microsoft.com/office/drawing/2014/main" id="{AB1F3A8B-0980-E9F1-53D7-3E81D0AD7FA2}"/>
              </a:ext>
            </a:extLst>
          </p:cNvPr>
          <p:cNvSpPr>
            <a:spLocks noGrp="1"/>
          </p:cNvSpPr>
          <p:nvPr>
            <p:ph idx="1"/>
          </p:nvPr>
        </p:nvSpPr>
        <p:spPr>
          <a:xfrm>
            <a:off x="838200" y="1337187"/>
            <a:ext cx="10515600" cy="4839776"/>
          </a:xfrm>
        </p:spPr>
        <p:txBody>
          <a:bodyPr>
            <a:normAutofit lnSpcReduction="10000"/>
          </a:bodyPr>
          <a:lstStyle/>
          <a:p>
            <a:pPr rtl="0" fontAlgn="base">
              <a:spcBef>
                <a:spcPts val="0"/>
              </a:spcBef>
              <a:spcAft>
                <a:spcPts val="0"/>
              </a:spcAft>
              <a:buFont typeface="Arial" panose="020B0604020202020204" pitchFamily="34" charset="0"/>
              <a:buChar char="•"/>
            </a:pPr>
            <a:endParaRPr lang="en-US" sz="1600" b="1" i="0" u="none" strike="noStrike" dirty="0">
              <a:solidFill>
                <a:srgbClr val="000000"/>
              </a:solidFill>
              <a:effectLst/>
              <a:latin typeface="Lato" panose="020F0502020204030203" pitchFamily="34" charset="0"/>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Lato" panose="020F0502020204030203" pitchFamily="34" charset="0"/>
              </a:rPr>
              <a:t>Restaurant ID: It is a Unique identifier assigned to each restaurant to differentiate amongs</a:t>
            </a:r>
            <a:r>
              <a:rPr lang="en-US" sz="2400" b="1" dirty="0">
                <a:solidFill>
                  <a:srgbClr val="000000"/>
                </a:solidFill>
                <a:latin typeface="Lato" panose="020F0502020204030203" pitchFamily="34" charset="0"/>
              </a:rPr>
              <a:t>t same other franchise.</a:t>
            </a:r>
          </a:p>
          <a:p>
            <a:pPr marL="0" indent="0" rtl="0" fontAlgn="base">
              <a:spcBef>
                <a:spcPts val="0"/>
              </a:spcBef>
              <a:spcAft>
                <a:spcPts val="0"/>
              </a:spcAft>
              <a:buNone/>
            </a:pPr>
            <a:endParaRPr lang="en-US" sz="2400" b="1" i="0" u="none" strike="noStrike" dirty="0">
              <a:solidFill>
                <a:srgbClr val="000000"/>
              </a:solidFill>
              <a:effectLst/>
              <a:latin typeface="Lato" panose="020F0502020204030203" pitchFamily="34" charset="0"/>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Lato" panose="020F0502020204030203" pitchFamily="34" charset="0"/>
              </a:rPr>
              <a:t>Restaurant Name: This column has </a:t>
            </a:r>
            <a:r>
              <a:rPr lang="en-US" sz="2400" b="1" dirty="0">
                <a:solidFill>
                  <a:srgbClr val="000000"/>
                </a:solidFill>
                <a:latin typeface="Lato" panose="020F0502020204030203" pitchFamily="34" charset="0"/>
              </a:rPr>
              <a:t>t</a:t>
            </a:r>
            <a:r>
              <a:rPr lang="en-US" sz="2400" b="1" i="0" u="none" strike="noStrike" dirty="0">
                <a:solidFill>
                  <a:srgbClr val="000000"/>
                </a:solidFill>
                <a:effectLst/>
                <a:latin typeface="Lato" panose="020F0502020204030203" pitchFamily="34" charset="0"/>
              </a:rPr>
              <a:t>he name of the restaurant.</a:t>
            </a:r>
          </a:p>
          <a:p>
            <a:pPr marL="0" indent="0" rtl="0" fontAlgn="base">
              <a:spcBef>
                <a:spcPts val="0"/>
              </a:spcBef>
              <a:spcAft>
                <a:spcPts val="0"/>
              </a:spcAft>
              <a:buNone/>
            </a:pPr>
            <a:endParaRPr lang="en-US" sz="2400" b="1" i="0" u="none" strike="noStrike" dirty="0">
              <a:solidFill>
                <a:srgbClr val="000000"/>
              </a:solidFill>
              <a:effectLst/>
              <a:latin typeface="Lato" panose="020F0502020204030203" pitchFamily="34" charset="0"/>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Lato" panose="020F0502020204030203" pitchFamily="34" charset="0"/>
              </a:rPr>
              <a:t>Country Code: It represents the Country code of the location where the restaurant is located.</a:t>
            </a:r>
          </a:p>
          <a:p>
            <a:pPr marL="0" indent="0" rtl="0" fontAlgn="base">
              <a:spcBef>
                <a:spcPts val="0"/>
              </a:spcBef>
              <a:spcAft>
                <a:spcPts val="0"/>
              </a:spcAft>
              <a:buNone/>
            </a:pPr>
            <a:endParaRPr lang="en-US" sz="2400" b="1" i="0" u="none" strike="noStrike" dirty="0">
              <a:solidFill>
                <a:srgbClr val="000000"/>
              </a:solidFill>
              <a:effectLst/>
              <a:latin typeface="Lato" panose="020F0502020204030203" pitchFamily="34" charset="0"/>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Lato" panose="020F0502020204030203" pitchFamily="34" charset="0"/>
              </a:rPr>
              <a:t>City: It represents the city where the restaurant is located.</a:t>
            </a:r>
          </a:p>
          <a:p>
            <a:pPr marL="0" indent="0" rtl="0" fontAlgn="base">
              <a:spcBef>
                <a:spcPts val="0"/>
              </a:spcBef>
              <a:spcAft>
                <a:spcPts val="0"/>
              </a:spcAft>
              <a:buNone/>
            </a:pPr>
            <a:endParaRPr lang="en-US" sz="2400" b="1" i="0" u="none" strike="noStrike" dirty="0">
              <a:solidFill>
                <a:srgbClr val="000000"/>
              </a:solidFill>
              <a:effectLst/>
              <a:latin typeface="Lato" panose="020F0502020204030203" pitchFamily="34" charset="0"/>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Lato" panose="020F0502020204030203" pitchFamily="34" charset="0"/>
              </a:rPr>
              <a:t>Cuisines: This column depicts the type of cuisine offered by the restaurant.</a:t>
            </a:r>
          </a:p>
          <a:p>
            <a:pPr marL="0" indent="0" rtl="0" fontAlgn="base">
              <a:spcBef>
                <a:spcPts val="0"/>
              </a:spcBef>
              <a:spcAft>
                <a:spcPts val="0"/>
              </a:spcAft>
              <a:buNone/>
            </a:pPr>
            <a:endParaRPr lang="en-US" sz="2400" b="1" i="0" u="none" strike="noStrike" dirty="0">
              <a:solidFill>
                <a:srgbClr val="000000"/>
              </a:solidFill>
              <a:effectLst/>
              <a:latin typeface="Lato" panose="020F0502020204030203" pitchFamily="34" charset="0"/>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Lato" panose="020F0502020204030203" pitchFamily="34" charset="0"/>
              </a:rPr>
              <a:t>Currency: The currency used for transactions in the restaurant is indicated in this column.</a:t>
            </a:r>
            <a:endParaRPr lang="en-US" sz="2400" b="1" dirty="0">
              <a:solidFill>
                <a:srgbClr val="000000"/>
              </a:solidFill>
              <a:latin typeface="Lato" panose="020F0502020204030203" pitchFamily="34" charset="0"/>
            </a:endParaRPr>
          </a:p>
        </p:txBody>
      </p:sp>
    </p:spTree>
    <p:extLst>
      <p:ext uri="{BB962C8B-B14F-4D97-AF65-F5344CB8AC3E}">
        <p14:creationId xmlns:p14="http://schemas.microsoft.com/office/powerpoint/2010/main" val="36563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p:nvPr>
        </p:nvSpPr>
        <p:spPr/>
        <p:txBody>
          <a:bodyPr>
            <a:normAutofit/>
          </a:bodyPr>
          <a:lstStyle/>
          <a:p>
            <a:pPr algn="ctr"/>
            <a:r>
              <a:rPr lang="en-US" sz="4000" dirty="0">
                <a:solidFill>
                  <a:srgbClr val="FF0000"/>
                </a:solidFill>
              </a:rPr>
              <a:t>DATA OVERVIEW</a:t>
            </a:r>
            <a:endParaRPr lang="en-IN" sz="4000" dirty="0">
              <a:solidFill>
                <a:srgbClr val="FF0000"/>
              </a:solidFill>
            </a:endParaRPr>
          </a:p>
        </p:txBody>
      </p:sp>
      <p:sp>
        <p:nvSpPr>
          <p:cNvPr id="18" name="Content Placeholder 8">
            <a:extLst>
              <a:ext uri="{FF2B5EF4-FFF2-40B4-BE49-F238E27FC236}">
                <a16:creationId xmlns:a16="http://schemas.microsoft.com/office/drawing/2014/main" id="{AB1F3A8B-0980-E9F1-53D7-3E81D0AD7FA2}"/>
              </a:ext>
            </a:extLst>
          </p:cNvPr>
          <p:cNvSpPr>
            <a:spLocks noGrp="1"/>
          </p:cNvSpPr>
          <p:nvPr>
            <p:ph idx="1"/>
          </p:nvPr>
        </p:nvSpPr>
        <p:spPr>
          <a:xfrm>
            <a:off x="838200" y="1337187"/>
            <a:ext cx="10515600" cy="4839776"/>
          </a:xfrm>
        </p:spPr>
        <p:txBody>
          <a:bodyPr>
            <a:normAutofit lnSpcReduction="10000"/>
          </a:bodyPr>
          <a:lstStyle/>
          <a:p>
            <a:pPr rtl="0" fontAlgn="base">
              <a:spcBef>
                <a:spcPts val="0"/>
              </a:spcBef>
              <a:spcAft>
                <a:spcPts val="0"/>
              </a:spcAft>
              <a:buFont typeface="Arial" panose="020B0604020202020204" pitchFamily="34" charset="0"/>
              <a:buChar char="•"/>
            </a:pPr>
            <a:r>
              <a:rPr lang="en-US" sz="2400" b="1" i="0" u="none" strike="noStrike" dirty="0" err="1">
                <a:solidFill>
                  <a:srgbClr val="000000"/>
                </a:solidFill>
                <a:effectLst/>
                <a:latin typeface="Lato" panose="020F0502020204030203" pitchFamily="34" charset="0"/>
              </a:rPr>
              <a:t>Has_Table_booking:This</a:t>
            </a:r>
            <a:r>
              <a:rPr lang="en-US" sz="2400" b="1" i="0" u="none" strike="noStrike" dirty="0">
                <a:solidFill>
                  <a:srgbClr val="000000"/>
                </a:solidFill>
                <a:effectLst/>
                <a:latin typeface="Lato" panose="020F0502020204030203" pitchFamily="34" charset="0"/>
              </a:rPr>
              <a:t> column has Yes/No values that the restaurant offers table booking or not.</a:t>
            </a:r>
          </a:p>
          <a:p>
            <a:pPr rtl="0" fontAlgn="base">
              <a:spcBef>
                <a:spcPts val="0"/>
              </a:spcBef>
              <a:spcAft>
                <a:spcPts val="0"/>
              </a:spcAft>
              <a:buFont typeface="Arial" panose="020B0604020202020204" pitchFamily="34" charset="0"/>
              <a:buChar char="•"/>
            </a:pPr>
            <a:endParaRPr lang="en-US" sz="2400" b="1" i="0" u="none" strike="noStrike" dirty="0">
              <a:solidFill>
                <a:srgbClr val="000000"/>
              </a:solidFill>
              <a:effectLst/>
              <a:latin typeface="Arial" panose="020B0604020202020204" pitchFamily="34" charset="0"/>
            </a:endParaRPr>
          </a:p>
          <a:p>
            <a:pPr fontAlgn="base">
              <a:spcBef>
                <a:spcPts val="0"/>
              </a:spcBef>
            </a:pPr>
            <a:r>
              <a:rPr lang="en-US" sz="2400" b="1" i="0" u="none" strike="noStrike" dirty="0" err="1">
                <a:solidFill>
                  <a:srgbClr val="000000"/>
                </a:solidFill>
                <a:effectLst/>
                <a:latin typeface="Lato" panose="020F0502020204030203" pitchFamily="34" charset="0"/>
              </a:rPr>
              <a:t>Has_Online_delivery</a:t>
            </a:r>
            <a:r>
              <a:rPr lang="en-US" sz="2400" b="1" i="0" u="none" strike="noStrike" dirty="0">
                <a:solidFill>
                  <a:srgbClr val="000000"/>
                </a:solidFill>
                <a:effectLst/>
                <a:latin typeface="Lato" panose="020F0502020204030203" pitchFamily="34" charset="0"/>
              </a:rPr>
              <a:t>: This column has Yes/No values that the restaurant offers Online Delivery or not.</a:t>
            </a:r>
          </a:p>
          <a:p>
            <a:pPr rtl="0" fontAlgn="base">
              <a:spcBef>
                <a:spcPts val="0"/>
              </a:spcBef>
              <a:spcAft>
                <a:spcPts val="0"/>
              </a:spcAft>
              <a:buFont typeface="Arial" panose="020B0604020202020204" pitchFamily="34" charset="0"/>
              <a:buChar char="•"/>
            </a:pPr>
            <a:endParaRPr lang="en-US" sz="2400" b="1" dirty="0">
              <a:solidFill>
                <a:srgbClr val="000000"/>
              </a:solidFill>
              <a:latin typeface="Arial" panose="020B0604020202020204" pitchFamily="34" charset="0"/>
            </a:endParaRPr>
          </a:p>
          <a:p>
            <a:pPr fontAlgn="base">
              <a:spcBef>
                <a:spcPts val="0"/>
              </a:spcBef>
            </a:pPr>
            <a:r>
              <a:rPr lang="en-US" sz="2400" b="1" i="0" u="none" strike="noStrike" dirty="0" err="1">
                <a:solidFill>
                  <a:srgbClr val="000000"/>
                </a:solidFill>
                <a:effectLst/>
                <a:latin typeface="Lato" panose="020F0502020204030203" pitchFamily="34" charset="0"/>
              </a:rPr>
              <a:t>Price_range:This</a:t>
            </a:r>
            <a:r>
              <a:rPr lang="en-US" sz="2400" b="1" i="0" u="none" strike="noStrike" dirty="0">
                <a:solidFill>
                  <a:srgbClr val="000000"/>
                </a:solidFill>
                <a:effectLst/>
                <a:latin typeface="Lato" panose="020F0502020204030203" pitchFamily="34" charset="0"/>
              </a:rPr>
              <a:t> column indicates the price range for the restaurant.</a:t>
            </a:r>
          </a:p>
          <a:p>
            <a:pPr marL="0" indent="0" rtl="0" fontAlgn="base">
              <a:spcBef>
                <a:spcPts val="0"/>
              </a:spcBef>
              <a:spcAft>
                <a:spcPts val="0"/>
              </a:spcAft>
              <a:buNone/>
            </a:pPr>
            <a:endParaRPr lang="en-US" sz="24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Lato" panose="020F0502020204030203" pitchFamily="34" charset="0"/>
              </a:rPr>
              <a:t>Votes: The number of feedback</a:t>
            </a:r>
            <a:r>
              <a:rPr lang="en-US" sz="2400" b="1" dirty="0">
                <a:solidFill>
                  <a:srgbClr val="000000"/>
                </a:solidFill>
                <a:latin typeface="Lato" panose="020F0502020204030203" pitchFamily="34" charset="0"/>
              </a:rPr>
              <a:t>s/votes </a:t>
            </a:r>
            <a:r>
              <a:rPr lang="en-US" sz="2400" b="1" i="0" u="none" strike="noStrike" dirty="0">
                <a:solidFill>
                  <a:srgbClr val="000000"/>
                </a:solidFill>
                <a:effectLst/>
                <a:latin typeface="Lato" panose="020F0502020204030203" pitchFamily="34" charset="0"/>
              </a:rPr>
              <a:t> received by the restaurant is </a:t>
            </a:r>
            <a:r>
              <a:rPr lang="en-US" sz="2400" b="1" dirty="0">
                <a:solidFill>
                  <a:srgbClr val="000000"/>
                </a:solidFill>
                <a:latin typeface="Lato" panose="020F0502020204030203" pitchFamily="34" charset="0"/>
              </a:rPr>
              <a:t>shown in this column.</a:t>
            </a:r>
          </a:p>
          <a:p>
            <a:pPr marL="0" indent="0" rtl="0" fontAlgn="base">
              <a:spcBef>
                <a:spcPts val="0"/>
              </a:spcBef>
              <a:spcAft>
                <a:spcPts val="0"/>
              </a:spcAft>
              <a:buNone/>
            </a:pPr>
            <a:endParaRPr lang="en-US" sz="24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400" b="1" i="0" u="none" strike="noStrike" dirty="0" err="1">
                <a:solidFill>
                  <a:srgbClr val="000000"/>
                </a:solidFill>
                <a:effectLst/>
                <a:latin typeface="Lato" panose="020F0502020204030203" pitchFamily="34" charset="0"/>
              </a:rPr>
              <a:t>Average_Cost_for_two</a:t>
            </a:r>
            <a:r>
              <a:rPr lang="en-US" sz="2400" b="1" i="0" u="none" strike="noStrike" dirty="0">
                <a:solidFill>
                  <a:srgbClr val="000000"/>
                </a:solidFill>
                <a:effectLst/>
                <a:latin typeface="Lato" panose="020F0502020204030203" pitchFamily="34" charset="0"/>
              </a:rPr>
              <a:t>: It </a:t>
            </a:r>
            <a:r>
              <a:rPr lang="en-US" sz="2400" b="1" i="0" u="none" strike="noStrike" dirty="0" err="1">
                <a:solidFill>
                  <a:srgbClr val="000000"/>
                </a:solidFill>
                <a:effectLst/>
                <a:latin typeface="Lato" panose="020F0502020204030203" pitchFamily="34" charset="0"/>
              </a:rPr>
              <a:t>showst</a:t>
            </a:r>
            <a:r>
              <a:rPr lang="en-US" sz="2400" b="1" i="0" u="none" strike="noStrike" dirty="0">
                <a:solidFill>
                  <a:srgbClr val="000000"/>
                </a:solidFill>
                <a:effectLst/>
                <a:latin typeface="Lato" panose="020F0502020204030203" pitchFamily="34" charset="0"/>
              </a:rPr>
              <a:t> the average cost for two people dining at the restaurant.</a:t>
            </a:r>
          </a:p>
          <a:p>
            <a:pPr marL="0" indent="0" rtl="0" fontAlgn="base">
              <a:spcBef>
                <a:spcPts val="0"/>
              </a:spcBef>
              <a:spcAft>
                <a:spcPts val="0"/>
              </a:spcAft>
              <a:buNone/>
            </a:pPr>
            <a:endParaRPr lang="en-US" sz="24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Lato" panose="020F0502020204030203" pitchFamily="34" charset="0"/>
              </a:rPr>
              <a:t>Rating: The overall rating of the restaurant is based on user reviews is depicted by this column.</a:t>
            </a:r>
          </a:p>
        </p:txBody>
      </p:sp>
    </p:spTree>
    <p:extLst>
      <p:ext uri="{BB962C8B-B14F-4D97-AF65-F5344CB8AC3E}">
        <p14:creationId xmlns:p14="http://schemas.microsoft.com/office/powerpoint/2010/main" val="69050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p:nvPr>
        </p:nvSpPr>
        <p:spPr>
          <a:xfrm>
            <a:off x="717755" y="-96940"/>
            <a:ext cx="10527890" cy="630493"/>
          </a:xfrm>
        </p:spPr>
        <p:txBody>
          <a:bodyPr vert="horz" lIns="91440" tIns="45720" rIns="91440" bIns="45720" rtlCol="0" anchor="t">
            <a:noAutofit/>
          </a:bodyPr>
          <a:lstStyle/>
          <a:p>
            <a:pPr algn="ctr"/>
            <a:r>
              <a:rPr lang="en-US" sz="6600" kern="1200" dirty="0">
                <a:solidFill>
                  <a:srgbClr val="FF0000"/>
                </a:solidFill>
                <a:latin typeface="+mj-lt"/>
                <a:ea typeface="+mj-ea"/>
                <a:cs typeface="+mj-cs"/>
              </a:rPr>
              <a:t> </a:t>
            </a:r>
            <a:r>
              <a:rPr lang="en-US" sz="3600" kern="1200" dirty="0">
                <a:solidFill>
                  <a:srgbClr val="FF0000"/>
                </a:solidFill>
                <a:latin typeface="+mj-lt"/>
                <a:ea typeface="+mj-ea"/>
                <a:cs typeface="+mj-cs"/>
              </a:rPr>
              <a:t>COUNTRIES           </a:t>
            </a:r>
            <a:r>
              <a:rPr lang="en-US" sz="3600" dirty="0">
                <a:solidFill>
                  <a:srgbClr val="FF0000"/>
                </a:solidFill>
              </a:rPr>
              <a:t> </a:t>
            </a:r>
            <a:r>
              <a:rPr lang="en-US" sz="2400" kern="1200" dirty="0">
                <a:solidFill>
                  <a:srgbClr val="FF0000"/>
                </a:solidFill>
                <a:latin typeface="+mj-lt"/>
                <a:ea typeface="+mj-ea"/>
                <a:cs typeface="+mj-cs"/>
              </a:rPr>
              <a:t>Restaurant Count &amp; Avg Rating</a:t>
            </a:r>
            <a:br>
              <a:rPr lang="en-US" sz="4800" kern="1200" dirty="0">
                <a:solidFill>
                  <a:srgbClr val="FF0000"/>
                </a:solidFill>
                <a:latin typeface="+mj-lt"/>
                <a:ea typeface="+mj-ea"/>
                <a:cs typeface="+mj-cs"/>
              </a:rPr>
            </a:br>
            <a:br>
              <a:rPr lang="en-US" sz="4800" kern="1200" dirty="0">
                <a:solidFill>
                  <a:srgbClr val="FF0000"/>
                </a:solidFill>
                <a:latin typeface="+mj-lt"/>
                <a:ea typeface="+mj-ea"/>
                <a:cs typeface="+mj-cs"/>
              </a:rPr>
            </a:br>
            <a:endParaRPr lang="en-US" sz="4800" kern="1200" dirty="0">
              <a:solidFill>
                <a:srgbClr val="FF0000"/>
              </a:solidFill>
              <a:latin typeface="+mj-lt"/>
              <a:ea typeface="+mj-ea"/>
              <a:cs typeface="+mj-cs"/>
            </a:endParaRPr>
          </a:p>
        </p:txBody>
      </p:sp>
      <p:sp>
        <p:nvSpPr>
          <p:cNvPr id="8" name="Content Placeholder 7">
            <a:extLst>
              <a:ext uri="{FF2B5EF4-FFF2-40B4-BE49-F238E27FC236}">
                <a16:creationId xmlns:a16="http://schemas.microsoft.com/office/drawing/2014/main" id="{A14CC25A-F815-BB6E-2B35-7048C1BC64E1}"/>
              </a:ext>
            </a:extLst>
          </p:cNvPr>
          <p:cNvSpPr>
            <a:spLocks noGrp="1"/>
          </p:cNvSpPr>
          <p:nvPr>
            <p:ph sz="half" idx="2"/>
          </p:nvPr>
        </p:nvSpPr>
        <p:spPr>
          <a:xfrm>
            <a:off x="6479457" y="1170039"/>
            <a:ext cx="5120149" cy="5154408"/>
          </a:xfrm>
        </p:spPr>
        <p:txBody>
          <a:bodyPr/>
          <a:lstStyle/>
          <a:p>
            <a:r>
              <a:rPr lang="en-US" dirty="0"/>
              <a:t>India has the highest number of restaurants , followed by United States of America.</a:t>
            </a:r>
          </a:p>
          <a:p>
            <a:pPr marL="0" indent="0">
              <a:buNone/>
            </a:pPr>
            <a:endParaRPr lang="en-US" dirty="0"/>
          </a:p>
          <a:p>
            <a:r>
              <a:rPr lang="en-US" dirty="0"/>
              <a:t>Canada has least number of restaurants with 4 restaurants.</a:t>
            </a:r>
          </a:p>
          <a:p>
            <a:pPr marL="0" indent="0">
              <a:buNone/>
            </a:pPr>
            <a:endParaRPr lang="en-US" dirty="0"/>
          </a:p>
          <a:p>
            <a:r>
              <a:rPr lang="en-US" dirty="0"/>
              <a:t>P</a:t>
            </a:r>
            <a:r>
              <a:rPr lang="en-IN" dirty="0"/>
              <a:t>hilippines has the highest average rating followed by Indonesia, New Zealand.</a:t>
            </a:r>
          </a:p>
          <a:p>
            <a:pPr marL="0" indent="0">
              <a:buNone/>
            </a:pPr>
            <a:endParaRPr lang="en-IN" dirty="0"/>
          </a:p>
          <a:p>
            <a:endParaRPr lang="en-US" dirty="0"/>
          </a:p>
        </p:txBody>
      </p:sp>
      <p:graphicFrame>
        <p:nvGraphicFramePr>
          <p:cNvPr id="12" name="Chart 11">
            <a:extLst>
              <a:ext uri="{FF2B5EF4-FFF2-40B4-BE49-F238E27FC236}">
                <a16:creationId xmlns:a16="http://schemas.microsoft.com/office/drawing/2014/main" id="{9A11907E-1C78-FDF9-9BCE-DBD2AFA3F3B1}"/>
              </a:ext>
            </a:extLst>
          </p:cNvPr>
          <p:cNvGraphicFramePr>
            <a:graphicFrameLocks/>
          </p:cNvGraphicFramePr>
          <p:nvPr>
            <p:extLst>
              <p:ext uri="{D42A27DB-BD31-4B8C-83A1-F6EECF244321}">
                <p14:modId xmlns:p14="http://schemas.microsoft.com/office/powerpoint/2010/main" val="248597974"/>
              </p:ext>
            </p:extLst>
          </p:nvPr>
        </p:nvGraphicFramePr>
        <p:xfrm>
          <a:off x="717755" y="846804"/>
          <a:ext cx="4994789" cy="2977944"/>
        </p:xfrm>
        <a:graphic>
          <a:graphicData uri="http://schemas.openxmlformats.org/drawingml/2006/chart">
            <c:chart xmlns:c="http://schemas.openxmlformats.org/drawingml/2006/chart" xmlns:r="http://schemas.openxmlformats.org/officeDocument/2006/relationships" r:id="rId2"/>
          </a:graphicData>
        </a:graphic>
      </p:graphicFrame>
      <p:pic>
        <p:nvPicPr>
          <p:cNvPr id="14" name="Picture 13">
            <a:extLst>
              <a:ext uri="{FF2B5EF4-FFF2-40B4-BE49-F238E27FC236}">
                <a16:creationId xmlns:a16="http://schemas.microsoft.com/office/drawing/2014/main" id="{D98A89B6-E8B2-0FF7-B93D-7B33EA859357}"/>
              </a:ext>
            </a:extLst>
          </p:cNvPr>
          <p:cNvPicPr>
            <a:picLocks noChangeAspect="1"/>
          </p:cNvPicPr>
          <p:nvPr/>
        </p:nvPicPr>
        <p:blipFill>
          <a:blip r:embed="rId3"/>
          <a:stretch>
            <a:fillRect/>
          </a:stretch>
        </p:blipFill>
        <p:spPr>
          <a:xfrm>
            <a:off x="592393" y="3747243"/>
            <a:ext cx="5120149" cy="2752725"/>
          </a:xfrm>
          <a:prstGeom prst="rect">
            <a:avLst/>
          </a:prstGeom>
        </p:spPr>
      </p:pic>
    </p:spTree>
    <p:extLst>
      <p:ext uri="{BB962C8B-B14F-4D97-AF65-F5344CB8AC3E}">
        <p14:creationId xmlns:p14="http://schemas.microsoft.com/office/powerpoint/2010/main" val="406102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p:nvPr>
        </p:nvSpPr>
        <p:spPr>
          <a:xfrm>
            <a:off x="838200" y="216311"/>
            <a:ext cx="5139813" cy="1445342"/>
          </a:xfrm>
        </p:spPr>
        <p:txBody>
          <a:bodyPr vert="horz" lIns="91440" tIns="45720" rIns="91440" bIns="45720" rtlCol="0" anchor="t">
            <a:noAutofit/>
          </a:bodyPr>
          <a:lstStyle/>
          <a:p>
            <a:pPr algn="ctr"/>
            <a:r>
              <a:rPr lang="en-US" sz="4800" kern="1200" dirty="0">
                <a:solidFill>
                  <a:srgbClr val="FF0000"/>
                </a:solidFill>
                <a:latin typeface="+mj-lt"/>
                <a:ea typeface="+mj-ea"/>
                <a:cs typeface="+mj-cs"/>
              </a:rPr>
              <a:t>SUGGESTED </a:t>
            </a:r>
            <a:br>
              <a:rPr lang="en-US" sz="4800" kern="1200" dirty="0">
                <a:solidFill>
                  <a:srgbClr val="FF0000"/>
                </a:solidFill>
                <a:latin typeface="+mj-lt"/>
                <a:ea typeface="+mj-ea"/>
                <a:cs typeface="+mj-cs"/>
              </a:rPr>
            </a:br>
            <a:r>
              <a:rPr lang="en-US" sz="4800" kern="1200" dirty="0">
                <a:solidFill>
                  <a:srgbClr val="FF0000"/>
                </a:solidFill>
                <a:latin typeface="+mj-lt"/>
                <a:ea typeface="+mj-ea"/>
                <a:cs typeface="+mj-cs"/>
              </a:rPr>
              <a:t>COUNTRIES</a:t>
            </a:r>
            <a:br>
              <a:rPr lang="en-US" sz="4800" kern="1200" dirty="0">
                <a:solidFill>
                  <a:srgbClr val="FF0000"/>
                </a:solidFill>
                <a:latin typeface="+mj-lt"/>
                <a:ea typeface="+mj-ea"/>
                <a:cs typeface="+mj-cs"/>
              </a:rPr>
            </a:br>
            <a:br>
              <a:rPr lang="en-US" sz="4800" kern="1200" dirty="0">
                <a:solidFill>
                  <a:srgbClr val="FF0000"/>
                </a:solidFill>
                <a:latin typeface="+mj-lt"/>
                <a:ea typeface="+mj-ea"/>
                <a:cs typeface="+mj-cs"/>
              </a:rPr>
            </a:br>
            <a:br>
              <a:rPr lang="en-US" sz="4800" kern="1200" dirty="0">
                <a:solidFill>
                  <a:srgbClr val="FF0000"/>
                </a:solidFill>
                <a:latin typeface="+mj-lt"/>
                <a:ea typeface="+mj-ea"/>
                <a:cs typeface="+mj-cs"/>
              </a:rPr>
            </a:br>
            <a:endParaRPr lang="en-US" sz="4800" kern="1200" dirty="0">
              <a:solidFill>
                <a:srgbClr val="FF0000"/>
              </a:solidFill>
              <a:latin typeface="+mj-lt"/>
              <a:ea typeface="+mj-ea"/>
              <a:cs typeface="+mj-cs"/>
            </a:endParaRPr>
          </a:p>
        </p:txBody>
      </p:sp>
      <p:sp>
        <p:nvSpPr>
          <p:cNvPr id="8" name="Content Placeholder 7">
            <a:extLst>
              <a:ext uri="{FF2B5EF4-FFF2-40B4-BE49-F238E27FC236}">
                <a16:creationId xmlns:a16="http://schemas.microsoft.com/office/drawing/2014/main" id="{A14CC25A-F815-BB6E-2B35-7048C1BC64E1}"/>
              </a:ext>
            </a:extLst>
          </p:cNvPr>
          <p:cNvSpPr>
            <a:spLocks noGrp="1"/>
          </p:cNvSpPr>
          <p:nvPr>
            <p:ph sz="half" idx="2"/>
          </p:nvPr>
        </p:nvSpPr>
        <p:spPr>
          <a:xfrm>
            <a:off x="7570839" y="2113935"/>
            <a:ext cx="4028768" cy="4210512"/>
          </a:xfrm>
        </p:spPr>
        <p:txBody>
          <a:bodyPr/>
          <a:lstStyle/>
          <a:p>
            <a:r>
              <a:rPr lang="en-US" dirty="0"/>
              <a:t>The suggested countries have low restraint count as well as low rating.</a:t>
            </a:r>
          </a:p>
          <a:p>
            <a:r>
              <a:rPr lang="en-US" dirty="0"/>
              <a:t>These suggestions were made keeping in mind to grab our market share for the new restaurant.</a:t>
            </a:r>
          </a:p>
          <a:p>
            <a:pPr marL="0" indent="0">
              <a:buNone/>
            </a:pPr>
            <a:endParaRPr lang="en-IN" dirty="0"/>
          </a:p>
        </p:txBody>
      </p:sp>
      <p:graphicFrame>
        <p:nvGraphicFramePr>
          <p:cNvPr id="10" name="Content Placeholder 9">
            <a:extLst>
              <a:ext uri="{FF2B5EF4-FFF2-40B4-BE49-F238E27FC236}">
                <a16:creationId xmlns:a16="http://schemas.microsoft.com/office/drawing/2014/main" id="{BAF95306-4D1D-12F8-997A-88038D2CAD62}"/>
              </a:ext>
            </a:extLst>
          </p:cNvPr>
          <p:cNvGraphicFramePr>
            <a:graphicFrameLocks noGrp="1"/>
          </p:cNvGraphicFramePr>
          <p:nvPr>
            <p:ph sz="half" idx="1"/>
          </p:nvPr>
        </p:nvGraphicFramePr>
        <p:xfrm>
          <a:off x="415412" y="1966451"/>
          <a:ext cx="3035711" cy="40902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1B85C179-921D-84F6-8E58-4DB53AD6B103}"/>
              </a:ext>
            </a:extLst>
          </p:cNvPr>
          <p:cNvGraphicFramePr>
            <a:graphicFrameLocks/>
          </p:cNvGraphicFramePr>
          <p:nvPr/>
        </p:nvGraphicFramePr>
        <p:xfrm>
          <a:off x="3519949" y="2011925"/>
          <a:ext cx="3805083" cy="3999271"/>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3D38FFC6-6503-1D60-E098-A831E38CD0C7}"/>
              </a:ext>
            </a:extLst>
          </p:cNvPr>
          <p:cNvSpPr txBox="1"/>
          <p:nvPr/>
        </p:nvSpPr>
        <p:spPr>
          <a:xfrm>
            <a:off x="7570839" y="154152"/>
            <a:ext cx="2772696" cy="1569660"/>
          </a:xfrm>
          <a:prstGeom prst="rect">
            <a:avLst/>
          </a:prstGeom>
          <a:noFill/>
        </p:spPr>
        <p:txBody>
          <a:bodyPr wrap="square">
            <a:spAutoFit/>
          </a:bodyPr>
          <a:lstStyle/>
          <a:p>
            <a:pPr marL="285750" indent="-285750">
              <a:buFont typeface="Wingdings" panose="05000000000000000000" pitchFamily="2" charset="2"/>
              <a:buChar char="Ø"/>
            </a:pPr>
            <a:r>
              <a:rPr lang="en-US" sz="3200" kern="1200" dirty="0">
                <a:solidFill>
                  <a:srgbClr val="FF0000"/>
                </a:solidFill>
                <a:latin typeface="+mj-lt"/>
                <a:ea typeface="+mj-ea"/>
                <a:cs typeface="+mj-cs"/>
              </a:rPr>
              <a:t>CANADA       </a:t>
            </a:r>
          </a:p>
          <a:p>
            <a:pPr marL="285750" indent="-285750">
              <a:buFont typeface="Wingdings" panose="05000000000000000000" pitchFamily="2" charset="2"/>
              <a:buChar char="Ø"/>
            </a:pPr>
            <a:r>
              <a:rPr lang="en-US" sz="3200" kern="1200" dirty="0">
                <a:solidFill>
                  <a:srgbClr val="FF0000"/>
                </a:solidFill>
                <a:latin typeface="+mj-lt"/>
                <a:ea typeface="+mj-ea"/>
                <a:cs typeface="+mj-cs"/>
              </a:rPr>
              <a:t>AUSTRALIA</a:t>
            </a:r>
          </a:p>
          <a:p>
            <a:pPr marL="285750" indent="-285750">
              <a:buFont typeface="Wingdings" panose="05000000000000000000" pitchFamily="2" charset="2"/>
              <a:buChar char="Ø"/>
            </a:pPr>
            <a:r>
              <a:rPr lang="en-US" sz="3200" kern="1200" dirty="0">
                <a:solidFill>
                  <a:srgbClr val="FF0000"/>
                </a:solidFill>
                <a:latin typeface="+mj-lt"/>
                <a:ea typeface="+mj-ea"/>
                <a:cs typeface="+mj-cs"/>
              </a:rPr>
              <a:t>SINGAPORE</a:t>
            </a:r>
            <a:endParaRPr lang="en-IN" sz="3200" dirty="0"/>
          </a:p>
        </p:txBody>
      </p:sp>
    </p:spTree>
    <p:extLst>
      <p:ext uri="{BB962C8B-B14F-4D97-AF65-F5344CB8AC3E}">
        <p14:creationId xmlns:p14="http://schemas.microsoft.com/office/powerpoint/2010/main" val="112353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p:nvPr>
        </p:nvSpPr>
        <p:spPr>
          <a:xfrm>
            <a:off x="838200" y="216311"/>
            <a:ext cx="5139813" cy="1445342"/>
          </a:xfrm>
        </p:spPr>
        <p:txBody>
          <a:bodyPr vert="horz" lIns="91440" tIns="45720" rIns="91440" bIns="45720" rtlCol="0" anchor="t">
            <a:noAutofit/>
          </a:bodyPr>
          <a:lstStyle/>
          <a:p>
            <a:pPr algn="ctr"/>
            <a:r>
              <a:rPr lang="en-US" sz="4800" kern="1200" dirty="0">
                <a:solidFill>
                  <a:srgbClr val="FF0000"/>
                </a:solidFill>
                <a:latin typeface="+mj-lt"/>
                <a:ea typeface="+mj-ea"/>
                <a:cs typeface="+mj-cs"/>
              </a:rPr>
              <a:t>SUGGESTED </a:t>
            </a:r>
            <a:br>
              <a:rPr lang="en-US" sz="4800" kern="1200" dirty="0">
                <a:solidFill>
                  <a:srgbClr val="FF0000"/>
                </a:solidFill>
                <a:latin typeface="+mj-lt"/>
                <a:ea typeface="+mj-ea"/>
                <a:cs typeface="+mj-cs"/>
              </a:rPr>
            </a:br>
            <a:r>
              <a:rPr lang="en-US" sz="4800" kern="1200" dirty="0">
                <a:solidFill>
                  <a:srgbClr val="FF0000"/>
                </a:solidFill>
                <a:latin typeface="+mj-lt"/>
                <a:ea typeface="+mj-ea"/>
                <a:cs typeface="+mj-cs"/>
              </a:rPr>
              <a:t>C</a:t>
            </a:r>
            <a:r>
              <a:rPr lang="en-US" sz="4800" dirty="0">
                <a:solidFill>
                  <a:srgbClr val="FF0000"/>
                </a:solidFill>
              </a:rPr>
              <a:t>IT</a:t>
            </a:r>
            <a:r>
              <a:rPr lang="en-US" sz="4800" kern="1200" dirty="0">
                <a:solidFill>
                  <a:srgbClr val="FF0000"/>
                </a:solidFill>
                <a:latin typeface="+mj-lt"/>
                <a:ea typeface="+mj-ea"/>
                <a:cs typeface="+mj-cs"/>
              </a:rPr>
              <a:t>IES</a:t>
            </a:r>
            <a:br>
              <a:rPr lang="en-US" sz="4800" kern="1200" dirty="0">
                <a:latin typeface="+mj-lt"/>
                <a:ea typeface="+mj-ea"/>
                <a:cs typeface="+mj-cs"/>
              </a:rPr>
            </a:br>
            <a:br>
              <a:rPr lang="en-US" sz="4800" kern="1200" dirty="0">
                <a:latin typeface="+mj-lt"/>
                <a:ea typeface="+mj-ea"/>
                <a:cs typeface="+mj-cs"/>
              </a:rPr>
            </a:br>
            <a:endParaRPr lang="en-US" sz="4800" kern="1200" dirty="0">
              <a:latin typeface="+mj-lt"/>
              <a:ea typeface="+mj-ea"/>
              <a:cs typeface="+mj-cs"/>
            </a:endParaRPr>
          </a:p>
        </p:txBody>
      </p:sp>
      <p:sp>
        <p:nvSpPr>
          <p:cNvPr id="8" name="Content Placeholder 7">
            <a:extLst>
              <a:ext uri="{FF2B5EF4-FFF2-40B4-BE49-F238E27FC236}">
                <a16:creationId xmlns:a16="http://schemas.microsoft.com/office/drawing/2014/main" id="{A14CC25A-F815-BB6E-2B35-7048C1BC64E1}"/>
              </a:ext>
            </a:extLst>
          </p:cNvPr>
          <p:cNvSpPr>
            <a:spLocks noGrp="1"/>
          </p:cNvSpPr>
          <p:nvPr>
            <p:ph sz="half" idx="2"/>
          </p:nvPr>
        </p:nvSpPr>
        <p:spPr>
          <a:xfrm>
            <a:off x="6626942" y="2113935"/>
            <a:ext cx="4972665" cy="4210512"/>
          </a:xfrm>
        </p:spPr>
        <p:txBody>
          <a:bodyPr/>
          <a:lstStyle/>
          <a:p>
            <a:r>
              <a:rPr lang="en-US" dirty="0"/>
              <a:t>The cities are suggested that the average rating of city is less than that of the country.</a:t>
            </a:r>
            <a:endParaRPr lang="en-IN" dirty="0"/>
          </a:p>
          <a:p>
            <a:r>
              <a:rPr lang="en-IN" dirty="0"/>
              <a:t>The votes were also considered to suggest the cities with almost same average. </a:t>
            </a:r>
          </a:p>
          <a:p>
            <a:r>
              <a:rPr lang="en-IN" dirty="0"/>
              <a:t>Singapore has only one city option available ,Australia has 5 and Canada has 2.</a:t>
            </a:r>
            <a:endParaRPr lang="en-US" dirty="0"/>
          </a:p>
        </p:txBody>
      </p:sp>
      <p:pic>
        <p:nvPicPr>
          <p:cNvPr id="6" name="Content Placeholder 5">
            <a:extLst>
              <a:ext uri="{FF2B5EF4-FFF2-40B4-BE49-F238E27FC236}">
                <a16:creationId xmlns:a16="http://schemas.microsoft.com/office/drawing/2014/main" id="{E8FE55D6-C20C-D93A-2F0E-C04029E6FF1E}"/>
              </a:ext>
            </a:extLst>
          </p:cNvPr>
          <p:cNvPicPr>
            <a:picLocks noGrp="1" noChangeAspect="1"/>
          </p:cNvPicPr>
          <p:nvPr>
            <p:ph sz="half" idx="1"/>
          </p:nvPr>
        </p:nvPicPr>
        <p:blipFill>
          <a:blip r:embed="rId2"/>
          <a:stretch>
            <a:fillRect/>
          </a:stretch>
        </p:blipFill>
        <p:spPr>
          <a:xfrm>
            <a:off x="707922" y="1946787"/>
            <a:ext cx="5388077" cy="4377659"/>
          </a:xfrm>
        </p:spPr>
      </p:pic>
    </p:spTree>
    <p:extLst>
      <p:ext uri="{BB962C8B-B14F-4D97-AF65-F5344CB8AC3E}">
        <p14:creationId xmlns:p14="http://schemas.microsoft.com/office/powerpoint/2010/main" val="1921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A8301E-B6F6-BDA6-16CB-69402A8E50BC}"/>
              </a:ext>
            </a:extLst>
          </p:cNvPr>
          <p:cNvSpPr>
            <a:spLocks noGrp="1"/>
          </p:cNvSpPr>
          <p:nvPr>
            <p:ph type="title" idx="4294967295"/>
          </p:nvPr>
        </p:nvSpPr>
        <p:spPr>
          <a:xfrm>
            <a:off x="5894962" y="479493"/>
            <a:ext cx="5458838" cy="1325563"/>
          </a:xfrm>
        </p:spPr>
        <p:txBody>
          <a:bodyPr vert="horz" lIns="91440" tIns="45720" rIns="91440" bIns="45720" rtlCol="0" anchor="ctr">
            <a:normAutofit/>
          </a:bodyPr>
          <a:lstStyle/>
          <a:p>
            <a:r>
              <a:rPr lang="en-US" kern="1200" dirty="0">
                <a:solidFill>
                  <a:srgbClr val="FF0000"/>
                </a:solidFill>
                <a:latin typeface="+mj-lt"/>
                <a:ea typeface="+mj-ea"/>
                <a:cs typeface="+mj-cs"/>
              </a:rPr>
              <a:t>LESSER COMPETITION</a:t>
            </a:r>
          </a:p>
        </p:txBody>
      </p:sp>
      <p:sp>
        <p:nvSpPr>
          <p:cNvPr id="18" name="Freeform: Shape 1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33D8F6C3-10F9-CB6D-A7CA-D8748FC10B1A}"/>
              </a:ext>
            </a:extLst>
          </p:cNvPr>
          <p:cNvSpPr txBox="1"/>
          <p:nvPr/>
        </p:nvSpPr>
        <p:spPr>
          <a:xfrm>
            <a:off x="5894962" y="1984443"/>
            <a:ext cx="5458838" cy="4192520"/>
          </a:xfrm>
          <a:prstGeom prst="rect">
            <a:avLst/>
          </a:prstGeom>
        </p:spPr>
        <p:txBody>
          <a:bodyPr vert="horz" lIns="91440" tIns="45720" rIns="91440" bIns="45720" rtlCol="0">
            <a:normAutofit/>
          </a:bodyPr>
          <a:lstStyle/>
          <a:p>
            <a:pPr>
              <a:lnSpc>
                <a:spcPct val="90000"/>
              </a:lnSpc>
              <a:spcAft>
                <a:spcPts val="600"/>
              </a:spcAft>
            </a:pPr>
            <a:r>
              <a:rPr lang="en-US" sz="3200" dirty="0"/>
              <a:t>I found that Australia, Canada and Singapore  are having a smaller number of restaurants are having lesser competition as compared to the countries having a greater number of restaurants.</a:t>
            </a:r>
          </a:p>
          <a:p>
            <a:pPr indent="-228600">
              <a:lnSpc>
                <a:spcPct val="90000"/>
              </a:lnSpc>
              <a:spcAft>
                <a:spcPts val="600"/>
              </a:spcAft>
              <a:buFont typeface="Arial" panose="020B0604020202020204" pitchFamily="34" charset="0"/>
              <a:buChar char="•"/>
            </a:pPr>
            <a:endParaRPr lang="en-US" dirty="0"/>
          </a:p>
        </p:txBody>
      </p:sp>
      <p:graphicFrame>
        <p:nvGraphicFramePr>
          <p:cNvPr id="3" name="Chart 2">
            <a:extLst>
              <a:ext uri="{FF2B5EF4-FFF2-40B4-BE49-F238E27FC236}">
                <a16:creationId xmlns:a16="http://schemas.microsoft.com/office/drawing/2014/main" id="{BAF95306-4D1D-12F8-997A-88038D2CAD62}"/>
              </a:ext>
            </a:extLst>
          </p:cNvPr>
          <p:cNvGraphicFramePr>
            <a:graphicFrameLocks/>
          </p:cNvGraphicFramePr>
          <p:nvPr>
            <p:extLst>
              <p:ext uri="{D42A27DB-BD31-4B8C-83A1-F6EECF244321}">
                <p14:modId xmlns:p14="http://schemas.microsoft.com/office/powerpoint/2010/main" val="2078075220"/>
              </p:ext>
            </p:extLst>
          </p:nvPr>
        </p:nvGraphicFramePr>
        <p:xfrm>
          <a:off x="580619" y="1337502"/>
          <a:ext cx="4945110" cy="40112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510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01E-B6F6-BDA6-16CB-69402A8E50BC}"/>
              </a:ext>
            </a:extLst>
          </p:cNvPr>
          <p:cNvSpPr>
            <a:spLocks noGrp="1"/>
          </p:cNvSpPr>
          <p:nvPr>
            <p:ph type="title"/>
          </p:nvPr>
        </p:nvSpPr>
        <p:spPr>
          <a:xfrm>
            <a:off x="839788" y="457200"/>
            <a:ext cx="10515600" cy="1199004"/>
          </a:xfrm>
        </p:spPr>
        <p:txBody>
          <a:bodyPr anchor="b">
            <a:normAutofit/>
          </a:bodyPr>
          <a:lstStyle/>
          <a:p>
            <a:pPr algn="ctr"/>
            <a:r>
              <a:rPr lang="en" sz="3600" dirty="0">
                <a:solidFill>
                  <a:srgbClr val="FF0000"/>
                </a:solidFill>
              </a:rPr>
              <a:t>Ratings Of Suggested Countries</a:t>
            </a:r>
            <a:br>
              <a:rPr lang="en-US" sz="4000" dirty="0">
                <a:solidFill>
                  <a:srgbClr val="FF0000"/>
                </a:solidFill>
              </a:rPr>
            </a:br>
            <a:endParaRPr lang="en-IN" sz="4000" dirty="0">
              <a:solidFill>
                <a:srgbClr val="FF0000"/>
              </a:solidFill>
            </a:endParaRPr>
          </a:p>
        </p:txBody>
      </p:sp>
      <p:sp>
        <p:nvSpPr>
          <p:cNvPr id="3" name="Content Placeholder 2">
            <a:extLst>
              <a:ext uri="{FF2B5EF4-FFF2-40B4-BE49-F238E27FC236}">
                <a16:creationId xmlns:a16="http://schemas.microsoft.com/office/drawing/2014/main" id="{70C8F737-54E4-58C4-FC43-423E6E8D1FCD}"/>
              </a:ext>
            </a:extLst>
          </p:cNvPr>
          <p:cNvSpPr>
            <a:spLocks noGrp="1"/>
          </p:cNvSpPr>
          <p:nvPr>
            <p:ph idx="1"/>
          </p:nvPr>
        </p:nvSpPr>
        <p:spPr>
          <a:xfrm>
            <a:off x="5261769" y="2148687"/>
            <a:ext cx="6172200" cy="3268887"/>
          </a:xfrm>
        </p:spPr>
        <p:txBody>
          <a:bodyPr/>
          <a:lstStyle/>
          <a:p>
            <a:pPr marL="0" indent="0">
              <a:buNone/>
            </a:pPr>
            <a:r>
              <a:rPr lang="en-US" dirty="0"/>
              <a:t>The Column Chart indicates Average rating of the suggested countries, and it is observed that Indonesia has highest average followed by Qatar, Australia, Canada and Singapore respectively.</a:t>
            </a:r>
            <a:endParaRPr lang="en-IN" dirty="0"/>
          </a:p>
        </p:txBody>
      </p:sp>
      <p:sp>
        <p:nvSpPr>
          <p:cNvPr id="6" name="Text Placeholder 5">
            <a:extLst>
              <a:ext uri="{FF2B5EF4-FFF2-40B4-BE49-F238E27FC236}">
                <a16:creationId xmlns:a16="http://schemas.microsoft.com/office/drawing/2014/main" id="{32AFC13F-D322-839F-FF9A-14187CD23EEE}"/>
              </a:ext>
            </a:extLst>
          </p:cNvPr>
          <p:cNvSpPr>
            <a:spLocks noGrp="1"/>
          </p:cNvSpPr>
          <p:nvPr>
            <p:ph type="body" sz="half" idx="2"/>
          </p:nvPr>
        </p:nvSpPr>
        <p:spPr/>
        <p:txBody>
          <a:bodyPr/>
          <a:lstStyle/>
          <a:p>
            <a:endParaRPr lang="en-IN"/>
          </a:p>
        </p:txBody>
      </p:sp>
      <p:graphicFrame>
        <p:nvGraphicFramePr>
          <p:cNvPr id="5" name="Chart 4">
            <a:extLst>
              <a:ext uri="{FF2B5EF4-FFF2-40B4-BE49-F238E27FC236}">
                <a16:creationId xmlns:a16="http://schemas.microsoft.com/office/drawing/2014/main" id="{1B85C179-921D-84F6-8E58-4DB53AD6B103}"/>
              </a:ext>
            </a:extLst>
          </p:cNvPr>
          <p:cNvGraphicFramePr>
            <a:graphicFrameLocks/>
          </p:cNvGraphicFramePr>
          <p:nvPr>
            <p:extLst>
              <p:ext uri="{D42A27DB-BD31-4B8C-83A1-F6EECF244321}">
                <p14:modId xmlns:p14="http://schemas.microsoft.com/office/powerpoint/2010/main" val="1937437626"/>
              </p:ext>
            </p:extLst>
          </p:nvPr>
        </p:nvGraphicFramePr>
        <p:xfrm>
          <a:off x="758031" y="1838632"/>
          <a:ext cx="4095750" cy="40303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66145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CEED81E9_A7B3_4B27_91F1_757C8BDC0701&quot;,&quot;SourceFullName&quot;:&quot;D:\\OneDrive\\Desktop\\Zomato_Data.xlsx&quot;,&quot;LastUpdate&quot;:&quot;2023-12-19 2:42 AM&quot;,&quot;UpdatedBy&quot;:&quot;Shirin Banu&quot;,&quot;IsLinked&quot;:false,&quot;IsBrokenLink&quot;:false,&quot;Type&quot;:1}"/>
</p:tagLst>
</file>

<file path=ppt/tags/tag2.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3909A666_B667_4A8D_931E_C0CFCFA99B44&quot;,&quot;SourceFullName&quot;:&quot;D:\\OneDrive\\Desktop\\Zomato_Data.xlsx&quot;,&quot;LastUpdate&quot;:&quot;2023-12-19 11:33 PM&quot;,&quot;UpdatedBy&quot;:&quot;Shirin Banu&quot;,&quot;IsLinked&quot;:false,&quot;IsBrokenLink&quot;:true,&quot;Type&quot;: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460</TotalTime>
  <Words>848</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Aptos</vt:lpstr>
      <vt:lpstr>Aptos Display</vt:lpstr>
      <vt:lpstr>Arial</vt:lpstr>
      <vt:lpstr>Calibri</vt:lpstr>
      <vt:lpstr>Lato</vt:lpstr>
      <vt:lpstr>Wingdings</vt:lpstr>
      <vt:lpstr>Office Theme</vt:lpstr>
      <vt:lpstr>Zomato Restaurants</vt:lpstr>
      <vt:lpstr>  PROBLEM   STATEMENT</vt:lpstr>
      <vt:lpstr>DATA OVERVIEW</vt:lpstr>
      <vt:lpstr>DATA OVERVIEW</vt:lpstr>
      <vt:lpstr> COUNTRIES            Restaurant Count &amp; Avg Rating  </vt:lpstr>
      <vt:lpstr>SUGGESTED  COUNTRIES   </vt:lpstr>
      <vt:lpstr>SUGGESTED  CITIES  </vt:lpstr>
      <vt:lpstr>LESSER COMPETITION</vt:lpstr>
      <vt:lpstr>Ratings Of Suggested Countries </vt:lpstr>
      <vt:lpstr>AVERAGE VOTES  </vt:lpstr>
      <vt:lpstr>Total Expenditure on Foods</vt:lpstr>
      <vt:lpstr>COMPETITORS  </vt:lpstr>
      <vt:lpstr>TECH AVAILABILITY  </vt:lpstr>
      <vt:lpstr>TOP CUISINES  </vt:lpstr>
      <vt:lpstr> DASHBOARD</vt:lpstr>
      <vt:lpstr>CONCLUSIONS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vyamasani krishi raj</dc:creator>
  <cp:lastModifiedBy>vyamasani krishi raj</cp:lastModifiedBy>
  <cp:revision>37</cp:revision>
  <dcterms:created xsi:type="dcterms:W3CDTF">2024-05-21T09:38:52Z</dcterms:created>
  <dcterms:modified xsi:type="dcterms:W3CDTF">2024-06-11T16:52:36Z</dcterms:modified>
</cp:coreProperties>
</file>