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9E21D-F8AF-4188-B78D-B325E0EE2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AB1018-2383-4437-9C1E-EF5E53F45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DF440-B552-47C0-8847-F647DB53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5ABA38-4E61-4CE9-B27B-D95AC3BA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D4F67E-BC57-42CE-8FCD-4C534A07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84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AD9D1-9791-4CEA-8E4F-9212B396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2EB333-A8B2-496A-B213-4DA182FDD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8C6F89-5201-4555-A15E-4597F940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9D01B5-CAC5-4537-842C-09900A65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2BBA0-8F63-4DCD-BFD7-CCB4A79D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8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AA65B53-37D6-483C-A296-AF080D0B4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6B6367-0EF3-4E51-86FE-7E3DFCD23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836FE-4013-4F35-9DDC-3C38D71D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175BC1-6B93-40C3-85D9-2D952C1C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1A15D-6C33-4815-9F61-DC6BC75E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54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FD277-F843-489C-800C-D80DF2DC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3379D3-89CE-4492-81AD-1CA9A2EA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BE294-3F64-4294-B54C-3CC2E794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87EEC-881C-4602-8D65-4D0D6B2A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7E1CC8-8CCC-4659-9CE9-ACA4556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96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6A6-3BC1-48DB-937A-D7358728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3151AC-ADC0-4CCC-A9A5-EB49893C9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B4886-2029-4A07-8A6A-C3522EB9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90AA2-4B4E-47B5-822A-D7E759EA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2184EB-F089-45A2-B721-5F9568E7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41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DA950-1F9C-4840-B16D-998949FF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B3437-7F96-4D2A-8D6E-DA6488906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5E8083-0364-4B97-B9F6-009C11CEA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12B6AD-EF98-4640-A580-000BEB97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BA0CDA-A8C6-4A66-9E8E-8A652AB7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89E3AE-D7F0-4ADD-BB43-6BB78634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3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564F-520D-4215-BC39-DDAB03CE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D61994-7CDC-4646-A8F6-1FBADB00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68D5C-C967-47BF-82B6-333702D71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4103A-4943-4D10-B8F9-804F27E5A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34499F-5B69-4D94-8A70-6A6A1D337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23D9EB-AC49-4E39-AE05-A007684A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AA7850-2C0F-4AAD-9668-D1DF49BB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278076-7674-47F7-9A1B-63A2C1EE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13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7666A-3691-4503-99F0-6FA5B039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940D5A-4214-4515-B817-780221A5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2AC41D-0BD0-42F1-B3C1-C6C2D809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BD5E24-6E1A-45C9-B826-55F345A9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1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01E5EE-D59C-4323-AF5B-9B7E3A3B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900416-6EE6-45BB-A398-A74069C6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13510D-0A52-4F0B-AAC2-F0B69665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63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ABCFB-9FF4-4E35-9693-A812700B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E0AB1-9B45-4F28-B75A-899FC671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1B8B4C-29BC-4426-911C-6AAF7AAA9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51AA60-E8BE-4541-8762-88DE0608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40457A-AAFF-4708-9653-91C076E5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F5C0B4-4F27-4A10-B435-A38F4307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8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A9C25-4DFA-42BF-AC8A-56FCD1B3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CEE63B-A92D-4806-BB90-4A0257264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F38DD2-9B88-4E32-B70C-8E596371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9D1AA-EA96-4015-8D58-DE33B954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BE16-2AAD-4976-B066-7728719F82F4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91507A-4737-4331-A32B-A6792427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AEC09C-84AA-4729-8A35-60556ED9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CDB-41D2-4D1B-915F-0CE7126AE3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51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BE75F2-6D3F-46C0-944D-BEDAB023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5645CA-C6AB-469B-8378-637D40D4D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6C841E-D141-4814-9F87-D40B5797A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BE16-2AAD-4976-B066-7728719F82F4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707E-C279-49E4-A297-0F9B482B7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05989-E9F4-4D3F-9369-1D250FFF4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1CDB-41D2-4D1B-915F-0CE7126AE3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6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B6D166-F4A7-469C-A2BC-94B02ED8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en-AU" sz="4400">
                <a:solidFill>
                  <a:srgbClr val="FFFFFF"/>
                </a:solidFill>
              </a:rPr>
              <a:t>DREAD analysis and mitigation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60B371-971B-4471-85C6-30432CEDB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en-AU" sz="2000">
                <a:solidFill>
                  <a:srgbClr val="FFC000"/>
                </a:solidFill>
              </a:rPr>
              <a:t>for a medical mannequin as described by Glisson et al (2015)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C0C7F3-960A-4A10-8742-38BA938E6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597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9D0AD-03AD-4B43-A110-0DE3517E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>
                <a:latin typeface="Arial" panose="020B0604020202020204" pitchFamily="34" charset="0"/>
              </a:rPr>
              <a:t>0 = no risk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</a:rPr>
              <a:t>1= some risk</a:t>
            </a:r>
          </a:p>
          <a:p>
            <a:pPr marL="0" indent="0">
              <a:buNone/>
            </a:pPr>
            <a:r>
              <a:rPr lang="en-US" sz="1800" b="0" i="0" u="none" strike="noStrike" baseline="0">
                <a:latin typeface="Arial" panose="020B0604020202020204" pitchFamily="34" charset="0"/>
              </a:rPr>
              <a:t>2= elevated risk </a:t>
            </a:r>
          </a:p>
          <a:p>
            <a:pPr marL="0" indent="0">
              <a:buNone/>
            </a:pPr>
            <a:r>
              <a:rPr lang="en-US" sz="1800" b="0" i="0" u="none" strike="noStrike" baseline="0">
                <a:latin typeface="Arial" panose="020B0604020202020204" pitchFamily="34" charset="0"/>
              </a:rPr>
              <a:t>3 = maximum risk.</a:t>
            </a:r>
          </a:p>
          <a:p>
            <a:pPr marL="0" indent="0">
              <a:buNone/>
            </a:pPr>
            <a:endParaRPr lang="en-US" sz="180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C552A93-DDB1-42DB-A979-9441DF86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87162"/>
              </p:ext>
            </p:extLst>
          </p:nvPr>
        </p:nvGraphicFramePr>
        <p:xfrm>
          <a:off x="557784" y="409110"/>
          <a:ext cx="11164827" cy="35412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67293">
                  <a:extLst>
                    <a:ext uri="{9D8B030D-6E8A-4147-A177-3AD203B41FA5}">
                      <a16:colId xmlns:a16="http://schemas.microsoft.com/office/drawing/2014/main" val="3554602342"/>
                    </a:ext>
                  </a:extLst>
                </a:gridCol>
                <a:gridCol w="1564919">
                  <a:extLst>
                    <a:ext uri="{9D8B030D-6E8A-4147-A177-3AD203B41FA5}">
                      <a16:colId xmlns:a16="http://schemas.microsoft.com/office/drawing/2014/main" val="1097796215"/>
                    </a:ext>
                  </a:extLst>
                </a:gridCol>
                <a:gridCol w="2262298">
                  <a:extLst>
                    <a:ext uri="{9D8B030D-6E8A-4147-A177-3AD203B41FA5}">
                      <a16:colId xmlns:a16="http://schemas.microsoft.com/office/drawing/2014/main" val="619408181"/>
                    </a:ext>
                  </a:extLst>
                </a:gridCol>
                <a:gridCol w="2011241">
                  <a:extLst>
                    <a:ext uri="{9D8B030D-6E8A-4147-A177-3AD203B41FA5}">
                      <a16:colId xmlns:a16="http://schemas.microsoft.com/office/drawing/2014/main" val="1873652676"/>
                    </a:ext>
                  </a:extLst>
                </a:gridCol>
                <a:gridCol w="1476702">
                  <a:extLst>
                    <a:ext uri="{9D8B030D-6E8A-4147-A177-3AD203B41FA5}">
                      <a16:colId xmlns:a16="http://schemas.microsoft.com/office/drawing/2014/main" val="2404116832"/>
                    </a:ext>
                  </a:extLst>
                </a:gridCol>
                <a:gridCol w="2082374">
                  <a:extLst>
                    <a:ext uri="{9D8B030D-6E8A-4147-A177-3AD203B41FA5}">
                      <a16:colId xmlns:a16="http://schemas.microsoft.com/office/drawing/2014/main" val="356061646"/>
                    </a:ext>
                  </a:extLst>
                </a:gridCol>
              </a:tblGrid>
              <a:tr h="851464">
                <a:tc>
                  <a:txBody>
                    <a:bodyPr/>
                    <a:lstStyle/>
                    <a:p>
                      <a:endParaRPr lang="de-DE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50634" marT="150634" marB="150634"/>
                </a:tc>
                <a:tc>
                  <a:txBody>
                    <a:bodyPr/>
                    <a:lstStyle/>
                    <a:p>
                      <a:r>
                        <a:rPr lang="en-AU" sz="1700" b="1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</a:t>
                      </a:r>
                      <a:r>
                        <a:rPr lang="en-AU" sz="1700" b="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amage </a:t>
                      </a:r>
                      <a:endParaRPr lang="en-AU" sz="17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50634" marT="150634" marB="150634"/>
                </a:tc>
                <a:tc>
                  <a:txBody>
                    <a:bodyPr/>
                    <a:lstStyle/>
                    <a:p>
                      <a:r>
                        <a:rPr lang="en-AU" sz="1700" b="1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</a:t>
                      </a:r>
                      <a:r>
                        <a:rPr lang="en-AU" sz="1700" b="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eproducibility </a:t>
                      </a:r>
                      <a:endParaRPr lang="en-AU" sz="17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50634" marT="150634" marB="150634"/>
                </a:tc>
                <a:tc>
                  <a:txBody>
                    <a:bodyPr/>
                    <a:lstStyle/>
                    <a:p>
                      <a:r>
                        <a:rPr lang="en-AU" sz="1700" b="1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en-AU" sz="1700" b="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xploitability </a:t>
                      </a:r>
                      <a:endParaRPr lang="en-AU" sz="17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50634" marT="150634" marB="150634"/>
                </a:tc>
                <a:tc>
                  <a:txBody>
                    <a:bodyPr/>
                    <a:lstStyle/>
                    <a:p>
                      <a:r>
                        <a:rPr lang="en-AU" sz="1700" b="1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AU" sz="1700" b="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ffected users</a:t>
                      </a:r>
                      <a:endParaRPr lang="en-AU" sz="17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50634" marT="150634" marB="150634"/>
                </a:tc>
                <a:tc>
                  <a:txBody>
                    <a:bodyPr/>
                    <a:lstStyle/>
                    <a:p>
                      <a:r>
                        <a:rPr lang="en-AU" sz="170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</a:t>
                      </a:r>
                      <a:r>
                        <a:rPr lang="en-AU" sz="1700" b="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iscoverability </a:t>
                      </a:r>
                      <a:endParaRPr lang="en-AU" sz="17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50634" marT="150634" marB="150634"/>
                </a:tc>
                <a:extLst>
                  <a:ext uri="{0D108BD9-81ED-4DB2-BD59-A6C34878D82A}">
                    <a16:rowId xmlns:a16="http://schemas.microsoft.com/office/drawing/2014/main" val="2113870871"/>
                  </a:ext>
                </a:extLst>
              </a:tr>
              <a:tr h="1067200">
                <a:tc>
                  <a:txBody>
                    <a:bodyPr/>
                    <a:lstStyle/>
                    <a:p>
                      <a:r>
                        <a:rPr lang="en-AU" sz="17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 authentication / bruteforce</a:t>
                      </a:r>
                      <a:endParaRPr lang="en-AU" sz="17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 </a:t>
                      </a:r>
                      <a:b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extLst>
                  <a:ext uri="{0D108BD9-81ED-4DB2-BD59-A6C34878D82A}">
                    <a16:rowId xmlns:a16="http://schemas.microsoft.com/office/drawing/2014/main" val="101312086"/>
                  </a:ext>
                </a:extLst>
              </a:tr>
              <a:tr h="811295">
                <a:tc>
                  <a:txBody>
                    <a:bodyPr/>
                    <a:lstStyle/>
                    <a:p>
                      <a:r>
                        <a:rPr lang="en-AU" sz="17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denial of service</a:t>
                      </a:r>
                      <a:endParaRPr lang="en-AU" sz="17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br>
                        <a:rPr lang="de-DE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de-DE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extLst>
                  <a:ext uri="{0D108BD9-81ED-4DB2-BD59-A6C34878D82A}">
                    <a16:rowId xmlns:a16="http://schemas.microsoft.com/office/drawing/2014/main" val="3786964756"/>
                  </a:ext>
                </a:extLst>
              </a:tr>
              <a:tr h="811295">
                <a:tc>
                  <a:txBody>
                    <a:bodyPr/>
                    <a:lstStyle/>
                    <a:p>
                      <a:r>
                        <a:rPr lang="en-AU" sz="17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 in the middle</a:t>
                      </a:r>
                      <a:endParaRPr lang="en-AU" sz="17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 </a:t>
                      </a:r>
                      <a:b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de-DE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de-DE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51057" marR="130549" marT="130549" marB="130549"/>
                </a:tc>
                <a:extLst>
                  <a:ext uri="{0D108BD9-81ED-4DB2-BD59-A6C34878D82A}">
                    <a16:rowId xmlns:a16="http://schemas.microsoft.com/office/drawing/2014/main" val="50599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54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E6103-3CC6-4D6B-BF80-BE598959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Mitigations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722B0-7965-4EF3-B877-E551DDB1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Two factor authentication (2FA)</a:t>
            </a:r>
          </a:p>
          <a:p>
            <a:r>
              <a:rPr lang="en-US" dirty="0"/>
              <a:t>use state of the art wireless protocols (WPA-2, Bluetooth) instead of outdated and unsecure protocols (WPA)</a:t>
            </a:r>
          </a:p>
          <a:p>
            <a:r>
              <a:rPr lang="en-US" dirty="0"/>
              <a:t>Deploy VPN </a:t>
            </a:r>
          </a:p>
          <a:p>
            <a:r>
              <a:rPr lang="en-US" dirty="0"/>
              <a:t>Deploy firewall / limit logins to a specified IP address or range</a:t>
            </a:r>
          </a:p>
          <a:p>
            <a:r>
              <a:rPr lang="en-US" dirty="0"/>
              <a:t>Monitor the network for intrusion via Intrusion Detection System (IDS) </a:t>
            </a:r>
          </a:p>
          <a:p>
            <a:r>
              <a:rPr lang="en-US" dirty="0"/>
              <a:t>Deactivate vulnerable features (WPS) of the network       </a:t>
            </a:r>
          </a:p>
          <a:p>
            <a:r>
              <a:rPr lang="en-US" dirty="0"/>
              <a:t>Use wired connection only (e.g., cross-link cable), if feasible</a:t>
            </a:r>
          </a:p>
          <a:p>
            <a:r>
              <a:rPr lang="en-US" dirty="0"/>
              <a:t>Add authentication and encryption in the application layer of the system software</a:t>
            </a:r>
          </a:p>
          <a:p>
            <a:r>
              <a:rPr lang="en-US" dirty="0"/>
              <a:t>Limit failed login attempt </a:t>
            </a:r>
          </a:p>
          <a:p>
            <a:r>
              <a:rPr lang="en-US" dirty="0"/>
              <a:t>Do not use default port, edit the port line in </a:t>
            </a:r>
            <a:r>
              <a:rPr lang="en-US" dirty="0" err="1"/>
              <a:t>sshd_config</a:t>
            </a:r>
            <a:r>
              <a:rPr lang="en-US" dirty="0"/>
              <a:t> file</a:t>
            </a:r>
          </a:p>
          <a:p>
            <a:r>
              <a:rPr lang="en-US" dirty="0"/>
              <a:t>Use Captcha </a:t>
            </a:r>
          </a:p>
          <a:p>
            <a:r>
              <a:rPr lang="en-US" dirty="0"/>
              <a:t>unique login URLs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54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42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DREAD analysis and mitigation</vt:lpstr>
      <vt:lpstr>PowerPoint-Präsentation</vt:lpstr>
      <vt:lpstr>Mitigations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DREAD analysis and mitigation</dc:title>
  <dc:creator>Küfner, Isabella (SRH Fernhochschule Student)</dc:creator>
  <cp:lastModifiedBy>Küfner, Isabella (SRH Fernhochschule Student)</cp:lastModifiedBy>
  <cp:revision>3</cp:revision>
  <dcterms:created xsi:type="dcterms:W3CDTF">2021-05-12T14:34:49Z</dcterms:created>
  <dcterms:modified xsi:type="dcterms:W3CDTF">2021-05-12T14:55:37Z</dcterms:modified>
</cp:coreProperties>
</file>