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2803763"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p15:clr>
            <a:srgbClr val="A4A3A4"/>
          </p15:clr>
        </p15:guide>
        <p15:guide id="2" pos="134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70C0"/>
    <a:srgbClr val="AE1260"/>
    <a:srgbClr val="BE1469"/>
    <a:srgbClr val="BE1479"/>
    <a:srgbClr val="EE4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p:scale>
          <a:sx n="25" d="100"/>
          <a:sy n="25" d="100"/>
        </p:scale>
        <p:origin x="820" y="12"/>
      </p:cViewPr>
      <p:guideLst>
        <p:guide orient="horz" pos="9536"/>
        <p:guide pos="134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290" y="685800"/>
            <a:ext cx="4848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300"/>
          </a:xfrm>
          <a:prstGeom prst="rect">
            <a:avLst/>
          </a:prstGeom>
        </p:spPr>
        <p:txBody>
          <a:bodyPr spcFirstLastPara="1" wrap="square" lIns="455200" tIns="455200" rIns="455200" bIns="455200"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900"/>
          </a:xfrm>
          <a:prstGeom prst="rect">
            <a:avLst/>
          </a:prstGeom>
        </p:spPr>
        <p:txBody>
          <a:bodyPr spcFirstLastPara="1" wrap="square" lIns="455200" tIns="455200" rIns="455200" bIns="455200"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900"/>
          </a:xfrm>
          <a:prstGeom prst="rect">
            <a:avLst/>
          </a:prstGeom>
        </p:spPr>
        <p:txBody>
          <a:bodyPr spcFirstLastPara="1" wrap="square" lIns="455200" tIns="455200" rIns="455200" bIns="455200"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900"/>
          </a:xfrm>
          <a:prstGeom prst="rect">
            <a:avLst/>
          </a:prstGeom>
        </p:spPr>
        <p:txBody>
          <a:bodyPr spcFirstLastPara="1" wrap="square" lIns="455200" tIns="455200" rIns="455200" bIns="455200"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200" tIns="455200" rIns="455200" bIns="455200" anchor="b" anchorCtr="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200" tIns="455200" rIns="455200" bIns="4552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200" tIns="455200" rIns="455200" bIns="455200"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200" tIns="455200" rIns="455200" bIns="4552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200" tIns="455200" rIns="455200" bIns="455200"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200" tIns="455200" rIns="455200" bIns="455200"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200" tIns="455200" rIns="455200" bIns="4552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200" tIns="455200" rIns="455200" bIns="455200"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200" tIns="455200" rIns="455200" bIns="455200"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900"/>
          </a:xfrm>
          <a:prstGeom prst="rect">
            <a:avLst/>
          </a:prstGeom>
          <a:noFill/>
          <a:ln>
            <a:noFill/>
          </a:ln>
        </p:spPr>
        <p:txBody>
          <a:bodyPr spcFirstLastPara="1" wrap="square" lIns="455200" tIns="455200" rIns="455200" bIns="4552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900"/>
          </a:xfrm>
          <a:prstGeom prst="rect">
            <a:avLst/>
          </a:prstGeom>
          <a:noFill/>
          <a:ln>
            <a:noFill/>
          </a:ln>
        </p:spPr>
        <p:txBody>
          <a:bodyPr spcFirstLastPara="1" wrap="square" lIns="455200" tIns="455200" rIns="455200" bIns="455200"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 name="图片 4">
            <a:extLst>
              <a:ext uri="{FF2B5EF4-FFF2-40B4-BE49-F238E27FC236}">
                <a16:creationId xmlns:a16="http://schemas.microsoft.com/office/drawing/2014/main" id="{D82E0C72-6D85-6F9A-6D03-384D94A225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6027400" cy="4276705"/>
          </a:xfrm>
          <a:prstGeom prst="rect">
            <a:avLst/>
          </a:prstGeom>
        </p:spPr>
      </p:pic>
      <p:sp>
        <p:nvSpPr>
          <p:cNvPr id="4" name="矩形 3">
            <a:extLst>
              <a:ext uri="{FF2B5EF4-FFF2-40B4-BE49-F238E27FC236}">
                <a16:creationId xmlns:a16="http://schemas.microsoft.com/office/drawing/2014/main" id="{8A1EED66-0437-0919-EC09-51EA0EB6E6C9}"/>
              </a:ext>
            </a:extLst>
          </p:cNvPr>
          <p:cNvSpPr/>
          <p:nvPr/>
        </p:nvSpPr>
        <p:spPr>
          <a:xfrm>
            <a:off x="3911600" y="0"/>
            <a:ext cx="38892163" cy="426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3734CC4-4453-2B1A-D332-1A988A1D49AE}"/>
              </a:ext>
            </a:extLst>
          </p:cNvPr>
          <p:cNvSpPr/>
          <p:nvPr/>
        </p:nvSpPr>
        <p:spPr>
          <a:xfrm>
            <a:off x="0" y="3606801"/>
            <a:ext cx="42803763" cy="26898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9E267D9-CA16-50FA-C704-0DB86228A3D5}"/>
              </a:ext>
            </a:extLst>
          </p:cNvPr>
          <p:cNvSpPr txBox="1"/>
          <p:nvPr/>
        </p:nvSpPr>
        <p:spPr>
          <a:xfrm>
            <a:off x="4600528" y="617581"/>
            <a:ext cx="36091906" cy="1631216"/>
          </a:xfrm>
          <a:prstGeom prst="rect">
            <a:avLst/>
          </a:prstGeom>
          <a:noFill/>
        </p:spPr>
        <p:txBody>
          <a:bodyPr wrap="square" rtlCol="0">
            <a:spAutoFit/>
          </a:bodyPr>
          <a:lstStyle/>
          <a:p>
            <a:pPr algn="ctr"/>
            <a:r>
              <a:rPr lang="en-US" altLang="zh-CN" sz="7200" b="1" i="0" dirty="0">
                <a:solidFill>
                  <a:schemeClr val="bg1"/>
                </a:solidFill>
                <a:effectLst/>
                <a:latin typeface="Times New Roman" panose="02020603050405020304" pitchFamily="18" charset="0"/>
                <a:cs typeface="Times New Roman" panose="02020603050405020304" pitchFamily="18" charset="0"/>
              </a:rPr>
              <a:t>Counterfactual Intervention Feature Transfer for Visible-Infrared Person Re-identification</a:t>
            </a:r>
          </a:p>
          <a:p>
            <a:br>
              <a:rPr lang="en-US" altLang="zh-CN" b="0" i="0" dirty="0">
                <a:solidFill>
                  <a:srgbClr val="282828"/>
                </a:solidFill>
                <a:effectLst/>
                <a:latin typeface="Helvetica Neue"/>
              </a:rPr>
            </a:br>
            <a:endParaRPr lang="zh-CN" altLang="en-US" dirty="0"/>
          </a:p>
        </p:txBody>
      </p:sp>
      <p:sp>
        <p:nvSpPr>
          <p:cNvPr id="3" name="文本框 2">
            <a:extLst>
              <a:ext uri="{FF2B5EF4-FFF2-40B4-BE49-F238E27FC236}">
                <a16:creationId xmlns:a16="http://schemas.microsoft.com/office/drawing/2014/main" id="{B0AA2CDF-52F6-286E-567A-9F6522226B4E}"/>
              </a:ext>
            </a:extLst>
          </p:cNvPr>
          <p:cNvSpPr txBox="1"/>
          <p:nvPr/>
        </p:nvSpPr>
        <p:spPr>
          <a:xfrm>
            <a:off x="6659563" y="2455692"/>
            <a:ext cx="32232600" cy="1569660"/>
          </a:xfrm>
          <a:prstGeom prst="rect">
            <a:avLst/>
          </a:prstGeom>
          <a:noFill/>
        </p:spPr>
        <p:txBody>
          <a:bodyPr wrap="square" rtlCol="0">
            <a:spAutoFit/>
          </a:bodyPr>
          <a:lstStyle/>
          <a:p>
            <a:r>
              <a:rPr lang="en-US" altLang="zh-CN" sz="4800" b="1" i="0" dirty="0" err="1">
                <a:solidFill>
                  <a:schemeClr val="accent4">
                    <a:lumMod val="20000"/>
                    <a:lumOff val="80000"/>
                  </a:schemeClr>
                </a:solidFill>
                <a:effectLst/>
                <a:latin typeface="Times New Roman" panose="02020603050405020304" pitchFamily="18" charset="0"/>
                <a:cs typeface="Times New Roman" panose="02020603050405020304" pitchFamily="18" charset="0"/>
              </a:rPr>
              <a:t>Xulin</a:t>
            </a:r>
            <a:r>
              <a:rPr lang="en-US" altLang="zh-CN" sz="4800" b="1" i="0" dirty="0">
                <a:solidFill>
                  <a:schemeClr val="accent4">
                    <a:lumMod val="20000"/>
                    <a:lumOff val="80000"/>
                  </a:schemeClr>
                </a:solidFill>
                <a:effectLst/>
                <a:latin typeface="Times New Roman" panose="02020603050405020304" pitchFamily="18" charset="0"/>
                <a:cs typeface="Times New Roman" panose="02020603050405020304" pitchFamily="18" charset="0"/>
              </a:rPr>
              <a:t> Li, Yan Lu, Bin Liu, </a:t>
            </a:r>
            <a:r>
              <a:rPr lang="en-US" altLang="zh-CN" sz="4800" b="1" i="0" dirty="0" err="1">
                <a:solidFill>
                  <a:schemeClr val="accent4">
                    <a:lumMod val="20000"/>
                    <a:lumOff val="80000"/>
                  </a:schemeClr>
                </a:solidFill>
                <a:effectLst/>
                <a:latin typeface="Times New Roman" panose="02020603050405020304" pitchFamily="18" charset="0"/>
                <a:cs typeface="Times New Roman" panose="02020603050405020304" pitchFamily="18" charset="0"/>
              </a:rPr>
              <a:t>Yating</a:t>
            </a:r>
            <a:r>
              <a:rPr lang="en-US" altLang="zh-CN" sz="4800" b="1" i="0" dirty="0">
                <a:solidFill>
                  <a:schemeClr val="accent4">
                    <a:lumMod val="20000"/>
                    <a:lumOff val="80000"/>
                  </a:schemeClr>
                </a:solidFill>
                <a:effectLst/>
                <a:latin typeface="Times New Roman" panose="02020603050405020304" pitchFamily="18" charset="0"/>
                <a:cs typeface="Times New Roman" panose="02020603050405020304" pitchFamily="18" charset="0"/>
              </a:rPr>
              <a:t> Liu, </a:t>
            </a:r>
            <a:r>
              <a:rPr lang="en-US" altLang="zh-CN" sz="4800" b="1" i="0" dirty="0" err="1">
                <a:solidFill>
                  <a:schemeClr val="accent4">
                    <a:lumMod val="20000"/>
                    <a:lumOff val="80000"/>
                  </a:schemeClr>
                </a:solidFill>
                <a:effectLst/>
                <a:latin typeface="Times New Roman" panose="02020603050405020304" pitchFamily="18" charset="0"/>
                <a:cs typeface="Times New Roman" panose="02020603050405020304" pitchFamily="18" charset="0"/>
              </a:rPr>
              <a:t>Guojun</a:t>
            </a:r>
            <a:r>
              <a:rPr lang="en-US" altLang="zh-CN" sz="4800" b="1" i="0" dirty="0">
                <a:solidFill>
                  <a:schemeClr val="accent4">
                    <a:lumMod val="20000"/>
                    <a:lumOff val="80000"/>
                  </a:schemeClr>
                </a:solidFill>
                <a:effectLst/>
                <a:latin typeface="Times New Roman" panose="02020603050405020304" pitchFamily="18" charset="0"/>
                <a:cs typeface="Times New Roman" panose="02020603050405020304" pitchFamily="18" charset="0"/>
              </a:rPr>
              <a:t> Yin, Qi Chu, </a:t>
            </a:r>
            <a:r>
              <a:rPr lang="en-US" altLang="zh-CN" sz="4800" b="1" i="0" dirty="0" err="1">
                <a:solidFill>
                  <a:schemeClr val="accent4">
                    <a:lumMod val="20000"/>
                    <a:lumOff val="80000"/>
                  </a:schemeClr>
                </a:solidFill>
                <a:effectLst/>
                <a:latin typeface="Times New Roman" panose="02020603050405020304" pitchFamily="18" charset="0"/>
                <a:cs typeface="Times New Roman" panose="02020603050405020304" pitchFamily="18" charset="0"/>
              </a:rPr>
              <a:t>Jinyang</a:t>
            </a:r>
            <a:r>
              <a:rPr lang="en-US" altLang="zh-CN" sz="4800" b="1" i="0" dirty="0">
                <a:solidFill>
                  <a:schemeClr val="accent4">
                    <a:lumMod val="20000"/>
                    <a:lumOff val="80000"/>
                  </a:schemeClr>
                </a:solidFill>
                <a:effectLst/>
                <a:latin typeface="Times New Roman" panose="02020603050405020304" pitchFamily="18" charset="0"/>
                <a:cs typeface="Times New Roman" panose="02020603050405020304" pitchFamily="18" charset="0"/>
              </a:rPr>
              <a:t> Huang, Feng Zhu, Rui Zhao, and </a:t>
            </a:r>
            <a:r>
              <a:rPr lang="en-US" altLang="zh-CN" sz="4800" b="1" i="0" dirty="0" err="1">
                <a:solidFill>
                  <a:schemeClr val="accent4">
                    <a:lumMod val="20000"/>
                    <a:lumOff val="80000"/>
                  </a:schemeClr>
                </a:solidFill>
                <a:effectLst/>
                <a:latin typeface="Times New Roman" panose="02020603050405020304" pitchFamily="18" charset="0"/>
                <a:cs typeface="Times New Roman" panose="02020603050405020304" pitchFamily="18" charset="0"/>
              </a:rPr>
              <a:t>Nenghai</a:t>
            </a:r>
            <a:r>
              <a:rPr lang="en-US" altLang="zh-CN" sz="4800" b="1" i="0" dirty="0">
                <a:solidFill>
                  <a:schemeClr val="accent4">
                    <a:lumMod val="20000"/>
                    <a:lumOff val="80000"/>
                  </a:schemeClr>
                </a:solidFill>
                <a:effectLst/>
                <a:latin typeface="Times New Roman" panose="02020603050405020304" pitchFamily="18" charset="0"/>
                <a:cs typeface="Times New Roman" panose="02020603050405020304" pitchFamily="18" charset="0"/>
              </a:rPr>
              <a:t> Yu</a:t>
            </a:r>
            <a:r>
              <a:rPr lang="en-US" altLang="zh-CN" sz="4800" b="1" dirty="0">
                <a:solidFill>
                  <a:schemeClr val="accent4">
                    <a:lumMod val="20000"/>
                    <a:lumOff val="80000"/>
                  </a:schemeClr>
                </a:solidFill>
                <a:latin typeface="Times New Roman" panose="02020603050405020304" pitchFamily="18" charset="0"/>
                <a:cs typeface="Times New Roman" panose="02020603050405020304" pitchFamily="18" charset="0"/>
              </a:rPr>
              <a:t> </a:t>
            </a:r>
            <a:br>
              <a:rPr lang="en-US" altLang="zh-CN" sz="4800" b="1" dirty="0">
                <a:solidFill>
                  <a:schemeClr val="accent4">
                    <a:lumMod val="20000"/>
                    <a:lumOff val="80000"/>
                  </a:schemeClr>
                </a:solidFill>
                <a:latin typeface="Times New Roman" panose="02020603050405020304" pitchFamily="18" charset="0"/>
                <a:cs typeface="Times New Roman" panose="02020603050405020304" pitchFamily="18" charset="0"/>
              </a:rPr>
            </a:br>
            <a:endParaRPr lang="zh-CN" altLang="en-US" sz="4800" b="1"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BB16D908-CA8C-FF40-A40D-59162D09CF15}"/>
              </a:ext>
            </a:extLst>
          </p:cNvPr>
          <p:cNvSpPr/>
          <p:nvPr/>
        </p:nvSpPr>
        <p:spPr>
          <a:xfrm>
            <a:off x="457200" y="4232247"/>
            <a:ext cx="12344400" cy="258159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3BE4FC93-2C51-36F8-355A-87F16FA8899A}"/>
              </a:ext>
            </a:extLst>
          </p:cNvPr>
          <p:cNvSpPr/>
          <p:nvPr/>
        </p:nvSpPr>
        <p:spPr>
          <a:xfrm>
            <a:off x="13389640" y="4262454"/>
            <a:ext cx="14655420" cy="258159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EEFEF10-C204-7E59-9D6E-2A172D73246E}"/>
              </a:ext>
            </a:extLst>
          </p:cNvPr>
          <p:cNvSpPr/>
          <p:nvPr/>
        </p:nvSpPr>
        <p:spPr>
          <a:xfrm>
            <a:off x="28676600" y="4276705"/>
            <a:ext cx="13487400" cy="25771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0FC8779F-338F-C78B-17A9-59A6A2081A56}"/>
              </a:ext>
            </a:extLst>
          </p:cNvPr>
          <p:cNvSpPr/>
          <p:nvPr/>
        </p:nvSpPr>
        <p:spPr>
          <a:xfrm>
            <a:off x="467649" y="9240360"/>
            <a:ext cx="12344400" cy="115110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Existing Problem</a:t>
            </a:r>
            <a:endParaRPr lang="zh-CN" altLang="en-US" sz="60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660F6C2-16EE-1AA1-FB6F-D391F933B787}"/>
              </a:ext>
            </a:extLst>
          </p:cNvPr>
          <p:cNvSpPr/>
          <p:nvPr/>
        </p:nvSpPr>
        <p:spPr>
          <a:xfrm>
            <a:off x="28697237" y="4295254"/>
            <a:ext cx="13487400" cy="10784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Experiment &amp; Visualization</a:t>
            </a:r>
            <a:endParaRPr lang="zh-CN" altLang="en-US" sz="6000" b="1" dirty="0"/>
          </a:p>
        </p:txBody>
      </p:sp>
      <p:pic>
        <p:nvPicPr>
          <p:cNvPr id="25" name="图片 24">
            <a:extLst>
              <a:ext uri="{FF2B5EF4-FFF2-40B4-BE49-F238E27FC236}">
                <a16:creationId xmlns:a16="http://schemas.microsoft.com/office/drawing/2014/main" id="{A2EB6B2E-CD23-9CE5-8864-94DD513C8B3F}"/>
              </a:ext>
            </a:extLst>
          </p:cNvPr>
          <p:cNvPicPr>
            <a:picLocks noChangeAspect="1"/>
          </p:cNvPicPr>
          <p:nvPr/>
        </p:nvPicPr>
        <p:blipFill>
          <a:blip r:embed="rId4"/>
          <a:stretch>
            <a:fillRect/>
          </a:stretch>
        </p:blipFill>
        <p:spPr>
          <a:xfrm>
            <a:off x="28990363" y="12875417"/>
            <a:ext cx="12257720" cy="3587330"/>
          </a:xfrm>
          <a:prstGeom prst="rect">
            <a:avLst/>
          </a:prstGeom>
        </p:spPr>
      </p:pic>
      <p:pic>
        <p:nvPicPr>
          <p:cNvPr id="29" name="图片 28">
            <a:extLst>
              <a:ext uri="{FF2B5EF4-FFF2-40B4-BE49-F238E27FC236}">
                <a16:creationId xmlns:a16="http://schemas.microsoft.com/office/drawing/2014/main" id="{1FE27CDB-1B7A-C234-2B87-09B4CB64F812}"/>
              </a:ext>
            </a:extLst>
          </p:cNvPr>
          <p:cNvPicPr>
            <a:picLocks noChangeAspect="1"/>
          </p:cNvPicPr>
          <p:nvPr/>
        </p:nvPicPr>
        <p:blipFill>
          <a:blip r:embed="rId5"/>
          <a:stretch>
            <a:fillRect/>
          </a:stretch>
        </p:blipFill>
        <p:spPr>
          <a:xfrm>
            <a:off x="31027586" y="16863592"/>
            <a:ext cx="9124139" cy="1945782"/>
          </a:xfrm>
          <a:prstGeom prst="rect">
            <a:avLst/>
          </a:prstGeom>
        </p:spPr>
      </p:pic>
      <p:grpSp>
        <p:nvGrpSpPr>
          <p:cNvPr id="35" name="组合 34">
            <a:extLst>
              <a:ext uri="{FF2B5EF4-FFF2-40B4-BE49-F238E27FC236}">
                <a16:creationId xmlns:a16="http://schemas.microsoft.com/office/drawing/2014/main" id="{30FC2E72-E1DC-E8DE-FB52-E7B775E456E2}"/>
              </a:ext>
            </a:extLst>
          </p:cNvPr>
          <p:cNvGrpSpPr/>
          <p:nvPr/>
        </p:nvGrpSpPr>
        <p:grpSpPr>
          <a:xfrm>
            <a:off x="28914859" y="5889291"/>
            <a:ext cx="13165131" cy="6648350"/>
            <a:chOff x="28774237" y="7801978"/>
            <a:chExt cx="13165131" cy="6648350"/>
          </a:xfrm>
        </p:grpSpPr>
        <p:pic>
          <p:nvPicPr>
            <p:cNvPr id="32" name="图片 31">
              <a:extLst>
                <a:ext uri="{FF2B5EF4-FFF2-40B4-BE49-F238E27FC236}">
                  <a16:creationId xmlns:a16="http://schemas.microsoft.com/office/drawing/2014/main" id="{B7D18745-541B-2D8F-8FE0-E058546428F8}"/>
                </a:ext>
              </a:extLst>
            </p:cNvPr>
            <p:cNvPicPr>
              <a:picLocks noChangeAspect="1"/>
            </p:cNvPicPr>
            <p:nvPr/>
          </p:nvPicPr>
          <p:blipFill>
            <a:blip r:embed="rId6"/>
            <a:stretch>
              <a:fillRect/>
            </a:stretch>
          </p:blipFill>
          <p:spPr>
            <a:xfrm>
              <a:off x="28774237" y="7801978"/>
              <a:ext cx="13144500" cy="1981200"/>
            </a:xfrm>
            <a:prstGeom prst="rect">
              <a:avLst/>
            </a:prstGeom>
          </p:spPr>
        </p:pic>
        <p:pic>
          <p:nvPicPr>
            <p:cNvPr id="34" name="图片 33">
              <a:extLst>
                <a:ext uri="{FF2B5EF4-FFF2-40B4-BE49-F238E27FC236}">
                  <a16:creationId xmlns:a16="http://schemas.microsoft.com/office/drawing/2014/main" id="{45EEF3FB-0FE0-D714-D0F6-4BFAD2607601}"/>
                </a:ext>
              </a:extLst>
            </p:cNvPr>
            <p:cNvPicPr>
              <a:picLocks noChangeAspect="1"/>
            </p:cNvPicPr>
            <p:nvPr/>
          </p:nvPicPr>
          <p:blipFill>
            <a:blip r:embed="rId7"/>
            <a:stretch>
              <a:fillRect/>
            </a:stretch>
          </p:blipFill>
          <p:spPr>
            <a:xfrm>
              <a:off x="28880593" y="9773553"/>
              <a:ext cx="13058775" cy="4676775"/>
            </a:xfrm>
            <a:prstGeom prst="rect">
              <a:avLst/>
            </a:prstGeom>
          </p:spPr>
        </p:pic>
      </p:grpSp>
      <p:sp>
        <p:nvSpPr>
          <p:cNvPr id="36" name="文本框 35">
            <a:extLst>
              <a:ext uri="{FF2B5EF4-FFF2-40B4-BE49-F238E27FC236}">
                <a16:creationId xmlns:a16="http://schemas.microsoft.com/office/drawing/2014/main" id="{748EE024-A983-9EEE-0C43-FBF79069126F}"/>
              </a:ext>
            </a:extLst>
          </p:cNvPr>
          <p:cNvSpPr txBox="1"/>
          <p:nvPr/>
        </p:nvSpPr>
        <p:spPr>
          <a:xfrm>
            <a:off x="572129" y="10351917"/>
            <a:ext cx="11913954" cy="858696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we find existing graph-based methods in VI-</a:t>
            </a:r>
            <a:r>
              <a:rPr lang="en-US" altLang="zh-CN" sz="4000" dirty="0" err="1">
                <a:latin typeface="Times New Roman" panose="02020603050405020304" pitchFamily="18" charset="0"/>
                <a:cs typeface="Times New Roman" panose="02020603050405020304" pitchFamily="18" charset="0"/>
              </a:rPr>
              <a:t>ReID</a:t>
            </a:r>
            <a:r>
              <a:rPr lang="en-US" altLang="zh-CN" sz="4000" dirty="0">
                <a:latin typeface="Times New Roman" panose="02020603050405020304" pitchFamily="18" charset="0"/>
                <a:cs typeface="Times New Roman" panose="02020603050405020304" pitchFamily="18" charset="0"/>
              </a:rPr>
              <a:t> task suffer from bad generalization because of two issues: </a:t>
            </a:r>
            <a:endParaRPr lang="en-US" altLang="zh-CN" sz="2000" dirty="0">
              <a:latin typeface="Times New Roman" panose="02020603050405020304" pitchFamily="18" charset="0"/>
              <a:cs typeface="Times New Roman" panose="02020603050405020304" pitchFamily="18" charset="0"/>
            </a:endParaRPr>
          </a:p>
          <a:p>
            <a:pPr marL="742950" indent="-742950">
              <a:buAutoNum type="arabicParenR"/>
            </a:pPr>
            <a:r>
              <a:rPr lang="en-US" altLang="zh-CN" sz="4000" b="1" dirty="0">
                <a:latin typeface="Times New Roman" panose="02020603050405020304" pitchFamily="18" charset="0"/>
                <a:cs typeface="Times New Roman" panose="02020603050405020304" pitchFamily="18" charset="0"/>
              </a:rPr>
              <a:t>Train-test modality balance gap</a:t>
            </a:r>
            <a:r>
              <a:rPr lang="en-US" altLang="zh-CN" sz="4000" dirty="0">
                <a:latin typeface="Times New Roman" panose="02020603050405020304" pitchFamily="18" charset="0"/>
                <a:cs typeface="Times New Roman" panose="02020603050405020304" pitchFamily="18" charset="0"/>
              </a:rPr>
              <a:t>, which is a property of VI-</a:t>
            </a:r>
            <a:r>
              <a:rPr lang="en-US" altLang="zh-CN" sz="4000" dirty="0" err="1">
                <a:latin typeface="Times New Roman" panose="02020603050405020304" pitchFamily="18" charset="0"/>
                <a:cs typeface="Times New Roman" panose="02020603050405020304" pitchFamily="18" charset="0"/>
              </a:rPr>
              <a:t>ReID</a:t>
            </a:r>
            <a:r>
              <a:rPr lang="en-US" altLang="zh-CN" sz="4000" dirty="0">
                <a:latin typeface="Times New Roman" panose="02020603050405020304" pitchFamily="18" charset="0"/>
                <a:cs typeface="Times New Roman" panose="02020603050405020304" pitchFamily="18" charset="0"/>
              </a:rPr>
              <a:t> task. The number of two modalities data are balanced in the training stage but extremely unbalanced in inference, causing the low generalization of graph-based VI-</a:t>
            </a:r>
            <a:r>
              <a:rPr lang="en-US" altLang="zh-CN" sz="4000" dirty="0" err="1">
                <a:latin typeface="Times New Roman" panose="02020603050405020304" pitchFamily="18" charset="0"/>
                <a:cs typeface="Times New Roman" panose="02020603050405020304" pitchFamily="18" charset="0"/>
              </a:rPr>
              <a:t>ReID</a:t>
            </a:r>
            <a:r>
              <a:rPr lang="en-US" altLang="zh-CN" sz="4000" dirty="0">
                <a:latin typeface="Times New Roman" panose="02020603050405020304" pitchFamily="18" charset="0"/>
                <a:cs typeface="Times New Roman" panose="02020603050405020304" pitchFamily="18" charset="0"/>
              </a:rPr>
              <a:t> methods. </a:t>
            </a:r>
          </a:p>
          <a:p>
            <a:pPr marL="742950" indent="-742950">
              <a:buAutoNum type="arabicParenR"/>
            </a:pPr>
            <a:r>
              <a:rPr lang="en-US" altLang="zh-CN" sz="4000" b="1" dirty="0">
                <a:latin typeface="Times New Roman" panose="02020603050405020304" pitchFamily="18" charset="0"/>
                <a:cs typeface="Times New Roman" panose="02020603050405020304" pitchFamily="18" charset="0"/>
              </a:rPr>
              <a:t>Sub-optimal topology structure</a:t>
            </a:r>
            <a:r>
              <a:rPr lang="en-US" altLang="zh-CN" sz="4000" dirty="0">
                <a:latin typeface="Times New Roman" panose="02020603050405020304" pitchFamily="18" charset="0"/>
                <a:cs typeface="Times New Roman" panose="02020603050405020304" pitchFamily="18" charset="0"/>
              </a:rPr>
              <a:t> caused</a:t>
            </a:r>
            <a:r>
              <a:rPr lang="en-US" altLang="zh-CN" sz="72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by the end-to-end learning manner to the graph module. We analyze that the joint learning of backbone features and graph features weaken the learning of graph topology, making it not generalized enough during the inference process.</a:t>
            </a:r>
            <a:endParaRPr lang="zh-CN" altLang="en-US" sz="4000" dirty="0">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F8B69874-BA36-B074-1488-A0910080E04D}"/>
              </a:ext>
            </a:extLst>
          </p:cNvPr>
          <p:cNvSpPr/>
          <p:nvPr/>
        </p:nvSpPr>
        <p:spPr>
          <a:xfrm>
            <a:off x="477738" y="18938883"/>
            <a:ext cx="12344400" cy="18489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Homogeneous and Heterogeneous Feature Transfer</a:t>
            </a:r>
            <a:endParaRPr lang="zh-CN" altLang="en-US" sz="1200" b="1" dirty="0">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AF976E11-D939-5983-9637-71AD47C28F83}"/>
              </a:ext>
            </a:extLst>
          </p:cNvPr>
          <p:cNvSpPr/>
          <p:nvPr/>
        </p:nvSpPr>
        <p:spPr>
          <a:xfrm>
            <a:off x="13395039" y="22048904"/>
            <a:ext cx="14644971" cy="12174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Overall Framework Design</a:t>
            </a:r>
            <a:endParaRPr lang="zh-CN" altLang="en-US" sz="1200"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7F4A51A5-0DEE-9ACC-137D-E754496A2667}"/>
              </a:ext>
            </a:extLst>
          </p:cNvPr>
          <p:cNvSpPr/>
          <p:nvPr/>
        </p:nvSpPr>
        <p:spPr>
          <a:xfrm>
            <a:off x="13407740" y="4251305"/>
            <a:ext cx="14644971" cy="11320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Counterfactual Relation Intervention</a:t>
            </a:r>
            <a:endParaRPr lang="zh-CN" altLang="en-US" sz="1200" b="1"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01386585-8D60-6250-CFDA-E40366D24C38}"/>
              </a:ext>
            </a:extLst>
          </p:cNvPr>
          <p:cNvSpPr txBox="1"/>
          <p:nvPr/>
        </p:nvSpPr>
        <p:spPr>
          <a:xfrm>
            <a:off x="29834394" y="12324276"/>
            <a:ext cx="11305429" cy="707886"/>
          </a:xfrm>
          <a:prstGeom prst="rect">
            <a:avLst/>
          </a:prstGeom>
          <a:noFill/>
        </p:spPr>
        <p:txBody>
          <a:bodyPr wrap="square" rtlCol="0">
            <a:spAutoFit/>
          </a:bodyPr>
          <a:lstStyle/>
          <a:p>
            <a:r>
              <a:rPr lang="en-US" altLang="zh-CN" sz="4000" b="1" i="0" dirty="0">
                <a:solidFill>
                  <a:srgbClr val="000000"/>
                </a:solidFill>
                <a:effectLst/>
                <a:latin typeface="Times New Roman" panose="02020603050405020304" pitchFamily="18" charset="0"/>
                <a:cs typeface="Times New Roman" panose="02020603050405020304" pitchFamily="18" charset="0"/>
              </a:rPr>
              <a:t>Comparison with Multi-gallery Matching Methods</a:t>
            </a:r>
            <a:r>
              <a:rPr lang="en-US" altLang="zh-CN" sz="4000" b="1" dirty="0">
                <a:latin typeface="Times New Roman" panose="02020603050405020304" pitchFamily="18" charset="0"/>
                <a:cs typeface="Times New Roman" panose="02020603050405020304" pitchFamily="18" charset="0"/>
              </a:rPr>
              <a:t> </a:t>
            </a:r>
            <a:endParaRPr lang="zh-CN" altLang="en-US" sz="4000" b="1"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2CFA3A5B-BA22-3262-BDB5-80575AA93A88}"/>
              </a:ext>
            </a:extLst>
          </p:cNvPr>
          <p:cNvSpPr txBox="1"/>
          <p:nvPr/>
        </p:nvSpPr>
        <p:spPr>
          <a:xfrm>
            <a:off x="30879208" y="5365352"/>
            <a:ext cx="11305429" cy="707886"/>
          </a:xfrm>
          <a:prstGeom prst="rect">
            <a:avLst/>
          </a:prstGeom>
          <a:noFill/>
        </p:spPr>
        <p:txBody>
          <a:bodyPr wrap="square" rtlCol="0">
            <a:spAutoFit/>
          </a:bodyPr>
          <a:lstStyle/>
          <a:p>
            <a:r>
              <a:rPr lang="en-US" altLang="zh-CN" sz="4000" b="1" i="0" dirty="0">
                <a:solidFill>
                  <a:srgbClr val="000000"/>
                </a:solidFill>
                <a:effectLst/>
                <a:latin typeface="Times New Roman" panose="02020603050405020304" pitchFamily="18" charset="0"/>
                <a:cs typeface="Times New Roman" panose="02020603050405020304" pitchFamily="18" charset="0"/>
              </a:rPr>
              <a:t>Comparison with State-of-the-art Methods</a:t>
            </a:r>
            <a:endParaRPr lang="zh-CN" altLang="en-US" sz="4000" b="1"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B6AF5D9A-7B03-F333-224D-C75E7B27BC5F}"/>
              </a:ext>
            </a:extLst>
          </p:cNvPr>
          <p:cNvSpPr txBox="1"/>
          <p:nvPr/>
        </p:nvSpPr>
        <p:spPr>
          <a:xfrm>
            <a:off x="29973914" y="16136097"/>
            <a:ext cx="12257720"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a:t>
            </a:r>
            <a:r>
              <a:rPr lang="en-US" altLang="zh-CN" sz="4000" b="1" i="0" dirty="0">
                <a:solidFill>
                  <a:srgbClr val="000000"/>
                </a:solidFill>
                <a:effectLst/>
                <a:latin typeface="Times New Roman" panose="02020603050405020304" pitchFamily="18" charset="0"/>
                <a:cs typeface="Times New Roman" panose="02020603050405020304" pitchFamily="18" charset="0"/>
              </a:rPr>
              <a:t>he average error ratio (%) of the affinity matrix.</a:t>
            </a:r>
            <a:endParaRPr lang="zh-CN" altLang="en-US" sz="4000" b="1"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B095B828-C8D3-CB39-0F46-9716F9647C42}"/>
              </a:ext>
            </a:extLst>
          </p:cNvPr>
          <p:cNvSpPr txBox="1"/>
          <p:nvPr/>
        </p:nvSpPr>
        <p:spPr>
          <a:xfrm>
            <a:off x="15381062" y="20676780"/>
            <a:ext cx="11024816" cy="1323439"/>
          </a:xfrm>
          <a:prstGeom prst="rect">
            <a:avLst/>
          </a:prstGeom>
          <a:noFill/>
        </p:spPr>
        <p:txBody>
          <a:bodyPr wrap="square" rtlCol="0">
            <a:spAutoFit/>
          </a:bodyPr>
          <a:lstStyle/>
          <a:p>
            <a:r>
              <a:rPr lang="en-US" altLang="zh-CN" sz="4000" b="0" i="0" dirty="0">
                <a:solidFill>
                  <a:srgbClr val="000000"/>
                </a:solidFill>
                <a:effectLst/>
                <a:latin typeface="Times New Roman" panose="02020603050405020304" pitchFamily="18" charset="0"/>
                <a:cs typeface="Times New Roman" panose="02020603050405020304" pitchFamily="18" charset="0"/>
              </a:rPr>
              <a:t>The relationship between the quality of backbone feature Q</a:t>
            </a:r>
            <a:r>
              <a:rPr lang="en-US" altLang="zh-CN" sz="2400" b="1" i="0" dirty="0">
                <a:solidFill>
                  <a:srgbClr val="000000"/>
                </a:solidFill>
                <a:effectLst/>
                <a:latin typeface="Times New Roman" panose="02020603050405020304" pitchFamily="18" charset="0"/>
                <a:cs typeface="Times New Roman" panose="02020603050405020304" pitchFamily="18" charset="0"/>
              </a:rPr>
              <a:t>X</a:t>
            </a:r>
            <a:r>
              <a:rPr lang="en-US" altLang="zh-CN" sz="4000" b="0" i="0" dirty="0">
                <a:solidFill>
                  <a:srgbClr val="000000"/>
                </a:solidFill>
                <a:effectLst/>
                <a:latin typeface="Times New Roman" panose="02020603050405020304" pitchFamily="18" charset="0"/>
                <a:cs typeface="Times New Roman" panose="02020603050405020304" pitchFamily="18" charset="0"/>
              </a:rPr>
              <a:t>, affinity Q</a:t>
            </a:r>
            <a:r>
              <a:rPr lang="en-US" altLang="zh-CN" sz="2400" b="1" i="0" dirty="0">
                <a:solidFill>
                  <a:srgbClr val="000000"/>
                </a:solidFill>
                <a:effectLst/>
                <a:latin typeface="Times New Roman" panose="02020603050405020304" pitchFamily="18" charset="0"/>
                <a:cs typeface="Times New Roman" panose="02020603050405020304" pitchFamily="18" charset="0"/>
              </a:rPr>
              <a:t>A</a:t>
            </a:r>
            <a:r>
              <a:rPr lang="en-US" altLang="zh-CN" sz="4000" b="0" i="0" dirty="0">
                <a:solidFill>
                  <a:srgbClr val="000000"/>
                </a:solidFill>
                <a:effectLst/>
                <a:latin typeface="Times New Roman" panose="02020603050405020304" pitchFamily="18" charset="0"/>
                <a:cs typeface="Times New Roman" panose="02020603050405020304" pitchFamily="18" charset="0"/>
              </a:rPr>
              <a:t>, and output prediction Q</a:t>
            </a:r>
            <a:r>
              <a:rPr lang="en-US" altLang="zh-CN" sz="2400" b="1" i="0" dirty="0">
                <a:solidFill>
                  <a:srgbClr val="000000"/>
                </a:solidFill>
                <a:effectLst/>
                <a:latin typeface="Times New Roman" panose="02020603050405020304" pitchFamily="18" charset="0"/>
                <a:cs typeface="Times New Roman" panose="02020603050405020304" pitchFamily="18" charset="0"/>
              </a:rPr>
              <a:t>Y</a:t>
            </a:r>
            <a:endParaRPr lang="zh-CN" altLang="en-US" sz="3200" b="1"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83A5FFD3-93E7-9639-4327-649CCC758F7B}"/>
              </a:ext>
            </a:extLst>
          </p:cNvPr>
          <p:cNvSpPr txBox="1"/>
          <p:nvPr/>
        </p:nvSpPr>
        <p:spPr>
          <a:xfrm>
            <a:off x="29183489" y="23863929"/>
            <a:ext cx="12658248" cy="6247864"/>
          </a:xfrm>
          <a:prstGeom prst="rect">
            <a:avLst/>
          </a:prstGeom>
          <a:noFill/>
        </p:spPr>
        <p:txBody>
          <a:bodyPr wrap="square" rtlCol="0">
            <a:spAutoFit/>
          </a:bodyPr>
          <a:lstStyle/>
          <a:p>
            <a:pPr marL="571500" indent="-571500">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We delve into the existing VI-</a:t>
            </a:r>
            <a:r>
              <a:rPr lang="en-US" altLang="zh-CN" sz="4000" dirty="0" err="1">
                <a:latin typeface="Times New Roman" panose="02020603050405020304" pitchFamily="18" charset="0"/>
                <a:cs typeface="Times New Roman" panose="02020603050405020304" pitchFamily="18" charset="0"/>
              </a:rPr>
              <a:t>ReID</a:t>
            </a:r>
            <a:r>
              <a:rPr lang="en-US" altLang="zh-CN" sz="4000" dirty="0">
                <a:latin typeface="Times New Roman" panose="02020603050405020304" pitchFamily="18" charset="0"/>
                <a:cs typeface="Times New Roman" panose="02020603050405020304" pitchFamily="18" charset="0"/>
              </a:rPr>
              <a:t> graph model and  find two main reasons for their low generalization.</a:t>
            </a:r>
          </a:p>
          <a:p>
            <a:pPr marL="571500" indent="-5715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We introduce a Homogeneous and Heterogeneous Feature Transfer module including two independent types of well-designed graph module and an unbalanced scenario simulation.</a:t>
            </a:r>
          </a:p>
          <a:p>
            <a:pPr marL="571500" indent="-57150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We propose a Counterfactual Relation Intervention algorithm, which utilizes causal effect tools to highlight the role of the topology in the feature transfer module.</a:t>
            </a:r>
            <a:endParaRPr lang="zh-CN" altLang="en-US" sz="4000" dirty="0">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FFE8C64B-8899-4CB6-7D59-ED86988532E3}"/>
              </a:ext>
            </a:extLst>
          </p:cNvPr>
          <p:cNvSpPr/>
          <p:nvPr/>
        </p:nvSpPr>
        <p:spPr>
          <a:xfrm>
            <a:off x="28684537" y="22689090"/>
            <a:ext cx="13487400" cy="10784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Conclusion</a:t>
            </a:r>
            <a:endParaRPr lang="zh-CN" altLang="en-US" sz="6000" b="1" dirty="0"/>
          </a:p>
        </p:txBody>
      </p:sp>
      <p:sp>
        <p:nvSpPr>
          <p:cNvPr id="47" name="文本框 46">
            <a:extLst>
              <a:ext uri="{FF2B5EF4-FFF2-40B4-BE49-F238E27FC236}">
                <a16:creationId xmlns:a16="http://schemas.microsoft.com/office/drawing/2014/main" id="{DDCAFCEC-6CC3-257B-B6A7-B4E462F1E787}"/>
              </a:ext>
            </a:extLst>
          </p:cNvPr>
          <p:cNvSpPr txBox="1"/>
          <p:nvPr/>
        </p:nvSpPr>
        <p:spPr>
          <a:xfrm>
            <a:off x="1234104" y="28071137"/>
            <a:ext cx="10790591" cy="1938992"/>
          </a:xfrm>
          <a:prstGeom prst="rect">
            <a:avLst/>
          </a:prstGeom>
          <a:noFill/>
        </p:spPr>
        <p:txBody>
          <a:bodyPr wrap="square" rtlCol="0">
            <a:spAutoFit/>
          </a:bodyPr>
          <a:lstStyle/>
          <a:p>
            <a:r>
              <a:rPr lang="en-US" altLang="zh-CN" sz="4000" b="0" i="0" dirty="0">
                <a:solidFill>
                  <a:srgbClr val="000000"/>
                </a:solidFill>
                <a:effectLst/>
                <a:latin typeface="Times New Roman" panose="02020603050405020304" pitchFamily="18" charset="0"/>
                <a:cs typeface="Times New Roman" panose="02020603050405020304" pitchFamily="18" charset="0"/>
              </a:rPr>
              <a:t>Our method overcomes modality balance gap by unbalanced scenarios simulation and a novel graph module design. </a:t>
            </a:r>
            <a:endParaRPr lang="zh-CN" altLang="en-US" sz="40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44E87B58-DF82-09F5-744A-09A457D96E4C}"/>
              </a:ext>
            </a:extLst>
          </p:cNvPr>
          <p:cNvSpPr txBox="1"/>
          <p:nvPr/>
        </p:nvSpPr>
        <p:spPr>
          <a:xfrm>
            <a:off x="14014613" y="12746654"/>
            <a:ext cx="14121654" cy="1938992"/>
          </a:xfrm>
          <a:prstGeom prst="rect">
            <a:avLst/>
          </a:prstGeom>
          <a:noFill/>
        </p:spPr>
        <p:txBody>
          <a:bodyPr wrap="square" rtlCol="0">
            <a:spAutoFit/>
          </a:bodyPr>
          <a:lstStyle/>
          <a:p>
            <a:r>
              <a:rPr lang="en-US" altLang="zh-CN" sz="4000" b="0" i="0" dirty="0">
                <a:solidFill>
                  <a:srgbClr val="000000"/>
                </a:solidFill>
                <a:effectLst/>
                <a:latin typeface="Times New Roman" panose="02020603050405020304" pitchFamily="18" charset="0"/>
                <a:cs typeface="Times New Roman" panose="02020603050405020304" pitchFamily="18" charset="0"/>
              </a:rPr>
              <a:t>Our method uses a counterfactual intervention tool to calculate the pure effect contributed by the affinity changes only, making the</a:t>
            </a:r>
            <a:br>
              <a:rPr lang="en-US" altLang="zh-CN" sz="4000" b="0" i="0" dirty="0">
                <a:solidFill>
                  <a:srgbClr val="000000"/>
                </a:solidFill>
                <a:effectLst/>
                <a:latin typeface="Times New Roman" panose="02020603050405020304" pitchFamily="18" charset="0"/>
                <a:cs typeface="Times New Roman" panose="02020603050405020304" pitchFamily="18" charset="0"/>
              </a:rPr>
            </a:br>
            <a:r>
              <a:rPr lang="en-US" altLang="zh-CN" sz="4000" b="0" i="0" dirty="0">
                <a:solidFill>
                  <a:srgbClr val="000000"/>
                </a:solidFill>
                <a:effectLst/>
                <a:latin typeface="Times New Roman" panose="02020603050405020304" pitchFamily="18" charset="0"/>
                <a:cs typeface="Times New Roman" panose="02020603050405020304" pitchFamily="18" charset="0"/>
              </a:rPr>
              <a:t>model perceive the role of graph topology more direly.</a:t>
            </a:r>
            <a:r>
              <a:rPr lang="en-US"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716EFD4E-CDD9-AAF0-012C-F92EDA556CAC}"/>
              </a:ext>
            </a:extLst>
          </p:cNvPr>
          <p:cNvSpPr/>
          <p:nvPr/>
        </p:nvSpPr>
        <p:spPr>
          <a:xfrm>
            <a:off x="446751" y="4249724"/>
            <a:ext cx="12344400" cy="115110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latin typeface="Times New Roman" panose="02020603050405020304" pitchFamily="18" charset="0"/>
                <a:cs typeface="Times New Roman" panose="02020603050405020304" pitchFamily="18" charset="0"/>
              </a:rPr>
              <a:t>Background</a:t>
            </a:r>
            <a:endParaRPr lang="zh-CN" altLang="en-US" sz="6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AA9DF22-9CA4-D073-E3FA-6D2859290B12}"/>
              </a:ext>
            </a:extLst>
          </p:cNvPr>
          <p:cNvSpPr txBox="1"/>
          <p:nvPr/>
        </p:nvSpPr>
        <p:spPr>
          <a:xfrm>
            <a:off x="639763" y="5427814"/>
            <a:ext cx="11913954" cy="3785652"/>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Visible-infrared person re-identification (VI-</a:t>
            </a:r>
            <a:r>
              <a:rPr lang="en-US" altLang="zh-CN" sz="4000" dirty="0" err="1">
                <a:latin typeface="Times New Roman" panose="02020603050405020304" pitchFamily="18" charset="0"/>
                <a:cs typeface="Times New Roman" panose="02020603050405020304" pitchFamily="18" charset="0"/>
              </a:rPr>
              <a:t>ReID</a:t>
            </a:r>
            <a:r>
              <a:rPr lang="en-US" altLang="zh-CN" sz="4000" dirty="0">
                <a:latin typeface="Times New Roman" panose="02020603050405020304" pitchFamily="18" charset="0"/>
                <a:cs typeface="Times New Roman" panose="02020603050405020304" pitchFamily="18" charset="0"/>
              </a:rPr>
              <a:t>) </a:t>
            </a:r>
            <a:r>
              <a:rPr lang="en-US" altLang="zh-CN" sz="4000" b="0" i="0" dirty="0">
                <a:solidFill>
                  <a:srgbClr val="000000"/>
                </a:solidFill>
                <a:effectLst/>
                <a:latin typeface="Times New Roman" panose="02020603050405020304" pitchFamily="18" charset="0"/>
                <a:cs typeface="Times New Roman" panose="02020603050405020304" pitchFamily="18" charset="0"/>
              </a:rPr>
              <a:t>aims to match pedestrian images of the same identity captured by different modality cameras</a:t>
            </a:r>
            <a:r>
              <a:rPr lang="en-US" altLang="zh-CN" sz="4000" dirty="0">
                <a:latin typeface="Times New Roman" panose="02020603050405020304" pitchFamily="18" charset="0"/>
                <a:cs typeface="Times New Roman" panose="02020603050405020304" pitchFamily="18" charset="0"/>
              </a:rPr>
              <a:t>.</a:t>
            </a:r>
          </a:p>
          <a:p>
            <a:r>
              <a:rPr lang="en-US" altLang="zh-CN" sz="4000" dirty="0">
                <a:latin typeface="Times New Roman" panose="02020603050405020304" pitchFamily="18" charset="0"/>
                <a:cs typeface="Times New Roman" panose="02020603050405020304" pitchFamily="18" charset="0"/>
              </a:rPr>
              <a:t>Graph-based methods achieve excellent performance because they can spread information between different modality data.</a:t>
            </a:r>
            <a:endParaRPr lang="zh-CN" altLang="en-US" sz="4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1341BED8-B642-9EA3-6EBB-08DFFA2277B2}"/>
              </a:ext>
            </a:extLst>
          </p:cNvPr>
          <p:cNvPicPr>
            <a:picLocks noChangeAspect="1"/>
          </p:cNvPicPr>
          <p:nvPr/>
        </p:nvPicPr>
        <p:blipFill>
          <a:blip r:embed="rId8"/>
          <a:stretch>
            <a:fillRect/>
          </a:stretch>
        </p:blipFill>
        <p:spPr>
          <a:xfrm>
            <a:off x="31251011" y="18810069"/>
            <a:ext cx="8240400" cy="3815428"/>
          </a:xfrm>
          <a:prstGeom prst="rect">
            <a:avLst/>
          </a:prstGeom>
        </p:spPr>
      </p:pic>
      <p:sp>
        <p:nvSpPr>
          <p:cNvPr id="16" name="文本框 15">
            <a:extLst>
              <a:ext uri="{FF2B5EF4-FFF2-40B4-BE49-F238E27FC236}">
                <a16:creationId xmlns:a16="http://schemas.microsoft.com/office/drawing/2014/main" id="{5A36D8DA-628F-E224-28A7-E5542612FF59}"/>
              </a:ext>
            </a:extLst>
          </p:cNvPr>
          <p:cNvSpPr txBox="1"/>
          <p:nvPr/>
        </p:nvSpPr>
        <p:spPr>
          <a:xfrm>
            <a:off x="29614161" y="20144234"/>
            <a:ext cx="2530093" cy="1323439"/>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t-SNE results</a:t>
            </a:r>
            <a:endParaRPr lang="zh-CN" altLang="en-US" sz="4000" b="1"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E22DC4AB-1926-1992-2A6E-DE395FC28C3D}"/>
              </a:ext>
            </a:extLst>
          </p:cNvPr>
          <p:cNvPicPr>
            <a:picLocks noChangeAspect="1"/>
          </p:cNvPicPr>
          <p:nvPr/>
        </p:nvPicPr>
        <p:blipFill>
          <a:blip r:embed="rId9"/>
          <a:stretch>
            <a:fillRect/>
          </a:stretch>
        </p:blipFill>
        <p:spPr>
          <a:xfrm>
            <a:off x="16099460" y="5427814"/>
            <a:ext cx="9235779" cy="7298569"/>
          </a:xfrm>
          <a:prstGeom prst="rect">
            <a:avLst/>
          </a:prstGeom>
        </p:spPr>
      </p:pic>
      <p:pic>
        <p:nvPicPr>
          <p:cNvPr id="27" name="图片 26">
            <a:extLst>
              <a:ext uri="{FF2B5EF4-FFF2-40B4-BE49-F238E27FC236}">
                <a16:creationId xmlns:a16="http://schemas.microsoft.com/office/drawing/2014/main" id="{92F44AE0-F1AD-DE6C-FB7B-B9F4574E84AC}"/>
              </a:ext>
            </a:extLst>
          </p:cNvPr>
          <p:cNvPicPr>
            <a:picLocks noChangeAspect="1"/>
          </p:cNvPicPr>
          <p:nvPr/>
        </p:nvPicPr>
        <p:blipFill>
          <a:blip r:embed="rId10"/>
          <a:stretch>
            <a:fillRect/>
          </a:stretch>
        </p:blipFill>
        <p:spPr>
          <a:xfrm>
            <a:off x="1973681" y="20847120"/>
            <a:ext cx="9060049" cy="7164728"/>
          </a:xfrm>
          <a:prstGeom prst="rect">
            <a:avLst/>
          </a:prstGeom>
        </p:spPr>
      </p:pic>
      <p:pic>
        <p:nvPicPr>
          <p:cNvPr id="30" name="图片 29">
            <a:extLst>
              <a:ext uri="{FF2B5EF4-FFF2-40B4-BE49-F238E27FC236}">
                <a16:creationId xmlns:a16="http://schemas.microsoft.com/office/drawing/2014/main" id="{88626849-A12F-E839-7C1A-74C93D621B99}"/>
              </a:ext>
            </a:extLst>
          </p:cNvPr>
          <p:cNvPicPr>
            <a:picLocks noChangeAspect="1"/>
          </p:cNvPicPr>
          <p:nvPr/>
        </p:nvPicPr>
        <p:blipFill>
          <a:blip r:embed="rId11"/>
          <a:stretch>
            <a:fillRect/>
          </a:stretch>
        </p:blipFill>
        <p:spPr>
          <a:xfrm>
            <a:off x="14394906" y="14835688"/>
            <a:ext cx="11906250" cy="5886450"/>
          </a:xfrm>
          <a:prstGeom prst="rect">
            <a:avLst/>
          </a:prstGeom>
        </p:spPr>
      </p:pic>
      <p:pic>
        <p:nvPicPr>
          <p:cNvPr id="33" name="图片 32">
            <a:extLst>
              <a:ext uri="{FF2B5EF4-FFF2-40B4-BE49-F238E27FC236}">
                <a16:creationId xmlns:a16="http://schemas.microsoft.com/office/drawing/2014/main" id="{B4CFE286-04FB-0A4C-1B5B-F689A086B3A5}"/>
              </a:ext>
            </a:extLst>
          </p:cNvPr>
          <p:cNvPicPr>
            <a:picLocks noChangeAspect="1"/>
          </p:cNvPicPr>
          <p:nvPr/>
        </p:nvPicPr>
        <p:blipFill>
          <a:blip r:embed="rId12"/>
          <a:stretch>
            <a:fillRect/>
          </a:stretch>
        </p:blipFill>
        <p:spPr>
          <a:xfrm>
            <a:off x="13541176" y="23691926"/>
            <a:ext cx="14251991" cy="595297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348</Words>
  <Application>Microsoft Office PowerPoint</Application>
  <PresentationFormat>自定义</PresentationFormat>
  <Paragraphs>27</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Helvetica Neue</vt:lpstr>
      <vt:lpstr>Arial</vt:lpstr>
      <vt:lpstr>Times New Roman</vt:lpstr>
      <vt:lpstr>Wingdings</vt:lpstr>
      <vt:lpstr>Simple Light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李 旭霖</cp:lastModifiedBy>
  <cp:revision>19</cp:revision>
  <dcterms:modified xsi:type="dcterms:W3CDTF">2022-09-26T07:15:54Z</dcterms:modified>
</cp:coreProperties>
</file>