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5" r:id="rId9"/>
    <p:sldId id="923" r:id="rId10"/>
    <p:sldId id="887" r:id="rId11"/>
    <p:sldId id="888" r:id="rId12"/>
    <p:sldId id="889" r:id="rId13"/>
    <p:sldId id="891" r:id="rId14"/>
    <p:sldId id="892" r:id="rId15"/>
    <p:sldId id="893" r:id="rId16"/>
    <p:sldId id="895" r:id="rId17"/>
    <p:sldId id="896" r:id="rId18"/>
    <p:sldId id="897" r:id="rId19"/>
    <p:sldId id="898" r:id="rId20"/>
    <p:sldId id="900" r:id="rId21"/>
    <p:sldId id="901" r:id="rId22"/>
    <p:sldId id="902" r:id="rId23"/>
    <p:sldId id="903" r:id="rId24"/>
    <p:sldId id="904" r:id="rId25"/>
    <p:sldId id="905" r:id="rId26"/>
    <p:sldId id="907" r:id="rId27"/>
    <p:sldId id="908" r:id="rId28"/>
    <p:sldId id="909" r:id="rId29"/>
    <p:sldId id="910" r:id="rId30"/>
    <p:sldId id="911" r:id="rId31"/>
    <p:sldId id="912" r:id="rId32"/>
    <p:sldId id="920" r:id="rId33"/>
    <p:sldId id="913" r:id="rId34"/>
    <p:sldId id="921" r:id="rId35"/>
    <p:sldId id="914" r:id="rId36"/>
    <p:sldId id="915" r:id="rId37"/>
    <p:sldId id="916" r:id="rId38"/>
    <p:sldId id="917" r:id="rId39"/>
    <p:sldId id="922" r:id="rId40"/>
    <p:sldId id="918" r:id="rId41"/>
    <p:sldId id="919" r:id="rId42"/>
    <p:sldId id="275" r:id="rId4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>
        <p:scale>
          <a:sx n="100" d="100"/>
          <a:sy n="100" d="100"/>
        </p:scale>
        <p:origin x="-2172" y="-29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/42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폼 </a:t>
            </a:r>
            <a:r>
              <a:rPr lang="ko-KR" altLang="en-US" dirty="0" smtClean="0"/>
              <a:t>태그 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99DDBC2-16CA-4BA1-99B9-672E8035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9DB3168-A12A-4AA7-8E34-691523E0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2" y="1195247"/>
            <a:ext cx="8105036" cy="1314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3CEA297-EACF-4D70-8371-1B13F556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7" y="2396505"/>
            <a:ext cx="8071206" cy="38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9520"/>
            <a:ext cx="5544616" cy="553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9748B09-2618-4A5C-AE3E-AC1C548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358C219-BE32-4AF8-88E6-990F405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36712"/>
            <a:ext cx="8181975" cy="5048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FD1E36CA-CACA-4428-8556-C083805781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56792"/>
            <a:ext cx="3006764" cy="2448272"/>
          </a:xfrm>
        </p:spPr>
      </p:pic>
    </p:spTree>
    <p:extLst>
      <p:ext uri="{BB962C8B-B14F-4D97-AF65-F5344CB8AC3E}">
        <p14:creationId xmlns:p14="http://schemas.microsoft.com/office/powerpoint/2010/main" val="21338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개의 항목이 나타나는 목록 상자에서 항목을 선택하는 </a:t>
            </a:r>
            <a:r>
              <a:rPr lang="ko-KR" altLang="en-US" b="0" dirty="0" smtClean="0"/>
              <a:t>태그</a:t>
            </a:r>
            <a:endParaRPr lang="ko-KR" altLang="en-US" b="0" dirty="0"/>
          </a:p>
          <a:p>
            <a:pPr lvl="1"/>
            <a:r>
              <a:rPr lang="ko-KR" altLang="en-US" b="0" dirty="0" smtClean="0"/>
              <a:t>시작 </a:t>
            </a:r>
            <a:r>
              <a:rPr lang="ko-KR" altLang="en-US" b="0" dirty="0"/>
              <a:t>태그와 종료 태그가 있으며</a:t>
            </a:r>
            <a:r>
              <a:rPr lang="en-US" altLang="ko-KR" b="0" dirty="0"/>
              <a:t>, </a:t>
            </a:r>
            <a:r>
              <a:rPr lang="ko-KR" altLang="en-US" b="0" dirty="0"/>
              <a:t>리스트 박스에 여러 항목을 추가 </a:t>
            </a:r>
            <a:r>
              <a:rPr lang="ko-KR" altLang="en-US" b="0" dirty="0" smtClean="0"/>
              <a:t>삽입하기 </a:t>
            </a:r>
            <a:r>
              <a:rPr lang="ko-KR" altLang="en-US" b="0" dirty="0"/>
              <a:t>위해 반드시 </a:t>
            </a:r>
            <a:r>
              <a:rPr lang="en-US" altLang="ko-KR" b="0" dirty="0"/>
              <a:t>option </a:t>
            </a:r>
            <a:r>
              <a:rPr lang="ko-KR" altLang="en-US" b="0" dirty="0"/>
              <a:t>태그를 포함해야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* select </a:t>
            </a:r>
            <a:r>
              <a:rPr lang="ko-KR" altLang="en-US" dirty="0"/>
              <a:t>태그의 </a:t>
            </a:r>
            <a:r>
              <a:rPr lang="ko-KR" altLang="en-US" dirty="0" smtClean="0"/>
              <a:t>속성                                 </a:t>
            </a: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 smtClean="0"/>
              <a:t>option </a:t>
            </a:r>
            <a:r>
              <a:rPr lang="ko-KR" altLang="en-US" dirty="0"/>
              <a:t>태그의 속성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6A2FF3F-6C7A-404F-BFD5-41907344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77225" cy="176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9F92278-F040-4757-BA99-8138648F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7" y="5039174"/>
            <a:ext cx="4845369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3650D94-542C-4865-BAF5-1096AFEF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006" y="4994126"/>
            <a:ext cx="345638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C0CF06C-FB48-40BA-A678-EEC9B48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5C6F768-456D-4EA7-8E4E-AA7957D5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F10C77-463F-4EA9-88C6-7F44414A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363BB2E-E93F-436A-A5E1-3481707F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31818"/>
            <a:ext cx="8181975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29F7725-021E-4F0E-8E40-DAE19F52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728698"/>
            <a:ext cx="8286750" cy="44862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48880"/>
            <a:ext cx="2664296" cy="2160240"/>
          </a:xfrm>
        </p:spPr>
      </p:pic>
    </p:spTree>
    <p:extLst>
      <p:ext uri="{BB962C8B-B14F-4D97-AF65-F5344CB8AC3E}">
        <p14:creationId xmlns:p14="http://schemas.microsoft.com/office/powerpoint/2010/main" val="42059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줄의 텍스트를 입력할 수 있는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기본 값은</a:t>
            </a:r>
            <a:r>
              <a:rPr lang="en-US" altLang="ko-KR" b="0" dirty="0" smtClean="0"/>
              <a:t>&lt;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</a:t>
            </a:r>
            <a:r>
              <a:rPr lang="ko-KR" altLang="en-US" b="0" dirty="0"/>
              <a:t>와 </a:t>
            </a:r>
            <a:r>
              <a:rPr lang="en-US" altLang="ko-KR" b="0" dirty="0"/>
              <a:t>&lt;/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 </a:t>
            </a:r>
            <a:r>
              <a:rPr lang="ko-KR" altLang="en-US" b="0" dirty="0"/>
              <a:t>태그 사이에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입력 폼 </a:t>
            </a:r>
            <a:r>
              <a:rPr lang="ko-KR" altLang="en-US" b="0" dirty="0"/>
              <a:t>안에 사용된 태그와 띄어쓰기가 그대로 </a:t>
            </a:r>
            <a:r>
              <a:rPr lang="ko-KR" altLang="en-US" b="0" dirty="0" smtClean="0"/>
              <a:t>출력됨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textarea</a:t>
            </a:r>
            <a:r>
              <a:rPr lang="en-US" altLang="ko-KR" dirty="0" smtClean="0"/>
              <a:t> </a:t>
            </a:r>
            <a:r>
              <a:rPr lang="ko-KR" altLang="en-US" dirty="0"/>
              <a:t>태그의 속성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B50677-5B72-4688-A8E7-5699E09E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13172"/>
            <a:ext cx="7487468" cy="964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F90D92-744B-4D8A-8C0A-1DEB54A1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4" y="3987860"/>
            <a:ext cx="7942063" cy="26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5EB83D0-68A9-42F7-8EA5-00EBD006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A47C8B-9258-4BF2-B81A-76C1D909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324850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47F0F8-D3A0-4A2D-B768-7CFD30E9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8" y="2660551"/>
            <a:ext cx="8267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8D154A6-9FA7-453C-ABDB-95D755D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48A275E-FA12-4AC9-807B-2D4B1F4A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95274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E62AD50-4D49-4F03-823E-385D9CD9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27155"/>
            <a:ext cx="8315325" cy="41243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48880"/>
            <a:ext cx="2664296" cy="2520280"/>
          </a:xfrm>
        </p:spPr>
      </p:pic>
    </p:spTree>
    <p:extLst>
      <p:ext uri="{BB962C8B-B14F-4D97-AF65-F5344CB8AC3E}">
        <p14:creationId xmlns:p14="http://schemas.microsoft.com/office/powerpoint/2010/main" val="1357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파라미터의 값 받기</a:t>
            </a:r>
            <a:endParaRPr lang="en-US" altLang="ko-KR" dirty="0"/>
          </a:p>
          <a:p>
            <a:pPr lvl="1"/>
            <a:r>
              <a:rPr lang="en-US" altLang="ko-KR" b="0" dirty="0"/>
              <a:t>request </a:t>
            </a:r>
            <a:r>
              <a:rPr lang="ko-KR" altLang="en-US" b="0" dirty="0"/>
              <a:t>내장 객체는 웹 브라우저가 서버로 보낸 요청에 대한 다양한 정보를 담고 있어 </a:t>
            </a:r>
            <a:r>
              <a:rPr lang="en-US" altLang="ko-KR" b="0" dirty="0" err="1" smtClean="0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요청 파라미터의 값을 얻을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16DBB3A-4B51-4323-AFF3-3736D234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07637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11D22FC-3672-4D38-98A6-567CEEEB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126" y="1001030"/>
            <a:ext cx="5777049" cy="3137195"/>
            <a:chOff x="438150" y="1227909"/>
            <a:chExt cx="8267700" cy="5317257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99DB653C-44A3-4385-A686-34C96F8E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227909"/>
              <a:ext cx="8267700" cy="2133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251EBEF-8316-419B-B0B9-346A4FA3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3344766"/>
              <a:ext cx="8258175" cy="32004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8C83B57-4456-4F23-BACE-07CCF3D4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42" y="3773676"/>
            <a:ext cx="5857280" cy="28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6155830-7931-41D8-9231-AECED143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56" y="5013176"/>
            <a:ext cx="7287021" cy="1667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F3FDF2D-8182-4EA0-BAD7-D76F92168997}"/>
              </a:ext>
            </a:extLst>
          </p:cNvPr>
          <p:cNvGrpSpPr/>
          <p:nvPr/>
        </p:nvGrpSpPr>
        <p:grpSpPr>
          <a:xfrm>
            <a:off x="777839" y="1026871"/>
            <a:ext cx="7419944" cy="3793885"/>
            <a:chOff x="810592" y="899315"/>
            <a:chExt cx="7419944" cy="4523382"/>
          </a:xfrm>
        </p:grpSpPr>
        <p:sp>
          <p:nvSpPr>
            <p:cNvPr id="3" name="Rectangle 3">
              <a:extLst>
                <a:ext uri="{FF2B5EF4-FFF2-40B4-BE49-F238E27FC236}">
                  <a16:creationId xmlns="" xmlns:a16="http://schemas.microsoft.com/office/drawing/2014/main" id="{15179EC9-C880-4310-8BB5-61D6DEA36D93}"/>
                </a:ext>
              </a:extLst>
            </p:cNvPr>
            <p:cNvSpPr/>
            <p:nvPr/>
          </p:nvSpPr>
          <p:spPr>
            <a:xfrm>
              <a:off x="1142076" y="929650"/>
              <a:ext cx="7085340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" name="TextBox 12">
              <a:extLst>
                <a:ext uri="{FF2B5EF4-FFF2-40B4-BE49-F238E27FC236}">
                  <a16:creationId xmlns="" xmlns:a16="http://schemas.microsoft.com/office/drawing/2014/main" id="{0C793EB3-440C-4247-96D7-06FEFF4152E4}"/>
                </a:ext>
              </a:extLst>
            </p:cNvPr>
            <p:cNvSpPr txBox="1"/>
            <p:nvPr/>
          </p:nvSpPr>
          <p:spPr bwMode="auto">
            <a:xfrm>
              <a:off x="1738853" y="1040137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 처리의 개요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5174CD31-BF8A-404E-B363-1815188385BA}"/>
                </a:ext>
              </a:extLst>
            </p:cNvPr>
            <p:cNvSpPr/>
            <p:nvPr/>
          </p:nvSpPr>
          <p:spPr>
            <a:xfrm>
              <a:off x="810592" y="899315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AB635BFB-0E90-4908-8D89-928DE4D56A3C}"/>
                </a:ext>
              </a:extLst>
            </p:cNvPr>
            <p:cNvSpPr txBox="1"/>
            <p:nvPr/>
          </p:nvSpPr>
          <p:spPr>
            <a:xfrm>
              <a:off x="934473" y="1041823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1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="" xmlns:a16="http://schemas.microsoft.com/office/drawing/2014/main" id="{0607668C-84D6-4A78-8A81-16F0A5C1BD5E}"/>
                </a:ext>
              </a:extLst>
            </p:cNvPr>
            <p:cNvSpPr/>
            <p:nvPr/>
          </p:nvSpPr>
          <p:spPr>
            <a:xfrm>
              <a:off x="1114518" y="1577723"/>
              <a:ext cx="7116018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="" xmlns:a16="http://schemas.microsoft.com/office/drawing/2014/main" id="{C0A8F129-DFB5-41CC-A1A3-36627220DCD5}"/>
                </a:ext>
              </a:extLst>
            </p:cNvPr>
            <p:cNvSpPr txBox="1"/>
            <p:nvPr/>
          </p:nvSpPr>
          <p:spPr bwMode="auto">
            <a:xfrm>
              <a:off x="1738853" y="1688210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Oval 33">
              <a:extLst>
                <a:ext uri="{FF2B5EF4-FFF2-40B4-BE49-F238E27FC236}">
                  <a16:creationId xmlns="" xmlns:a16="http://schemas.microsoft.com/office/drawing/2014/main" id="{8EA7DCCE-EAAA-4A91-8FCD-B6647EED91CE}"/>
                </a:ext>
              </a:extLst>
            </p:cNvPr>
            <p:cNvSpPr/>
            <p:nvPr/>
          </p:nvSpPr>
          <p:spPr>
            <a:xfrm>
              <a:off x="810592" y="1547387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rgbClr val="40C4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853CBAF-0D9A-48E8-8B23-5E54A35CD307}"/>
                </a:ext>
              </a:extLst>
            </p:cNvPr>
            <p:cNvSpPr txBox="1"/>
            <p:nvPr/>
          </p:nvSpPr>
          <p:spPr>
            <a:xfrm>
              <a:off x="934473" y="1689896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2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="" xmlns:a16="http://schemas.microsoft.com/office/drawing/2014/main" id="{B0D84BDB-03E5-48FA-A8D3-DCFD39CB59D0}"/>
                </a:ext>
              </a:extLst>
            </p:cNvPr>
            <p:cNvSpPr/>
            <p:nvPr/>
          </p:nvSpPr>
          <p:spPr>
            <a:xfrm>
              <a:off x="1142076" y="2225795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="" xmlns:a16="http://schemas.microsoft.com/office/drawing/2014/main" id="{616A9CE2-7A18-4FC0-9ECA-F1EFF4FFDF86}"/>
                </a:ext>
              </a:extLst>
            </p:cNvPr>
            <p:cNvSpPr txBox="1"/>
            <p:nvPr/>
          </p:nvSpPr>
          <p:spPr bwMode="auto">
            <a:xfrm>
              <a:off x="1738853" y="2336282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태그의 기능과 사용법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="" xmlns:a16="http://schemas.microsoft.com/office/drawing/2014/main" id="{C4B585F2-7552-4961-8664-08AE6D46097C}"/>
                </a:ext>
              </a:extLst>
            </p:cNvPr>
            <p:cNvSpPr/>
            <p:nvPr/>
          </p:nvSpPr>
          <p:spPr>
            <a:xfrm>
              <a:off x="810592" y="2195459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5C8F98B-CB44-4C5B-B3F9-5C6BDBB51677}"/>
                </a:ext>
              </a:extLst>
            </p:cNvPr>
            <p:cNvSpPr txBox="1"/>
            <p:nvPr/>
          </p:nvSpPr>
          <p:spPr>
            <a:xfrm>
              <a:off x="934473" y="233796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3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7" name="Rectangle 36">
              <a:extLst>
                <a:ext uri="{FF2B5EF4-FFF2-40B4-BE49-F238E27FC236}">
                  <a16:creationId xmlns="" xmlns:a16="http://schemas.microsoft.com/office/drawing/2014/main" id="{7ECB5E6D-DEB6-4D5E-8831-1E16B9B12D88}"/>
                </a:ext>
              </a:extLst>
            </p:cNvPr>
            <p:cNvSpPr/>
            <p:nvPr/>
          </p:nvSpPr>
          <p:spPr>
            <a:xfrm>
              <a:off x="1142076" y="2873867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B01A02FD-44FF-4B0A-997B-853D53D1FC62}"/>
                </a:ext>
              </a:extLst>
            </p:cNvPr>
            <p:cNvSpPr txBox="1"/>
            <p:nvPr/>
          </p:nvSpPr>
          <p:spPr bwMode="auto">
            <a:xfrm>
              <a:off x="1738853" y="2984354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19" name="Oval 38">
              <a:extLst>
                <a:ext uri="{FF2B5EF4-FFF2-40B4-BE49-F238E27FC236}">
                  <a16:creationId xmlns="" xmlns:a16="http://schemas.microsoft.com/office/drawing/2014/main" id="{2082DF2E-498D-4102-BA37-83963426BBCF}"/>
                </a:ext>
              </a:extLst>
            </p:cNvPr>
            <p:cNvSpPr/>
            <p:nvPr/>
          </p:nvSpPr>
          <p:spPr>
            <a:xfrm>
              <a:off x="810592" y="2843531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C28F001-B2AC-4833-B0B7-0C12D832F226}"/>
                </a:ext>
              </a:extLst>
            </p:cNvPr>
            <p:cNvSpPr txBox="1"/>
            <p:nvPr/>
          </p:nvSpPr>
          <p:spPr>
            <a:xfrm>
              <a:off x="934473" y="2986042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4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1" name="Rectangle 36">
              <a:extLst>
                <a:ext uri="{FF2B5EF4-FFF2-40B4-BE49-F238E27FC236}">
                  <a16:creationId xmlns="" xmlns:a16="http://schemas.microsoft.com/office/drawing/2014/main" id="{E762FE22-35B9-49C0-BD23-162768A54A3D}"/>
                </a:ext>
              </a:extLst>
            </p:cNvPr>
            <p:cNvSpPr/>
            <p:nvPr/>
          </p:nvSpPr>
          <p:spPr>
            <a:xfrm>
              <a:off x="1142076" y="3521939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="" xmlns:a16="http://schemas.microsoft.com/office/drawing/2014/main" id="{F561489B-1B5D-4CD6-9812-DB4B135851D0}"/>
                </a:ext>
              </a:extLst>
            </p:cNvPr>
            <p:cNvSpPr txBox="1"/>
            <p:nvPr/>
          </p:nvSpPr>
          <p:spPr bwMode="auto">
            <a:xfrm>
              <a:off x="1738853" y="3632426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textarea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23" name="Oval 38">
              <a:extLst>
                <a:ext uri="{FF2B5EF4-FFF2-40B4-BE49-F238E27FC236}">
                  <a16:creationId xmlns="" xmlns:a16="http://schemas.microsoft.com/office/drawing/2014/main" id="{37E4633B-FEF2-463E-A370-99CBC1AA2B6C}"/>
                </a:ext>
              </a:extLst>
            </p:cNvPr>
            <p:cNvSpPr/>
            <p:nvPr/>
          </p:nvSpPr>
          <p:spPr>
            <a:xfrm>
              <a:off x="810592" y="3491603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D725D7C-D471-4CCF-BF8D-8A9080BF1D24}"/>
                </a:ext>
              </a:extLst>
            </p:cNvPr>
            <p:cNvSpPr txBox="1"/>
            <p:nvPr/>
          </p:nvSpPr>
          <p:spPr>
            <a:xfrm>
              <a:off x="934473" y="3634114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5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6" name="Rectangle 36">
              <a:extLst>
                <a:ext uri="{FF2B5EF4-FFF2-40B4-BE49-F238E27FC236}">
                  <a16:creationId xmlns="" xmlns:a16="http://schemas.microsoft.com/office/drawing/2014/main" id="{3F3C8BBC-624C-4DB1-AF22-0B6BD948054D}"/>
                </a:ext>
              </a:extLst>
            </p:cNvPr>
            <p:cNvSpPr/>
            <p:nvPr/>
          </p:nvSpPr>
          <p:spPr>
            <a:xfrm>
              <a:off x="1142076" y="4198562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12">
              <a:extLst>
                <a:ext uri="{FF2B5EF4-FFF2-40B4-BE49-F238E27FC236}">
                  <a16:creationId xmlns="" xmlns:a16="http://schemas.microsoft.com/office/drawing/2014/main" id="{AA90CB45-CAC1-478F-9EC4-BF01CA61A7F1}"/>
                </a:ext>
              </a:extLst>
            </p:cNvPr>
            <p:cNvSpPr txBox="1"/>
            <p:nvPr/>
          </p:nvSpPr>
          <p:spPr bwMode="auto">
            <a:xfrm>
              <a:off x="1738853" y="4309049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처리하기</a:t>
              </a:r>
            </a:p>
          </p:txBody>
        </p:sp>
        <p:sp>
          <p:nvSpPr>
            <p:cNvPr id="28" name="Oval 38">
              <a:extLst>
                <a:ext uri="{FF2B5EF4-FFF2-40B4-BE49-F238E27FC236}">
                  <a16:creationId xmlns="" xmlns:a16="http://schemas.microsoft.com/office/drawing/2014/main" id="{FCE101D7-9E17-4980-ABE2-4E815C380716}"/>
                </a:ext>
              </a:extLst>
            </p:cNvPr>
            <p:cNvSpPr/>
            <p:nvPr/>
          </p:nvSpPr>
          <p:spPr>
            <a:xfrm>
              <a:off x="810592" y="4168226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8668B5F-921B-45D7-B37B-225BD1997438}"/>
                </a:ext>
              </a:extLst>
            </p:cNvPr>
            <p:cNvSpPr txBox="1"/>
            <p:nvPr/>
          </p:nvSpPr>
          <p:spPr>
            <a:xfrm>
              <a:off x="934473" y="4310737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6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="" xmlns:a16="http://schemas.microsoft.com/office/drawing/2014/main" id="{6AAC9D84-6E9E-444E-8FB4-67EEB8A7F2B7}"/>
                </a:ext>
              </a:extLst>
            </p:cNvPr>
            <p:cNvSpPr/>
            <p:nvPr/>
          </p:nvSpPr>
          <p:spPr>
            <a:xfrm>
              <a:off x="1142076" y="4846634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TextBox 12">
              <a:extLst>
                <a:ext uri="{FF2B5EF4-FFF2-40B4-BE49-F238E27FC236}">
                  <a16:creationId xmlns="" xmlns:a16="http://schemas.microsoft.com/office/drawing/2014/main" id="{065D36B8-17E5-404B-BF06-07390AA95AB5}"/>
                </a:ext>
              </a:extLst>
            </p:cNvPr>
            <p:cNvSpPr txBox="1"/>
            <p:nvPr/>
          </p:nvSpPr>
          <p:spPr bwMode="auto">
            <a:xfrm>
              <a:off x="1738853" y="4957121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쇼핑몰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등록 페이지 만들기</a:t>
              </a:r>
            </a:p>
          </p:txBody>
        </p:sp>
        <p:sp>
          <p:nvSpPr>
            <p:cNvPr id="32" name="Oval 38">
              <a:extLst>
                <a:ext uri="{FF2B5EF4-FFF2-40B4-BE49-F238E27FC236}">
                  <a16:creationId xmlns="" xmlns:a16="http://schemas.microsoft.com/office/drawing/2014/main" id="{EC0B54C2-389F-4C14-AC17-B8022B738F6E}"/>
                </a:ext>
              </a:extLst>
            </p:cNvPr>
            <p:cNvSpPr/>
            <p:nvPr/>
          </p:nvSpPr>
          <p:spPr>
            <a:xfrm>
              <a:off x="810592" y="4816298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1345155A-C46B-4F89-ABAF-3587E5C2C5EA}"/>
                </a:ext>
              </a:extLst>
            </p:cNvPr>
            <p:cNvSpPr txBox="1"/>
            <p:nvPr/>
          </p:nvSpPr>
          <p:spPr>
            <a:xfrm>
              <a:off x="934473" y="495880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7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8F5A03F-F6C2-4A77-B692-AE0664F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0393F2-8B4C-4F90-B939-5AD7559E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3" y="948945"/>
            <a:ext cx="8191500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7C97D86-012B-4D6C-B7E8-909C1688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779543"/>
            <a:ext cx="8324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3DB48B6-5C8F-48AA-B858-D02F28C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0450" y="931818"/>
            <a:ext cx="8315325" cy="5715000"/>
            <a:chOff x="340450" y="931818"/>
            <a:chExt cx="8315325" cy="521094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61CE28D-1C10-4144-A671-2F98C053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852" y="931818"/>
              <a:ext cx="8179008" cy="393734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A23E4A1-FEF6-4F34-BC2C-AE4F90EE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450" y="4869160"/>
              <a:ext cx="8315325" cy="1273602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1"/>
            <a:ext cx="2664296" cy="180019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157192"/>
            <a:ext cx="2754724" cy="15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03E8436-76F0-4929-AA59-613AB05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39A7DFE-B6B0-4DD0-9FF7-623B5BC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5" y="949149"/>
            <a:ext cx="82010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DEB8088-2134-4FB9-A38A-8195A023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1738761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CC18AB9-5186-4916-91D3-F7306545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9620" y="952248"/>
            <a:ext cx="7010176" cy="5883304"/>
            <a:chOff x="289620" y="836712"/>
            <a:chExt cx="7010176" cy="588330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36712"/>
              <a:ext cx="6976268" cy="613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20" y="1484784"/>
              <a:ext cx="6301665" cy="5235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00321"/>
            <a:ext cx="2304256" cy="1903256"/>
          </a:xfrm>
        </p:spPr>
      </p:pic>
    </p:spTree>
    <p:extLst>
      <p:ext uri="{BB962C8B-B14F-4D97-AF65-F5344CB8AC3E}">
        <p14:creationId xmlns:p14="http://schemas.microsoft.com/office/powerpoint/2010/main" val="28844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95BFBF3-57E8-463A-BC39-9CA0B830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051806" cy="258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파라미터의 전체 값 받기</a:t>
            </a:r>
            <a:endParaRPr lang="en-US" altLang="ko-KR" dirty="0"/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/>
              <a:t>파라미터를 설정하지 않아도 모든 값을 전달받을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텍스트 </a:t>
            </a:r>
            <a:r>
              <a:rPr lang="ko-KR" altLang="en-US" b="0" dirty="0"/>
              <a:t>박스</a:t>
            </a:r>
            <a:r>
              <a:rPr lang="en-US" altLang="ko-KR" b="0" dirty="0"/>
              <a:t>, </a:t>
            </a:r>
            <a:r>
              <a:rPr lang="ko-KR" altLang="en-US" b="0" dirty="0" smtClean="0"/>
              <a:t>라디오 버튼</a:t>
            </a:r>
            <a:r>
              <a:rPr lang="en-US" altLang="ko-KR" b="0" dirty="0"/>
              <a:t>, </a:t>
            </a:r>
            <a:r>
              <a:rPr lang="ko-KR" altLang="en-US" b="0" dirty="0" err="1"/>
              <a:t>드롭다운</a:t>
            </a:r>
            <a:r>
              <a:rPr lang="ko-KR" altLang="en-US" b="0" dirty="0"/>
              <a:t> 박스와 같은 다양한 유형에 대해 한 번에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폼 </a:t>
            </a:r>
            <a:r>
              <a:rPr lang="ko-KR" altLang="en-US" b="0" dirty="0"/>
              <a:t>데이터를 전달받을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폼 데이터의 일괄 처리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60BBF91-12CC-469E-B27C-1F271DF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81534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3B5636C-3818-48DE-9B60-0E00957F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992277"/>
            <a:ext cx="8324850" cy="5594082"/>
            <a:chOff x="539552" y="188640"/>
            <a:chExt cx="8324850" cy="5760640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78DF0D38-A5D7-4404-B917-84D3EA8C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88640"/>
              <a:ext cx="8324850" cy="309679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0D010961-85C6-43D5-AA72-C5747A2F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52" y="3207934"/>
              <a:ext cx="8286750" cy="2741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16F53A5-B2DE-4C5D-AB0A-EC676AF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AA8988F-2431-4BEC-A327-5C550651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120602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54E367-BD8F-4A88-A984-0685CB38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447925"/>
            <a:ext cx="8353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52B0B2D-F5B7-4AFB-94EE-39B6FDF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4812" y="1029916"/>
            <a:ext cx="8334375" cy="5518804"/>
            <a:chOff x="404812" y="1412776"/>
            <a:chExt cx="8334375" cy="551880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C06C9A8C-A088-4D66-956F-2AA420E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412776"/>
              <a:ext cx="8334375" cy="94069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164C53F-5664-46D7-88CA-CE746FB28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26" y="2287319"/>
              <a:ext cx="8094840" cy="4644261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61" y="1870179"/>
            <a:ext cx="3350390" cy="1884581"/>
          </a:xfrm>
        </p:spPr>
      </p:pic>
    </p:spTree>
    <p:extLst>
      <p:ext uri="{BB962C8B-B14F-4D97-AF65-F5344CB8AC3E}">
        <p14:creationId xmlns:p14="http://schemas.microsoft.com/office/powerpoint/2010/main" val="30213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AC7F638-6E84-469E-9F9D-2A4EF806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F021D5F-8D97-4F5F-8DE1-79308D8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38275"/>
            <a:ext cx="8048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</a:p>
          <a:p>
            <a:pPr lvl="1"/>
            <a:r>
              <a:rPr lang="ko-KR" altLang="en-US" b="0" dirty="0"/>
              <a:t>사용자가 웹 브라우저를 통해 입력된 모든 데이터를 한 번에 웹 서버로 전송하는 양식</a:t>
            </a:r>
            <a:endParaRPr lang="en-US" altLang="ko-KR" b="0" dirty="0"/>
          </a:p>
          <a:p>
            <a:pPr lvl="2"/>
            <a:r>
              <a:rPr lang="ko-KR" altLang="en-US" b="0" dirty="0"/>
              <a:t>전송한 데이터는 웹 서버가 처리하고 처리 결과에 따라 다른 웹 페이지를 </a:t>
            </a:r>
            <a:r>
              <a:rPr lang="ko-KR" altLang="en-US" b="0" dirty="0" smtClean="0"/>
              <a:t>보여줌</a:t>
            </a:r>
            <a:endParaRPr lang="en-US" altLang="ko-KR" b="0" dirty="0"/>
          </a:p>
          <a:p>
            <a:pPr lvl="1"/>
            <a:r>
              <a:rPr lang="ko-KR" altLang="en-US" b="0" dirty="0"/>
              <a:t>사용자와 웹 애플리케이션이 상호 작용하는 중요한 기술 중 하나</a:t>
            </a:r>
            <a:endParaRPr lang="en-US" altLang="ko-KR" b="0" dirty="0"/>
          </a:p>
          <a:p>
            <a:pPr lvl="1"/>
            <a:r>
              <a:rPr lang="en-US" altLang="ko-KR" dirty="0"/>
              <a:t> </a:t>
            </a:r>
            <a:r>
              <a:rPr lang="ko-KR" altLang="en-US" b="0" dirty="0"/>
              <a:t>사용자가 어떤 내용을 원하는지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사항이 무엇인지 파악할 때 가장 많이 사용하는 웹 애플리케이션의 필수적인 요소</a:t>
            </a:r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</p:spTree>
    <p:extLst>
      <p:ext uri="{BB962C8B-B14F-4D97-AF65-F5344CB8AC3E}">
        <p14:creationId xmlns:p14="http://schemas.microsoft.com/office/powerpoint/2010/main" val="17547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5430791" cy="4291916"/>
          </a:xfrm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81FE46F-02B9-4D88-994E-7D656955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20019"/>
            <a:ext cx="546693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3F66A7A-20FC-4AB4-BB9F-15D564F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91EE565-5F3E-4044-B859-85BC17BB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" y="932152"/>
            <a:ext cx="8201025" cy="50482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1" y="1556792"/>
            <a:ext cx="7835194" cy="501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176A7D8-AFA7-42F1-A23C-1FC312A9D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"/>
          <a:stretch/>
        </p:blipFill>
        <p:spPr>
          <a:xfrm>
            <a:off x="457200" y="1857374"/>
            <a:ext cx="8229600" cy="41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59AF97F-F427-4882-BD82-49CF7B1C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52736"/>
            <a:ext cx="840105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67FF8EA-8028-4D33-997E-27F5D127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23862"/>
            <a:ext cx="7697291" cy="56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4CB2D4-EA3F-46B3-9C24-BD1BA4F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6EF4996-800E-4A3D-8240-7540462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7" y="1196752"/>
            <a:ext cx="8448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1F75D7F-DA9B-4BBD-A967-361CE6B715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819" y="836712"/>
            <a:ext cx="8686800" cy="57150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b="0" dirty="0"/>
          </a:p>
          <a:p>
            <a:pPr lvl="1"/>
            <a:r>
              <a:rPr lang="en-US" altLang="ko-KR" b="1" dirty="0"/>
              <a:t>[</a:t>
            </a:r>
            <a:r>
              <a:rPr lang="ko-KR" altLang="en-US" b="1" dirty="0"/>
              <a:t>상품 데이터 접근 클래스 만들기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b="0" dirty="0"/>
              <a:t>신규 상품 데이터를 저장하는 메소드 만들기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555134-6E82-4919-82F1-9CAB542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00C517D-6B17-479F-9CA4-A762535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1406"/>
            <a:ext cx="8172450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ACE4741-3B5A-4AA1-9002-2393282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07" y="2546995"/>
            <a:ext cx="83534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023C6E30-7FA1-4B27-AF1E-2B46A4E93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신규 상품 등록 처리 페이지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58F5028-7688-4915-913C-0CF8A05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9A9E2C-3760-41D2-A4A6-62F9B674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68760"/>
            <a:ext cx="84677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4F7A9A5-45C3-43BE-A640-C28949F2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4" y="3356401"/>
            <a:ext cx="7258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5D3AA8A-5548-4853-B0D7-C34584A7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" y="1124744"/>
            <a:ext cx="7096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F51C9F5-4C45-467F-BDF3-C447C691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481226"/>
            <a:ext cx="8372475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A9B90B0-804F-483D-9B29-C82B0E7A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0630"/>
            <a:ext cx="6743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3A64010-C83F-4DD0-8AC0-C54EDEAE4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 데이터 처리 과정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65A6DE7-AC95-41EA-95A0-719C0663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D1551F-247C-4363-9B3A-0D843417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" y="1660220"/>
            <a:ext cx="8039373" cy="40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C547CCB3-FC13-4066-B4F4-9EE680063B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4773093-951D-4602-95DA-95D7343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94B403F-B4A5-491B-BF40-E9B99B66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412776"/>
            <a:ext cx="8372475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0E1CB15-1168-4B2E-BDC5-0A623BF6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5529752"/>
            <a:ext cx="838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14F509A3-FDBE-4A35-A14F-083D41480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1CF57AD-5B4E-40E2-984F-8C45966E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4AF3B4-A18D-4DD0-A2E3-C082DDA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69993"/>
            <a:ext cx="8420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F95BE24B-0E4B-48D7-B121-F46A9CA852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폼을 구성하는 태그의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DD7180D-0D77-4299-855A-0615C8FC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CAC398D-E889-4DCB-BC6B-FA1973E6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16832"/>
            <a:ext cx="818197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다양한 정보를 입력하고 서로 전달할 때 사용하는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단독으로 쓰이지 않고 사용자가 다양한 정보를 입력하는 양식을 포함하는 최상위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2"/>
            <a:r>
              <a:rPr lang="ko-KR" altLang="en-US" b="0" dirty="0"/>
              <a:t>속성을 이용하여 폼 데이터를 전송할 때 어디로 보낼지</a:t>
            </a:r>
            <a:r>
              <a:rPr lang="en-US" altLang="ko-KR" b="0" dirty="0"/>
              <a:t>, </a:t>
            </a:r>
            <a:r>
              <a:rPr lang="ko-KR" altLang="en-US" b="0" dirty="0"/>
              <a:t>어떤 방식으로 보낼지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모든 속성은 필수가 아니라 선택적으로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794B453-1E8D-4A9E-AC35-A79DBD8C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48650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366F781-1038-4F91-8939-5CEC8335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03930"/>
            <a:ext cx="6347308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4446E2E-59C8-42CF-830D-0C550D15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95536" y="1340768"/>
            <a:ext cx="8290445" cy="4124150"/>
            <a:chOff x="395536" y="1340768"/>
            <a:chExt cx="8290445" cy="4124150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C98436C-14C0-4713-BBC7-13D162E99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340768"/>
              <a:ext cx="8247831" cy="1478921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9"/>
            <a:stretch/>
          </p:blipFill>
          <p:spPr bwMode="auto">
            <a:xfrm>
              <a:off x="395536" y="2819399"/>
              <a:ext cx="8280920" cy="2645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38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텍스트 입력이나 선택 등을 다양하게 할 수 있도록 공간을 만드는 태그</a:t>
            </a:r>
          </a:p>
          <a:p>
            <a:pPr lvl="1"/>
            <a:r>
              <a:rPr lang="ko-KR" altLang="en-US" b="0" dirty="0" smtClean="0"/>
              <a:t>종료 </a:t>
            </a:r>
            <a:r>
              <a:rPr lang="ko-KR" altLang="en-US" b="0" dirty="0"/>
              <a:t>태그 없이 단독으로 사용할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A1AE8CE-BE52-4C85-A54C-164AE94E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6" y="2497549"/>
            <a:ext cx="7488832" cy="6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input </a:t>
            </a:r>
            <a:r>
              <a:rPr lang="ko-KR" altLang="en-US" b="0" dirty="0"/>
              <a:t>태그의 기본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677372" cy="478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6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175</TotalTime>
  <Words>588</Words>
  <Application>Microsoft Office PowerPoint</Application>
  <PresentationFormat>화면 슬라이드 쇼(4:3)</PresentationFormat>
  <Paragraphs>109</Paragraphs>
  <Slides>42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1_마스터</vt:lpstr>
      <vt:lpstr>폼 태그 </vt:lpstr>
      <vt:lpstr>PowerPoint 프레젠테이션</vt:lpstr>
      <vt:lpstr>1. 폼 처리의 개요</vt:lpstr>
      <vt:lpstr>1. 폼 처리의 개요</vt:lpstr>
      <vt:lpstr>1. 폼 처리의 개요</vt:lpstr>
      <vt:lpstr>2. form 태그의 기능과 사용법</vt:lpstr>
      <vt:lpstr>2. form 태그의 기능과 사용법</vt:lpstr>
      <vt:lpstr>3. input 태그의 기능과 사용법</vt:lpstr>
      <vt:lpstr>3. input 태그의 기능과 사용법</vt:lpstr>
      <vt:lpstr>3. input 태그의 기능과 사용법</vt:lpstr>
      <vt:lpstr>3. input 태그의 기능과 사용법</vt:lpstr>
      <vt:lpstr>4. select 태그의 기능과 사용법</vt:lpstr>
      <vt:lpstr>4. select 태그의 기능과 사용법</vt:lpstr>
      <vt:lpstr>4. select 태그의 기능과 사용법</vt:lpstr>
      <vt:lpstr>5. textarea 태그의 기능과 사용법</vt:lpstr>
      <vt:lpstr>5. textarea 태그의 기능과 사용법</vt:lpstr>
      <vt:lpstr>5. textarea 태그의 기능과 사용법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305</cp:revision>
  <dcterms:created xsi:type="dcterms:W3CDTF">2011-01-05T15:14:06Z</dcterms:created>
  <dcterms:modified xsi:type="dcterms:W3CDTF">2020-08-07T06:25:40Z</dcterms:modified>
</cp:coreProperties>
</file>