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917" r:id="rId22"/>
    <p:sldId id="897" r:id="rId23"/>
    <p:sldId id="898" r:id="rId24"/>
    <p:sldId id="899" r:id="rId25"/>
    <p:sldId id="900" r:id="rId26"/>
    <p:sldId id="902" r:id="rId27"/>
    <p:sldId id="903" r:id="rId28"/>
    <p:sldId id="904" r:id="rId29"/>
    <p:sldId id="905" r:id="rId30"/>
    <p:sldId id="918" r:id="rId31"/>
    <p:sldId id="906" r:id="rId32"/>
    <p:sldId id="908" r:id="rId33"/>
    <p:sldId id="909" r:id="rId34"/>
    <p:sldId id="910" r:id="rId35"/>
    <p:sldId id="911" r:id="rId36"/>
    <p:sldId id="912" r:id="rId37"/>
    <p:sldId id="913" r:id="rId38"/>
    <p:sldId id="915" r:id="rId39"/>
    <p:sldId id="916" r:id="rId40"/>
    <p:sldId id="275" r:id="rId4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/40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유효성 검사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3C295B0-C0DC-49E5-843B-14B43085BA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유무 확인하기</a:t>
            </a:r>
            <a:endParaRPr lang="en-US" altLang="ko-KR" dirty="0"/>
          </a:p>
          <a:p>
            <a:pPr lvl="1"/>
            <a:r>
              <a:rPr lang="ko-KR" altLang="en-US" b="0" dirty="0"/>
              <a:t>데이터 값의 유무에 대한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회원 </a:t>
            </a:r>
            <a:r>
              <a:rPr lang="ko-KR" altLang="en-US" b="0" dirty="0"/>
              <a:t>가입 페이지에서 사용자가 아이디와 </a:t>
            </a:r>
            <a:r>
              <a:rPr lang="ko-KR" altLang="en-US" b="0" dirty="0" smtClean="0"/>
              <a:t>비밀번호 </a:t>
            </a:r>
            <a:r>
              <a:rPr lang="ko-KR" altLang="en-US" b="0" dirty="0"/>
              <a:t>등의 필수 입력 항목을 입력하지 않고 </a:t>
            </a:r>
            <a:r>
              <a:rPr lang="en-US" altLang="ko-KR" b="0" dirty="0"/>
              <a:t>&lt;</a:t>
            </a:r>
            <a:r>
              <a:rPr lang="ko-KR" altLang="en-US" b="0" dirty="0"/>
              <a:t>전송</a:t>
            </a:r>
            <a:r>
              <a:rPr lang="en-US" altLang="ko-KR" b="0" dirty="0"/>
              <a:t>&gt;</a:t>
            </a:r>
            <a:r>
              <a:rPr lang="ko-KR" altLang="en-US" b="0" dirty="0"/>
              <a:t>을 클릭하면 입력하지 않았다는 오류 </a:t>
            </a:r>
            <a:r>
              <a:rPr lang="ko-KR" altLang="en-US" b="0" dirty="0" smtClean="0"/>
              <a:t>메시지가 나타나는 것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b="0" dirty="0" smtClean="0"/>
              <a:t>입력 </a:t>
            </a:r>
            <a:r>
              <a:rPr lang="ko-KR" altLang="en-US" b="0" dirty="0"/>
              <a:t>데이터의 유무를 검사하는 </a:t>
            </a:r>
            <a:r>
              <a:rPr lang="ko-KR" altLang="en-US" b="0" dirty="0" smtClean="0"/>
              <a:t>형식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699DFB-6D37-4554-B200-36FE988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91A52D3-F5DD-4214-8603-75675B3F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03518"/>
            <a:ext cx="76782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06B46F6-8340-448F-8B01-46DB62F7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196752"/>
            <a:ext cx="7247136" cy="4990007"/>
            <a:chOff x="361405" y="1114624"/>
            <a:chExt cx="8362950" cy="55041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F8C9440A-D082-4362-8C3C-84509635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405" y="1114624"/>
              <a:ext cx="8362950" cy="39719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2AEC3B8-83ED-4857-AC26-C921B8CF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0" y="3551757"/>
              <a:ext cx="8239125" cy="3067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8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4C8C823-AF95-40D9-9443-2EBE2C2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918324A-4454-444C-8778-6F4C82BF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18197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4265" y="1556792"/>
            <a:ext cx="6680023" cy="5174633"/>
            <a:chOff x="379717" y="68883"/>
            <a:chExt cx="8364233" cy="93535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1BAB648-EE2E-4E8C-B485-288FD1223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0" y="68883"/>
              <a:ext cx="8343900" cy="6753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F581348-7DBA-4969-88B9-8F37BB4F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717" y="6698283"/>
              <a:ext cx="8353425" cy="272415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57423"/>
            <a:ext cx="2232248" cy="1408358"/>
          </a:xfrm>
        </p:spPr>
      </p:pic>
    </p:spTree>
    <p:extLst>
      <p:ext uri="{BB962C8B-B14F-4D97-AF65-F5344CB8AC3E}">
        <p14:creationId xmlns:p14="http://schemas.microsoft.com/office/powerpoint/2010/main" val="8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600BB14-1E87-49C0-AED8-C3890529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4144" y="1052736"/>
            <a:ext cx="7392544" cy="4944599"/>
            <a:chOff x="394144" y="950071"/>
            <a:chExt cx="8349806" cy="56953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3392D533-B5E5-40C0-97F7-4B1D21C32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950071"/>
              <a:ext cx="8343900" cy="45624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DC0E0D6-19CB-49BB-9DF8-619803DCB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144" y="5483357"/>
              <a:ext cx="8315325" cy="116205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56792"/>
            <a:ext cx="2464080" cy="1368152"/>
          </a:xfrm>
        </p:spPr>
      </p:pic>
    </p:spTree>
    <p:extLst>
      <p:ext uri="{BB962C8B-B14F-4D97-AF65-F5344CB8AC3E}">
        <p14:creationId xmlns:p14="http://schemas.microsoft.com/office/powerpoint/2010/main" val="28774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42F68F2-FB24-4C9F-91AC-5B8AE21AD8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길이 확인하기</a:t>
            </a:r>
            <a:endParaRPr lang="en-US" altLang="ko-KR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페이지에서 아이디</a:t>
            </a:r>
            <a:r>
              <a:rPr lang="en-US" altLang="ko-KR" b="0" dirty="0"/>
              <a:t>, </a:t>
            </a:r>
            <a:r>
              <a:rPr lang="ko-KR" altLang="en-US" b="0" dirty="0"/>
              <a:t>비밀번호 등과 같은 입력 데이터의 </a:t>
            </a:r>
            <a:r>
              <a:rPr lang="ko-KR" altLang="en-US" b="0" dirty="0" smtClean="0"/>
              <a:t>제한 </a:t>
            </a:r>
            <a:r>
              <a:rPr lang="ko-KR" altLang="en-US" b="0" dirty="0"/>
              <a:t>길이를 검사하는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예를 </a:t>
            </a:r>
            <a:r>
              <a:rPr lang="ko-KR" altLang="en-US" b="0" dirty="0"/>
              <a:t>들면 입력 데이터의 조건으로 </a:t>
            </a:r>
            <a:r>
              <a:rPr lang="ko-KR" altLang="en-US" b="0" dirty="0" smtClean="0"/>
              <a:t>아이디와 </a:t>
            </a:r>
            <a:r>
              <a:rPr lang="ko-KR" altLang="en-US" b="0" dirty="0"/>
              <a:t>비밀번호는 </a:t>
            </a:r>
            <a:r>
              <a:rPr lang="en-US" altLang="ko-KR" b="0" dirty="0"/>
              <a:t>4~12</a:t>
            </a:r>
            <a:r>
              <a:rPr lang="ko-KR" altLang="en-US" b="0" dirty="0"/>
              <a:t>자 이내로 영어와 숫자를 혼합해서 입력할 것</a:t>
            </a:r>
            <a:r>
              <a:rPr lang="en-US" altLang="ko-KR" b="0" dirty="0"/>
              <a:t>, </a:t>
            </a:r>
            <a:r>
              <a:rPr lang="ko-KR" altLang="en-US" b="0" dirty="0"/>
              <a:t>첫 문자는 숫자로 시작할 </a:t>
            </a:r>
            <a:r>
              <a:rPr lang="ko-KR" altLang="en-US" b="0" dirty="0" smtClean="0"/>
              <a:t>수 없음 </a:t>
            </a:r>
            <a:r>
              <a:rPr lang="ko-KR" altLang="en-US" b="0" dirty="0"/>
              <a:t>등을 검사하는 </a:t>
            </a:r>
            <a:r>
              <a:rPr lang="ko-KR" altLang="en-US" b="0" dirty="0" smtClean="0"/>
              <a:t>것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AAB7A8E-09B8-4081-BB78-CD1D85C8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33" y="3140968"/>
            <a:ext cx="784887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E6B2A14-288B-4D29-904A-7ACFC52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7544" y="1006191"/>
            <a:ext cx="8338187" cy="5521518"/>
            <a:chOff x="404812" y="1052736"/>
            <a:chExt cx="8338187" cy="68716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8F238AB-728A-4AEB-A660-09BACB377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052736"/>
              <a:ext cx="8334375" cy="36480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62EF788-A2FB-494D-8C63-1FB0BB894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49" y="4581128"/>
              <a:ext cx="8286750" cy="3343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4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C7A4FE5-08CF-4044-9BCE-F98BDD21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BCFEF45-E71D-484C-A987-75DA8DB0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0" y="955301"/>
            <a:ext cx="820102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73806"/>
            <a:ext cx="5996712" cy="5167562"/>
            <a:chOff x="390525" y="565105"/>
            <a:chExt cx="8393023" cy="106266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7346180-7C40-46E5-A8B9-335E27FDE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565105"/>
              <a:ext cx="8362950" cy="64484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61AA9B9-51AD-4B00-8A7A-1A3D969DB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648" y="6943561"/>
              <a:ext cx="8343900" cy="424815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95313"/>
            <a:ext cx="2304256" cy="119918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58" y="2032825"/>
            <a:ext cx="2304256" cy="11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71796AB-B7DE-4EAF-AFE4-FA8274A6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0525" y="959811"/>
            <a:ext cx="8362950" cy="5687007"/>
            <a:chOff x="390525" y="1052736"/>
            <a:chExt cx="8362950" cy="56977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4862FC6-0FC4-48E1-83F4-15FBE26F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052736"/>
              <a:ext cx="8324850" cy="42481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48215CD-480B-4144-B189-1BE4E076C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5188401"/>
              <a:ext cx="8362950" cy="156210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89510"/>
            <a:ext cx="2736304" cy="173183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96952"/>
            <a:ext cx="2668566" cy="14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AAC083E-FC9F-42AA-91FB-2251EE6D1C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 여부 확인하기</a:t>
            </a:r>
            <a:endParaRPr lang="en-US" altLang="ko-KR" dirty="0"/>
          </a:p>
          <a:p>
            <a:pPr lvl="1"/>
            <a:r>
              <a:rPr lang="ko-KR" altLang="en-US" b="0" dirty="0"/>
              <a:t>숫자 여부는 </a:t>
            </a:r>
            <a:r>
              <a:rPr lang="en-US" altLang="ko-KR" b="0" dirty="0" err="1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함수를 활용하여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isNaN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isNotaNumber</a:t>
            </a:r>
            <a:r>
              <a:rPr lang="ko-KR" altLang="en-US" b="0" dirty="0"/>
              <a:t>의 </a:t>
            </a:r>
            <a:r>
              <a:rPr lang="ko-KR" altLang="en-US" b="0" dirty="0" smtClean="0"/>
              <a:t>약자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함수의 인자 값이 숫자이면 </a:t>
            </a:r>
            <a:r>
              <a:rPr lang="en-US" altLang="ko-KR" b="0" dirty="0"/>
              <a:t>false</a:t>
            </a:r>
            <a:r>
              <a:rPr lang="ko-KR" altLang="en-US" b="0" dirty="0"/>
              <a:t>를 반환하고 숫자가 아니면 </a:t>
            </a:r>
            <a:r>
              <a:rPr lang="en-US" altLang="ko-KR" b="0" dirty="0"/>
              <a:t>true</a:t>
            </a:r>
            <a:r>
              <a:rPr lang="ko-KR" altLang="en-US" b="0" dirty="0"/>
              <a:t>를 </a:t>
            </a:r>
            <a:r>
              <a:rPr lang="ko-KR" altLang="en-US" b="0" dirty="0" smtClean="0"/>
              <a:t>반환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B675F06-22AF-463A-BC38-B86E176D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924944"/>
            <a:ext cx="82391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BC4AD50-20BD-4F87-A076-DEC3BE1E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931818"/>
            <a:ext cx="8343453" cy="5715000"/>
            <a:chOff x="414337" y="370681"/>
            <a:chExt cx="8343453" cy="72626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850C7721-C660-4686-B1E8-799E349AD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370681"/>
              <a:ext cx="8315325" cy="43053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3FE59EA-68F4-4270-96A2-3C66EF36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415" y="4509120"/>
              <a:ext cx="8334375" cy="31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3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유효성 검사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형식 유효성 검사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데이터의 유효성 검사하기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B9DA83C-0E30-44FD-B981-CD2EAE71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4099103"/>
            <a:ext cx="7953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18FB4FB-33FD-465D-9165-9AEA866E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78921" cy="60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23528" y="1556792"/>
            <a:ext cx="7082912" cy="5132683"/>
            <a:chOff x="323528" y="1341401"/>
            <a:chExt cx="6756175" cy="489591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341401"/>
              <a:ext cx="6439011" cy="4895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 descr="D:\송미영jsp\2쇄수정\수정그림\p267_그림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221" y="1844824"/>
              <a:ext cx="2107523" cy="1276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D:\송미영jsp\2쇄수정\수정그림\p267_그림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914" y="3204669"/>
              <a:ext cx="2554789" cy="122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4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18FB4FB-33FD-465D-9165-9AEA866E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7034033" cy="462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6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A9EDFE4-9DFE-43C1-A0CC-F1C9FCEF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54819" y="1268760"/>
            <a:ext cx="8077621" cy="5235183"/>
            <a:chOff x="454819" y="812756"/>
            <a:chExt cx="8362950" cy="569118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0E401D7F-AE44-42B1-B3A5-E33702B7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94" y="812756"/>
              <a:ext cx="8296275" cy="30956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F6D4593-199B-446C-9278-683D257BC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19" y="3789318"/>
              <a:ext cx="8362950" cy="2714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31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68FE6D5-319C-422A-AF70-93A718ACE3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 유효성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페이지의 입력 항목에 입력한 데이터 값이 특정 </a:t>
            </a:r>
            <a:r>
              <a:rPr lang="ko-KR" altLang="en-US" b="0" dirty="0" smtClean="0"/>
              <a:t>형태에 적합한지 </a:t>
            </a:r>
            <a:r>
              <a:rPr lang="ko-KR" altLang="en-US" b="0" dirty="0"/>
              <a:t>검사하기 위해 정규 표현식</a:t>
            </a:r>
            <a:r>
              <a:rPr lang="en-US" altLang="ko-KR" b="0" dirty="0"/>
              <a:t>(regular expression)</a:t>
            </a:r>
            <a:r>
              <a:rPr lang="ko-KR" altLang="en-US" b="0" dirty="0"/>
              <a:t>을 사용하는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기본 유효성검사보다 복잡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D319099-AF63-47EB-B785-CBE7219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3050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76D4640-ED70-4C48-A623-6541C2585F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표현식 사용하기</a:t>
            </a:r>
            <a:endParaRPr lang="en-US" altLang="ko-KR" dirty="0"/>
          </a:p>
          <a:p>
            <a:pPr lvl="1"/>
            <a:r>
              <a:rPr lang="ko-KR" altLang="en-US" b="0" dirty="0"/>
              <a:t>정규 </a:t>
            </a:r>
            <a:r>
              <a:rPr lang="ko-KR" altLang="en-US" b="0" dirty="0" err="1" smtClean="0"/>
              <a:t>표현식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특정한 </a:t>
            </a:r>
            <a:r>
              <a:rPr lang="ko-KR" altLang="en-US" b="0" dirty="0"/>
              <a:t>규칙을 가진 문자열의 집합을 표현하는 데 사용하는 형식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문자열의 </a:t>
            </a:r>
            <a:r>
              <a:rPr lang="ko-KR" altLang="en-US" b="0" dirty="0"/>
              <a:t>특정 형태를 찾아내기 위해 패턴으로 표현한 </a:t>
            </a:r>
            <a:r>
              <a:rPr lang="ko-KR" altLang="en-US" b="0" dirty="0" smtClean="0"/>
              <a:t>수식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주민등록번호</a:t>
            </a:r>
            <a:r>
              <a:rPr lang="en-US" altLang="ko-KR" b="0" dirty="0"/>
              <a:t>, </a:t>
            </a:r>
            <a:r>
              <a:rPr lang="ko-KR" altLang="en-US" b="0" dirty="0"/>
              <a:t>전화번호</a:t>
            </a:r>
            <a:r>
              <a:rPr lang="en-US" altLang="ko-KR" b="0" dirty="0"/>
              <a:t>, </a:t>
            </a:r>
            <a:r>
              <a:rPr lang="ko-KR" altLang="en-US" b="0" dirty="0"/>
              <a:t>이메일과 같이 데이터 형식의 패턴이 일정한 데이터를 검사하는 데 </a:t>
            </a:r>
            <a:r>
              <a:rPr lang="ko-KR" altLang="en-US" b="0" dirty="0" smtClean="0"/>
              <a:t>이용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dirty="0"/>
              <a:t>정규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사용 형식</a:t>
            </a:r>
            <a:endParaRPr lang="en-US" altLang="ko-KR" dirty="0"/>
          </a:p>
          <a:p>
            <a:pPr lvl="3"/>
            <a:r>
              <a:rPr lang="ko-KR" altLang="en-US" b="0" dirty="0" smtClean="0"/>
              <a:t>객체 </a:t>
            </a:r>
            <a:r>
              <a:rPr lang="ko-KR" altLang="en-US" b="0" dirty="0"/>
              <a:t>초기화</a:t>
            </a:r>
            <a:r>
              <a:rPr lang="en-US" altLang="ko-KR" b="0" dirty="0"/>
              <a:t>(object initializer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사용하는 방법으로</a:t>
            </a:r>
            <a:r>
              <a:rPr lang="en-US" altLang="ko-KR" b="0" dirty="0"/>
              <a:t>, </a:t>
            </a:r>
            <a:r>
              <a:rPr lang="ko-KR" altLang="en-US" b="0" dirty="0"/>
              <a:t>입력된 표현식이 거의 바뀌지 않는 상수 형태일 때 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b="0" dirty="0" smtClean="0"/>
          </a:p>
          <a:p>
            <a:pPr lvl="3"/>
            <a:endParaRPr lang="en-US" altLang="ko-KR" dirty="0"/>
          </a:p>
          <a:p>
            <a:pPr marL="720725" lvl="3" indent="0">
              <a:buNone/>
            </a:pPr>
            <a:r>
              <a:rPr lang="en-US" altLang="ko-KR" b="0" dirty="0" smtClean="0"/>
              <a:t> </a:t>
            </a:r>
          </a:p>
          <a:p>
            <a:pPr lvl="3"/>
            <a:r>
              <a:rPr lang="en-US" altLang="ko-KR" b="0" dirty="0" err="1" smtClean="0"/>
              <a:t>RegExp</a:t>
            </a:r>
            <a:r>
              <a:rPr lang="en-US" altLang="ko-KR" b="0" dirty="0" smtClean="0"/>
              <a:t> </a:t>
            </a:r>
            <a:r>
              <a:rPr lang="ko-KR" altLang="en-US" b="0" dirty="0"/>
              <a:t>객체를 이용하는 방법으로</a:t>
            </a:r>
            <a:r>
              <a:rPr lang="en-US" altLang="ko-KR" b="0" dirty="0"/>
              <a:t>, </a:t>
            </a:r>
            <a:r>
              <a:rPr lang="ko-KR" altLang="en-US" b="0" dirty="0"/>
              <a:t>정규 표현식이 자주 변경될 때 주로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F75B639-8D11-46A7-8356-B8ECD9DE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93096"/>
            <a:ext cx="6910388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0AB5FA7-9756-40D6-91FF-E38ACF79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14" y="5589240"/>
            <a:ext cx="7128792" cy="60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B302EE-35F4-42BF-BD34-DBDE881D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5" y="4005064"/>
            <a:ext cx="3852961" cy="9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C4F4625-1D41-4FF2-8AF6-C1A6753BBC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정규 </a:t>
            </a:r>
            <a:r>
              <a:rPr lang="ko-KR" altLang="en-US" dirty="0"/>
              <a:t>표현식의 메소드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FDFC30D-BE77-4DF1-8685-148458CC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084ABD0-D9D3-4D79-A355-39FF4940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8" y="1484784"/>
            <a:ext cx="7770544" cy="1095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AA72510-A113-412F-B86A-468EEE4E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8" y="2627122"/>
            <a:ext cx="7557680" cy="40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72EF1DA-E685-45E4-A237-1ABDDCF242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표현식의 표현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기본 </a:t>
            </a:r>
            <a:r>
              <a:rPr lang="ko-KR" altLang="en-US" b="0" dirty="0"/>
              <a:t>메타 문자의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5CB8012-83D6-4DB4-91C3-BAE73666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74749C3-3562-4DC8-B065-5A42CE13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86" y="1844824"/>
            <a:ext cx="6846342" cy="454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C334FF2-667D-44F8-9CCA-F1C05088E0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표현식의</a:t>
            </a:r>
            <a:r>
              <a:rPr lang="ko-KR" altLang="en-US" dirty="0"/>
              <a:t> 표현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문자 </a:t>
            </a:r>
            <a:r>
              <a:rPr lang="ko-KR" altLang="en-US" b="0" dirty="0"/>
              <a:t>클래스의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C4C41D-1375-48AD-863E-2E26C6FA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AC8316D-DD3C-4FFA-9713-4742137F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73" y="1774632"/>
            <a:ext cx="6057900" cy="30243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1E57E6-CA8B-405F-9F1E-3A8A1DD27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23" y="4937812"/>
            <a:ext cx="6038850" cy="16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805A6DB-C250-4BA3-8CA1-1D9087B9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4C8A8C-A01D-454C-AF04-64A4A13A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40946"/>
            <a:ext cx="797356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00"/>
          <a:stretch/>
        </p:blipFill>
        <p:spPr bwMode="auto">
          <a:xfrm>
            <a:off x="265166" y="1338516"/>
            <a:ext cx="6264696" cy="54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BAD4D17-8FCC-41C6-9CB4-AB0A4F7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EFFFA7A-B377-4327-A6BA-2C3E380E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36712"/>
            <a:ext cx="7464136" cy="467591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72816"/>
            <a:ext cx="2485131" cy="2448272"/>
          </a:xfrm>
        </p:spPr>
      </p:pic>
    </p:spTree>
    <p:extLst>
      <p:ext uri="{BB962C8B-B14F-4D97-AF65-F5344CB8AC3E}">
        <p14:creationId xmlns:p14="http://schemas.microsoft.com/office/powerpoint/2010/main" val="20488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</a:t>
            </a:r>
            <a:r>
              <a:rPr lang="en-US" altLang="ko-KR" dirty="0"/>
              <a:t>(validation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페이지에서 입력한 데이터 값이 서버로 전송되기 </a:t>
            </a:r>
            <a:r>
              <a:rPr lang="ko-KR" altLang="en-US" b="0" dirty="0" smtClean="0"/>
              <a:t>전에 특정 </a:t>
            </a:r>
            <a:r>
              <a:rPr lang="ko-KR" altLang="en-US" b="0" dirty="0"/>
              <a:t>규칙에 맞게 입력되었는지 검증하는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실수로 유효하지 않은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값을 입력하면 부적합하다고 판단하여 다시 폼 페이지로 되돌려 사용자에게 오류가 </a:t>
            </a:r>
            <a:r>
              <a:rPr lang="ko-KR" altLang="en-US" b="0" dirty="0" smtClean="0"/>
              <a:t>있음을 </a:t>
            </a:r>
            <a:r>
              <a:rPr lang="ko-KR" altLang="en-US" b="0" dirty="0" smtClean="0"/>
              <a:t>알려줌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유효성 </a:t>
            </a:r>
            <a:r>
              <a:rPr lang="ko-KR" altLang="en-US" b="0" dirty="0"/>
              <a:t>검사의 </a:t>
            </a:r>
            <a:r>
              <a:rPr lang="ko-KR" altLang="en-US" b="0" dirty="0" smtClean="0"/>
              <a:t>예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폼 </a:t>
            </a:r>
            <a:r>
              <a:rPr lang="ko-KR" altLang="en-US" b="0" dirty="0"/>
              <a:t>페이지에서 나이를 입력할 때 숫자를 인식하는 </a:t>
            </a:r>
            <a:r>
              <a:rPr lang="ko-KR" altLang="en-US" b="0" dirty="0" smtClean="0"/>
              <a:t>검사</a:t>
            </a:r>
            <a:r>
              <a:rPr lang="en-US" altLang="ko-KR" b="0" dirty="0"/>
              <a:t>, </a:t>
            </a:r>
            <a:r>
              <a:rPr lang="ko-KR" altLang="en-US" b="0" dirty="0"/>
              <a:t>회원 가입 시 아이디 중복 검사</a:t>
            </a:r>
            <a:r>
              <a:rPr lang="en-US" altLang="ko-KR" b="0" dirty="0"/>
              <a:t>, </a:t>
            </a:r>
            <a:r>
              <a:rPr lang="ko-KR" altLang="en-US" b="0" dirty="0"/>
              <a:t>로그인 인증 시 아이디와 비밀번호 검사</a:t>
            </a:r>
            <a:r>
              <a:rPr lang="en-US" altLang="ko-KR" b="0" dirty="0"/>
              <a:t>, IP </a:t>
            </a:r>
            <a:r>
              <a:rPr lang="ko-KR" altLang="en-US" b="0" dirty="0"/>
              <a:t>패킷 검사 </a:t>
            </a:r>
            <a:r>
              <a:rPr lang="ko-KR" altLang="en-US" b="0" dirty="0" smtClean="0"/>
              <a:t>등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5EAC8CD-209D-4A4C-91E6-DE58C8D7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89040"/>
            <a:ext cx="734481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0"/>
          <a:stretch/>
        </p:blipFill>
        <p:spPr bwMode="auto">
          <a:xfrm>
            <a:off x="395536" y="908720"/>
            <a:ext cx="5813250" cy="280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BAD4D17-8FCC-41C6-9CB4-AB0A4F7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6" y="3669651"/>
            <a:ext cx="6062966" cy="32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0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76EEABE-7039-4B49-A0AF-13FEBDAA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6382458" cy="48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9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0B637CD-F90A-4251-85EF-96C86CDA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2708764-D86D-47A1-9664-833B4E75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36712"/>
            <a:ext cx="8420100" cy="2733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41562F4-E869-46CB-8864-FB97F6A4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5" y="3451253"/>
            <a:ext cx="8353425" cy="33147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18088"/>
            <a:ext cx="2808311" cy="1944216"/>
          </a:xfrm>
        </p:spPr>
      </p:pic>
    </p:spTree>
    <p:extLst>
      <p:ext uri="{BB962C8B-B14F-4D97-AF65-F5344CB8AC3E}">
        <p14:creationId xmlns:p14="http://schemas.microsoft.com/office/powerpoint/2010/main" val="16155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07B9E29-DE78-4D11-A0EE-072EC99B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17395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DD972D6-CE9F-4F00-9F8E-985C89A1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556792"/>
            <a:ext cx="8029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84893FC-0001-4DC2-9603-070B3BCA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7" y="1340768"/>
            <a:ext cx="6544014" cy="5184576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29000"/>
            <a:ext cx="2699126" cy="1368152"/>
          </a:xfrm>
        </p:spPr>
      </p:pic>
    </p:spTree>
    <p:extLst>
      <p:ext uri="{BB962C8B-B14F-4D97-AF65-F5344CB8AC3E}">
        <p14:creationId xmlns:p14="http://schemas.microsoft.com/office/powerpoint/2010/main" val="38831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842EEBB-2AE5-4F71-8EDA-2B1DF22A07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자바스크립트 관리 폴더 만들기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B3A1358-C7A6-49E7-B11D-702F730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F6687F-CAE9-463A-9C9D-F6A4909F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7272"/>
            <a:ext cx="8201025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2942857" cy="2285714"/>
          </a:xfrm>
          <a:prstGeom prst="rect">
            <a:avLst/>
          </a:prstGeom>
          <a:ln>
            <a:solidFill>
              <a:srgbClr val="50C1BE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58953" y="4365104"/>
            <a:ext cx="1592967" cy="43204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16030DA-4F4F-4CC7-BA03-1E76592179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유효성 검사를 위한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 작성하기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8A8B067-5898-442C-A2F3-07FC442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2D97F7B-7D6A-41E9-9CF9-11E9DA66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6408712" cy="50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F019B9C-1894-4E24-9528-1C78BD09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7013" y="908720"/>
            <a:ext cx="7153299" cy="5904656"/>
            <a:chOff x="296024" y="82550"/>
            <a:chExt cx="8429625" cy="84710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379E92F7-3B06-4DE5-9710-2F7FEB4B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82550"/>
              <a:ext cx="6768752" cy="511256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C7CC629-7C58-42B2-8409-591C91892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24" y="5203746"/>
              <a:ext cx="8429625" cy="334983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9C97FCA-0A4A-4633-B440-190A9079D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051" y="3789318"/>
            <a:ext cx="5112568" cy="99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6E565D4F-47C1-4DD3-ADC2-C33D0A5837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8FC25F6-9F60-44AF-BBD9-490F21CF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83568" y="1340768"/>
            <a:ext cx="7346776" cy="5162203"/>
            <a:chOff x="468631" y="1124744"/>
            <a:chExt cx="8305800" cy="76104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A9A348D-2ED5-4139-A32E-876B97386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631" y="1124744"/>
              <a:ext cx="8305800" cy="12001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F14158A-8466-4180-B177-24A6FCE0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406" y="2324894"/>
              <a:ext cx="8201025" cy="641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87BC125-01A2-4E3F-822E-F84E872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7013" y="1052736"/>
            <a:ext cx="7297315" cy="5709617"/>
            <a:chOff x="227013" y="1213477"/>
            <a:chExt cx="9312523" cy="72050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DD1C76AB-2E6C-49AB-9413-D301C1632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13477"/>
              <a:ext cx="9144000" cy="515168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9BC0A439-BDED-402A-AB19-D56C18F91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6237312"/>
              <a:ext cx="8353425" cy="218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4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58345CA-8612-4668-87C7-C4B1C3BE56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807896" cy="5715000"/>
          </a:xfrm>
        </p:spPr>
        <p:txBody>
          <a:bodyPr/>
          <a:lstStyle/>
          <a:p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b="0" dirty="0" err="1"/>
              <a:t>핸들러</a:t>
            </a:r>
            <a:r>
              <a:rPr lang="ko-KR" altLang="en-US" b="0" dirty="0"/>
              <a:t> 함수는 폼 페이지에서 이벤트가 발생했을 때</a:t>
            </a:r>
            <a:r>
              <a:rPr lang="en-US" altLang="ko-KR" b="0" dirty="0"/>
              <a:t>(&lt;submit&gt;</a:t>
            </a:r>
            <a:r>
              <a:rPr lang="ko-KR" altLang="en-US" b="0" dirty="0"/>
              <a:t>를 클릭한 경우</a:t>
            </a:r>
            <a:r>
              <a:rPr lang="en-US" altLang="ko-KR" b="0" dirty="0"/>
              <a:t>)</a:t>
            </a:r>
            <a:r>
              <a:rPr lang="ko-KR" altLang="en-US" b="0" dirty="0"/>
              <a:t>의 유효성 </a:t>
            </a:r>
            <a:r>
              <a:rPr lang="ko-KR" altLang="en-US" b="0" dirty="0" smtClean="0"/>
              <a:t>검사를 위해 </a:t>
            </a:r>
            <a:r>
              <a:rPr lang="ko-KR" altLang="en-US" b="0" dirty="0" err="1"/>
              <a:t>매핑하는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자바스크립트를 </a:t>
            </a:r>
            <a:r>
              <a:rPr lang="ko-KR" altLang="en-US" b="0" dirty="0"/>
              <a:t>이용하여 유효성 검사를 위한 코드를 </a:t>
            </a:r>
            <a:r>
              <a:rPr lang="ko-KR" altLang="en-US" b="0" dirty="0" smtClean="0"/>
              <a:t>작성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자바스크립트는 </a:t>
            </a:r>
            <a:r>
              <a:rPr lang="ko-KR" altLang="en-US" b="0" dirty="0"/>
              <a:t>웹 브라우저에서 유효성 검사를 처리하므로 서버에서 처리하는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것보다 </a:t>
            </a:r>
            <a:r>
              <a:rPr lang="ko-KR" altLang="en-US" b="0" dirty="0"/>
              <a:t>속도가 </a:t>
            </a:r>
            <a:r>
              <a:rPr lang="ko-KR" altLang="en-US" b="0" dirty="0" smtClean="0"/>
              <a:t>빠르고 </a:t>
            </a:r>
            <a:r>
              <a:rPr lang="ko-KR" altLang="en-US" b="0" dirty="0"/>
              <a:t>서버에 과부하를 주지 </a:t>
            </a:r>
            <a:r>
              <a:rPr lang="ko-KR" altLang="en-US" b="0" dirty="0" smtClean="0"/>
              <a:t>않음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페이지에 입력한 데이터 값이 서버로 전송되기 전에 특정 </a:t>
            </a:r>
            <a:r>
              <a:rPr lang="ko-KR" altLang="en-US" b="0" dirty="0" smtClean="0"/>
              <a:t>규칙에 </a:t>
            </a:r>
            <a:r>
              <a:rPr lang="ko-KR" altLang="en-US" b="0" dirty="0"/>
              <a:t>맞게 입력되었는지를 </a:t>
            </a:r>
            <a:r>
              <a:rPr lang="ko-KR" altLang="en-US" b="0" dirty="0" smtClean="0"/>
              <a:t>검사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입력된 </a:t>
            </a:r>
            <a:r>
              <a:rPr lang="ko-KR" altLang="en-US" b="0" dirty="0"/>
              <a:t>데이터가 유효성 검사를 통과하면 서버로 </a:t>
            </a:r>
            <a:r>
              <a:rPr lang="ko-KR" altLang="en-US" b="0" dirty="0" smtClean="0"/>
              <a:t>전송하고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그렇지 </a:t>
            </a:r>
            <a:r>
              <a:rPr lang="ko-KR" altLang="en-US" b="0" dirty="0"/>
              <a:t>않으면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서버 </a:t>
            </a:r>
            <a:r>
              <a:rPr lang="ko-KR" altLang="en-US" b="0" dirty="0"/>
              <a:t>전송을 취소하고 사용자에게 오류 메시지를 보여주는 역할을 </a:t>
            </a:r>
            <a:r>
              <a:rPr lang="ko-KR" altLang="en-US" b="0" dirty="0" smtClean="0"/>
              <a:t>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FD40949-2BE6-4E37-9422-3C2F2BE8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</p:spTree>
    <p:extLst>
      <p:ext uri="{BB962C8B-B14F-4D97-AF65-F5344CB8AC3E}">
        <p14:creationId xmlns:p14="http://schemas.microsoft.com/office/powerpoint/2010/main" val="10376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72A4974-42AD-4091-89A9-B930285227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검사를 위해 </a:t>
            </a:r>
            <a:r>
              <a:rPr lang="ko-KR" altLang="en-US" dirty="0" err="1"/>
              <a:t>핸들러</a:t>
            </a:r>
            <a:r>
              <a:rPr lang="ko-KR" altLang="en-US" dirty="0"/>
              <a:t> 함수를 만드는 </a:t>
            </a:r>
            <a:r>
              <a:rPr lang="ko-KR" altLang="en-US" dirty="0" smtClean="0"/>
              <a:t>과정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❶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 값이 </a:t>
            </a:r>
            <a:r>
              <a:rPr lang="en-US" altLang="ko-KR" b="0" dirty="0"/>
              <a:t>submit</a:t>
            </a:r>
            <a:r>
              <a:rPr lang="ko-KR" altLang="en-US" b="0" dirty="0"/>
              <a:t>인 경우 </a:t>
            </a:r>
            <a:r>
              <a:rPr lang="en-US" altLang="ko-KR" b="0" dirty="0" err="1"/>
              <a:t>onclick</a:t>
            </a:r>
            <a:r>
              <a:rPr lang="en-US" altLang="ko-KR" b="0" dirty="0"/>
              <a:t> </a:t>
            </a:r>
            <a:r>
              <a:rPr lang="ko-KR" altLang="en-US" b="0" dirty="0"/>
              <a:t>속성을 이용하여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</a:t>
            </a:r>
            <a:r>
              <a:rPr lang="ko-KR" altLang="en-US" b="0" dirty="0" err="1" smtClean="0"/>
              <a:t>핸들러</a:t>
            </a:r>
            <a:r>
              <a:rPr lang="ko-KR" altLang="en-US" b="0" dirty="0" smtClean="0"/>
              <a:t> </a:t>
            </a:r>
            <a:r>
              <a:rPr lang="ko-KR" altLang="en-US" b="0" dirty="0"/>
              <a:t>함수를 </a:t>
            </a:r>
            <a:r>
              <a:rPr lang="ko-KR" altLang="en-US" b="0" dirty="0" smtClean="0"/>
              <a:t>설정</a:t>
            </a:r>
            <a:r>
              <a:rPr lang="en-US" altLang="ko-KR" b="0" dirty="0" smtClean="0"/>
              <a:t> </a:t>
            </a:r>
            <a:r>
              <a:rPr lang="ko-KR" altLang="en-US" b="0" dirty="0"/>
              <a:t>또는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onsubmit</a:t>
            </a:r>
            <a:r>
              <a:rPr lang="en-US" altLang="ko-KR" b="0" dirty="0"/>
              <a:t> </a:t>
            </a:r>
            <a:r>
              <a:rPr lang="ko-KR" altLang="en-US" b="0" dirty="0"/>
              <a:t>속성 값에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❷ 자바스크립트를 이용하여 </a:t>
            </a:r>
            <a:r>
              <a:rPr lang="en-US" altLang="ko-KR" b="0" dirty="0" smtClean="0"/>
              <a:t>&lt;/script</a:t>
            </a:r>
            <a:r>
              <a:rPr lang="en-US" altLang="ko-KR" b="0" dirty="0"/>
              <a:t>&gt;…&lt;script&gt; </a:t>
            </a:r>
            <a:r>
              <a:rPr lang="ko-KR" altLang="en-US" b="0" dirty="0"/>
              <a:t>내에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</a:t>
            </a:r>
            <a:r>
              <a:rPr lang="ko-KR" altLang="en-US" b="0" dirty="0" smtClean="0"/>
              <a:t>작성</a:t>
            </a:r>
            <a:r>
              <a:rPr lang="en-US" altLang="ko-KR" b="0" dirty="0" smtClean="0"/>
              <a:t>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&lt;</a:t>
            </a:r>
            <a:r>
              <a:rPr lang="en-US" altLang="ko-KR" b="0" dirty="0"/>
              <a:t>script</a:t>
            </a:r>
            <a:r>
              <a:rPr lang="en-US" altLang="ko-KR" b="0" dirty="0" smtClean="0"/>
              <a:t>&gt;…&lt;/script</a:t>
            </a:r>
            <a:r>
              <a:rPr lang="en-US" altLang="ko-KR" b="0" dirty="0"/>
              <a:t>&gt; </a:t>
            </a:r>
            <a:r>
              <a:rPr lang="ko-KR" altLang="en-US" b="0" dirty="0"/>
              <a:t>구문은 </a:t>
            </a:r>
            <a:r>
              <a:rPr lang="en-US" altLang="ko-KR" b="0" dirty="0"/>
              <a:t>JSP </a:t>
            </a:r>
            <a:r>
              <a:rPr lang="ko-KR" altLang="en-US" b="0" dirty="0"/>
              <a:t>페이지의 어디에 위치해도 </a:t>
            </a:r>
            <a:r>
              <a:rPr lang="ko-KR" altLang="en-US" b="0" dirty="0" smtClean="0"/>
              <a:t>상관없음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❸ 폼 페이지에서 입력된 데이터 값을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함수로 가져오기 위해 </a:t>
            </a:r>
            <a:r>
              <a:rPr lang="en-US" altLang="ko-KR" b="0" dirty="0"/>
              <a:t>form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</a:t>
            </a:r>
            <a:r>
              <a:rPr lang="ko-KR" altLang="en-US" b="0" dirty="0" smtClean="0"/>
              <a:t>태그의 </a:t>
            </a:r>
            <a:r>
              <a:rPr lang="en-US" altLang="ko-KR" b="0" dirty="0"/>
              <a:t>name </a:t>
            </a:r>
            <a:r>
              <a:rPr lang="ko-KR" altLang="en-US" b="0" dirty="0" smtClean="0"/>
              <a:t>속성 또는 </a:t>
            </a:r>
            <a:r>
              <a:rPr lang="en-US" altLang="ko-KR" b="0" dirty="0"/>
              <a:t>forms </a:t>
            </a:r>
            <a:r>
              <a:rPr lang="ko-KR" altLang="en-US" b="0" dirty="0"/>
              <a:t>객체를 </a:t>
            </a:r>
            <a:r>
              <a:rPr lang="ko-KR" altLang="en-US" b="0" dirty="0" smtClean="0"/>
              <a:t>이용</a:t>
            </a:r>
            <a:r>
              <a:rPr lang="en-US" altLang="ko-KR" b="0" dirty="0" smtClean="0"/>
              <a:t> </a:t>
            </a:r>
          </a:p>
          <a:p>
            <a:pPr lvl="2"/>
            <a:r>
              <a:rPr lang="en-US" altLang="ko-KR" b="0" dirty="0" smtClean="0"/>
              <a:t>forms </a:t>
            </a:r>
            <a:r>
              <a:rPr lang="ko-KR" altLang="en-US" b="0" dirty="0"/>
              <a:t>객체를 이용하는 경우</a:t>
            </a:r>
            <a:r>
              <a:rPr lang="en-US" altLang="ko-KR" b="0" dirty="0"/>
              <a:t>, forms </a:t>
            </a:r>
            <a:r>
              <a:rPr lang="ko-KR" altLang="en-US" b="0" dirty="0"/>
              <a:t>객체는 배열의 </a:t>
            </a:r>
            <a:r>
              <a:rPr lang="ko-KR" altLang="en-US" b="0" dirty="0" smtClean="0"/>
              <a:t>형태이기 </a:t>
            </a:r>
            <a:r>
              <a:rPr lang="ko-KR" altLang="en-US" b="0" dirty="0"/>
              <a:t>때문에 </a:t>
            </a:r>
            <a:r>
              <a:rPr lang="en-US" altLang="ko-KR" b="0" dirty="0"/>
              <a:t>length </a:t>
            </a:r>
            <a:r>
              <a:rPr lang="ko-KR" altLang="en-US" b="0" dirty="0"/>
              <a:t>속성으로 크기를 알 수 있고 배열 값인 </a:t>
            </a:r>
            <a:r>
              <a:rPr lang="en-US" altLang="ko-KR" b="0" dirty="0"/>
              <a:t>index</a:t>
            </a:r>
            <a:r>
              <a:rPr lang="ko-KR" altLang="en-US" b="0" dirty="0"/>
              <a:t>는 </a:t>
            </a:r>
            <a:r>
              <a:rPr lang="en-US" altLang="ko-KR" b="0" dirty="0"/>
              <a:t>form </a:t>
            </a:r>
            <a:r>
              <a:rPr lang="ko-KR" altLang="en-US" b="0" dirty="0"/>
              <a:t>태그가 나타나는 </a:t>
            </a:r>
            <a:r>
              <a:rPr lang="ko-KR" altLang="en-US" b="0" dirty="0" smtClean="0"/>
              <a:t>순서로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ko-KR" altLang="en-US" b="0" dirty="0" smtClean="0"/>
              <a:t>시작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4AA8B83-A569-4D64-BDCC-447AC4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3E3D357-2255-4D3F-BC71-A45B9ACB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71" y="4149080"/>
            <a:ext cx="7060431" cy="25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ECFD87E-74D4-4712-A57D-84B6DAAB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16DAD746-8A4F-4245-878F-CFC0C0F69E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24534" y="1196752"/>
            <a:ext cx="7569581" cy="17497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1FB0A9-0EB6-4029-90A4-ACEAEA23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5" y="2927488"/>
            <a:ext cx="75608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14826"/>
            <a:ext cx="6912768" cy="554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2823FCE-7283-4BFC-8AA8-03EA61F2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9" y="879564"/>
            <a:ext cx="8201025" cy="52387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84" y="3650086"/>
            <a:ext cx="1515443" cy="1251887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99" y="2132856"/>
            <a:ext cx="2316298" cy="14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8938714-6489-48F2-8E3E-D4CA731FD1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 처리 </a:t>
            </a:r>
            <a:r>
              <a:rPr lang="ko-KR" altLang="en-US" dirty="0" smtClean="0"/>
              <a:t>방법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FAB8CCE-3582-4936-A490-623B0117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0A920AA-60FE-43F7-8F78-7A79F4AA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82581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D8F657D-05E2-4916-A422-B015A22B0C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유효성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페이지의 입력 항목에 입력한 데이터 값이 있는지 없는지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확인하고 </a:t>
            </a:r>
            <a:r>
              <a:rPr lang="ko-KR" altLang="en-US" b="0" dirty="0"/>
              <a:t>데이터 길이</a:t>
            </a:r>
            <a:r>
              <a:rPr lang="en-US" altLang="ko-KR" b="0" dirty="0"/>
              <a:t>, </a:t>
            </a:r>
            <a:r>
              <a:rPr lang="ko-KR" altLang="en-US" b="0" dirty="0"/>
              <a:t>숫자 등 기본적인 것이 맞는지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폼 </a:t>
            </a:r>
            <a:r>
              <a:rPr lang="ko-KR" altLang="en-US" b="0" dirty="0"/>
              <a:t>페이지의 입력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길이를 확인하여 데이터의 유무를 검증하는 것은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기본 </a:t>
            </a:r>
            <a:r>
              <a:rPr lang="ko-KR" altLang="en-US" b="0" dirty="0"/>
              <a:t>유효성 검사에 </a:t>
            </a:r>
            <a:r>
              <a:rPr lang="ko-KR" altLang="en-US" b="0" dirty="0" smtClean="0"/>
              <a:t>해당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37959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208</TotalTime>
  <Words>650</Words>
  <Application>Microsoft Office PowerPoint</Application>
  <PresentationFormat>화면 슬라이드 쇼(4:3)</PresentationFormat>
  <Paragraphs>106</Paragraphs>
  <Slides>40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1_마스터</vt:lpstr>
      <vt:lpstr>유효성 검사</vt:lpstr>
      <vt:lpstr>PowerPoint 프레젠테이션</vt:lpstr>
      <vt:lpstr>1. 유효성 검사의 개요</vt:lpstr>
      <vt:lpstr>1. 유효성 검사의 개요</vt:lpstr>
      <vt:lpstr>1. 유효성 검사의 개요</vt:lpstr>
      <vt:lpstr>1. 유효성 검사의 개요</vt:lpstr>
      <vt:lpstr>1. 유효성 검사의 개요</vt:lpstr>
      <vt:lpstr>1. 유효성 검사의 개요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311</cp:revision>
  <dcterms:created xsi:type="dcterms:W3CDTF">2011-01-05T15:14:06Z</dcterms:created>
  <dcterms:modified xsi:type="dcterms:W3CDTF">2020-08-07T06:47:46Z</dcterms:modified>
</cp:coreProperties>
</file>