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7" r:id="rId6"/>
    <p:sldId id="288" r:id="rId7"/>
    <p:sldId id="286" r:id="rId8"/>
    <p:sldId id="272" r:id="rId9"/>
    <p:sldId id="273" r:id="rId10"/>
    <p:sldId id="274" r:id="rId11"/>
    <p:sldId id="27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28" r:id="rId23"/>
    <p:sldId id="300" r:id="rId24"/>
    <p:sldId id="302" r:id="rId25"/>
    <p:sldId id="304" r:id="rId26"/>
    <p:sldId id="305" r:id="rId27"/>
    <p:sldId id="306" r:id="rId28"/>
    <p:sldId id="307" r:id="rId29"/>
    <p:sldId id="308" r:id="rId30"/>
    <p:sldId id="317" r:id="rId31"/>
    <p:sldId id="310" r:id="rId32"/>
    <p:sldId id="319" r:id="rId33"/>
    <p:sldId id="321" r:id="rId34"/>
    <p:sldId id="320" r:id="rId35"/>
    <p:sldId id="323" r:id="rId36"/>
    <p:sldId id="322" r:id="rId37"/>
    <p:sldId id="325" r:id="rId38"/>
    <p:sldId id="326" r:id="rId39"/>
    <p:sldId id="312" r:id="rId40"/>
    <p:sldId id="327" r:id="rId41"/>
    <p:sldId id="314" r:id="rId42"/>
    <p:sldId id="315" r:id="rId43"/>
    <p:sldId id="31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14E52-7F44-4CA4-8127-71E0E920E906}">
          <p14:sldIdLst>
            <p14:sldId id="256"/>
            <p14:sldId id="257"/>
            <p14:sldId id="258"/>
          </p14:sldIdLst>
        </p14:section>
        <p14:section name="Data Pre-processing" id="{FBBCBBA7-688A-48E2-8283-5AA6C8001391}">
          <p14:sldIdLst>
            <p14:sldId id="285"/>
            <p14:sldId id="287"/>
            <p14:sldId id="288"/>
            <p14:sldId id="286"/>
          </p14:sldIdLst>
        </p14:section>
        <p14:section name="Plotting" id="{CD4932FF-A861-4AF6-89F4-AC0CDD242074}">
          <p14:sldIdLst>
            <p14:sldId id="272"/>
            <p14:sldId id="273"/>
            <p14:sldId id="274"/>
            <p14:sldId id="275"/>
            <p14:sldId id="289"/>
            <p14:sldId id="290"/>
          </p14:sldIdLst>
        </p14:section>
        <p14:section name="Feature Engineering" id="{ADE6FA6F-7ED2-46FE-AA5E-0F80E17ABC02}">
          <p14:sldIdLst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328"/>
            <p14:sldId id="300"/>
            <p14:sldId id="302"/>
            <p14:sldId id="304"/>
            <p14:sldId id="305"/>
            <p14:sldId id="306"/>
            <p14:sldId id="307"/>
            <p14:sldId id="308"/>
            <p14:sldId id="317"/>
            <p14:sldId id="310"/>
            <p14:sldId id="319"/>
            <p14:sldId id="321"/>
            <p14:sldId id="320"/>
            <p14:sldId id="323"/>
            <p14:sldId id="322"/>
            <p14:sldId id="325"/>
            <p14:sldId id="326"/>
            <p14:sldId id="312"/>
            <p14:sldId id="327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6BB56-72CD-2E97-72CC-A0172376AE74}" v="801" dt="2024-04-17T17:49:01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3AF-37A4-D8BE-C6F8-81E6CF4E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0404-8EF6-58DA-A3F7-B953773E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ECC0-8CD4-A7EF-35EA-7ED95FA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E92B-3272-B47F-2278-FD31CE1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D60C-58E0-DA76-57CD-0D8E9D37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8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D1C4-F4BE-FB70-6D47-666B18C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7940-65E2-DEEA-39D2-2DD2B10B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F0DE-EFC1-F0C3-8AAE-ADD305A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FE8-D0DA-5ACC-C479-8BA96333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998F-CA03-6E5E-03EE-A940582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3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91575-85B9-2F18-5224-FA1E5EDB3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2D6B-3B84-4571-22C4-62B612F9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E7F-C091-35D4-C286-CF399964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E6B7-C882-C8B8-74CF-60A9C16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FB8-DB69-99EA-116F-3A9D9A0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52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EFC-44B6-A3EA-5DF9-7E87FD7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97B2-A838-EE03-7ABB-44B823D6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F668-CFB4-F98A-7280-88F821EC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B719-9B88-A0CB-3DA7-3C03EF6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8219-E578-3E7A-3F9A-FECB440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8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BB8-B2C6-E3D8-7977-340BE441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C81C-4EAF-F043-FEE8-1E78DC3B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A5E7-8152-3D97-C82C-E94368C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FFA-6C7A-90AE-1FC0-3309452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44C-4AB8-B768-EC2F-669683D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D68-9A28-7647-493E-D1E3B0E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A7BC-300E-031D-FE24-D471A518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6384-3F8E-BFB5-4E65-9EBFEEED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AEDA-AD73-F206-78C5-6FF1698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08B7-45C2-95AF-EF36-9C1CB0F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445F-81A8-E13B-CB07-C86CBE3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4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7A38-87B7-7A4D-CB60-961F3DF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13A9-4B6F-A902-52A4-60EC6FB8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3FD1-A02F-9108-4D0E-17541BF5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D280-CB26-1434-99F3-C734AB33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8B80-1CA5-D472-C076-A51F4EE3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769B-474F-7D29-9003-EAF0DD1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D2C0-4192-C8FA-5C35-03E0973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22D6E-2F7E-4411-2388-388FCE9C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411F-40A6-30D6-6342-71CDE3C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8663-D51F-93F0-2287-C7251F81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12D90-7A19-0CE2-8B58-37A953C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5D65-E4DD-0B7C-6D81-1C33428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98F0-199C-C765-D830-2D4909C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69E4F-7E73-C35D-D1B6-8C9B3F5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9917-7CB8-B4D9-B6CE-DC6B5CC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6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1DF-0646-7796-F6D0-C38C4CB9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D586-2456-D255-0CE1-A5FEDA07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885C-9BC3-29E9-FA95-86FCB9DA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1759-E2F0-3CD6-0C62-18A60CC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7851-0597-27C5-2D54-31856874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17A7-9120-67E6-C4F7-6B427DE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3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EAC-63BE-2046-5C03-AB9FE88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505B-CEE2-B9A2-4F97-4359E2AA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AF18-7632-0E5A-F7BD-7B8331E2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A6A4-64A1-9E45-8471-754A092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C66B-BF5B-DDAC-FEF2-74DE3BA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7BD-9FB0-3F6B-6B4D-4817C16A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C6454-A0B4-7A28-38EB-BA41940F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4317-CFA9-1A03-AAD9-5920691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0AAA-FA22-960A-05C1-99B412AB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657CA-F8EC-4C87-9515-8E77A9C1CB63}" type="datetimeFigureOut">
              <a:rPr lang="en-PH" smtClean="0"/>
              <a:t>4/17/24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EB3-EC24-3F01-7C01-9C16483F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E596-41C2-51F2-0B63-7261F5126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027AA-D21C-012F-C92B-9545A104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05653" y="558277"/>
            <a:ext cx="7780694" cy="2377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7B23C-EA0F-BFF2-AFF4-750C4191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11500" dirty="0"/>
              <a:t>KSI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2924-80F2-06F0-E81D-6479C999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fontScale="85000" lnSpcReduction="20000"/>
          </a:bodyPr>
          <a:lstStyle/>
          <a:p>
            <a:r>
              <a:rPr lang="en-PH" sz="7100" dirty="0"/>
              <a:t>Group 2</a:t>
            </a:r>
            <a:endParaRPr lang="en-PH" dirty="0"/>
          </a:p>
          <a:p>
            <a:r>
              <a:rPr lang="en-PH" dirty="0"/>
              <a:t>Ngan, Tsang Kwong</a:t>
            </a:r>
          </a:p>
          <a:p>
            <a:r>
              <a:rPr lang="en-PH" dirty="0"/>
              <a:t>Pillai, Rani Krishna</a:t>
            </a:r>
          </a:p>
          <a:p>
            <a:r>
              <a:rPr lang="en-PH" dirty="0"/>
              <a:t>Ramos, Kirstin Megga</a:t>
            </a:r>
          </a:p>
          <a:p>
            <a:r>
              <a:rPr lang="en-PH" dirty="0"/>
              <a:t>Wong, Yu Kwan</a:t>
            </a:r>
          </a:p>
          <a:p>
            <a:r>
              <a:rPr lang="en-PH" dirty="0"/>
              <a:t>ZHANG, AILIN</a:t>
            </a:r>
          </a:p>
        </p:txBody>
      </p:sp>
    </p:spTree>
    <p:extLst>
      <p:ext uri="{BB962C8B-B14F-4D97-AF65-F5344CB8AC3E}">
        <p14:creationId xmlns:p14="http://schemas.microsoft.com/office/powerpoint/2010/main" val="4040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FE30A-D47C-362B-4FAF-BC37564C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8" y="299564"/>
            <a:ext cx="7414903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001B-4A21-D5B7-315C-B13BD0FC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70" y="4500858"/>
            <a:ext cx="461050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DF81F-5F76-1CE7-D99A-06E74C9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6" y="208121"/>
            <a:ext cx="7475868" cy="365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CC17E-8959-499A-BF26-75E7F72A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619"/>
            <a:ext cx="5918500" cy="30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83E4D-A7EA-4A68-F987-D5B61B59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85339"/>
            <a:ext cx="5867908" cy="1874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565C6-C712-73FC-4C05-0526AC2B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41" y="1356505"/>
            <a:ext cx="7292767" cy="53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C07F0-974B-EAFB-CD60-3E1898FB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4" y="728752"/>
            <a:ext cx="7697131" cy="507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78BAF-2C1B-8FAA-D617-841476CE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062" y="141976"/>
            <a:ext cx="2560418" cy="6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81793-4973-0FDD-D768-A368F2A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" y="112858"/>
            <a:ext cx="6934801" cy="397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DAE93-F34A-6F81-5987-BF1BCA10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1290759"/>
            <a:ext cx="6411470" cy="5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FF0DD-DBB3-A223-8589-45AB66E2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0" y="582683"/>
            <a:ext cx="6454699" cy="569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DAC73-82A8-BA62-431F-B2DA13D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1039922"/>
            <a:ext cx="571549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AE419-5340-C7B9-5ACB-9503B950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8" y="92458"/>
            <a:ext cx="4884843" cy="579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A099-6C49-5E7B-E3E2-5ECD2EF0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8" y="5891781"/>
            <a:ext cx="3337849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57F85-EF52-D02F-C2BE-4076C9C0B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298" y="1046480"/>
            <a:ext cx="8792073" cy="520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40336-3F4F-842A-411C-A7DEC63E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62" y="72138"/>
            <a:ext cx="2072820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B2892-8C79-DF19-CADC-2FC5C39F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4" y="149666"/>
            <a:ext cx="6363251" cy="446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FDD54-3A56-8727-8F33-191CBC7A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60" y="853441"/>
            <a:ext cx="6268960" cy="5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4E4B2-377F-E45C-00E5-C1882BA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7" y="114100"/>
            <a:ext cx="6066046" cy="46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A67FC-9EE1-E286-F296-46D9E306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54" y="1259840"/>
            <a:ext cx="6106532" cy="54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ECA93-DA8C-3B11-835B-396976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" y="124273"/>
            <a:ext cx="6591871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8AE63-CF44-4A00-059E-45707A3F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25" y="1351280"/>
            <a:ext cx="6512930" cy="53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808-D503-EDAB-61B7-5BD9A6D2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Killed or Seriously Injured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6162-E0C6-9FA8-5906-619C650D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This data only includes events where a person sustained a major or fatal injury in a traffic collision event.</a:t>
            </a:r>
          </a:p>
          <a:p>
            <a:r>
              <a:rPr lang="en-PH" dirty="0"/>
              <a:t>Dataset classifies the severity of injury:</a:t>
            </a:r>
          </a:p>
          <a:p>
            <a:pPr lvl="1"/>
            <a:r>
              <a:rPr lang="en-PH" dirty="0"/>
              <a:t>Major Injury: </a:t>
            </a:r>
            <a:r>
              <a:rPr lang="en-US" dirty="0"/>
              <a:t>A non-fatal injury that is severe enough to require the injured person to be admitted to hospital, even if only for observation at the time of the collision.</a:t>
            </a:r>
          </a:p>
          <a:p>
            <a:pPr lvl="1"/>
            <a:r>
              <a:rPr lang="en-US" dirty="0"/>
              <a:t>Fatal: Fatal injury (person sustains bodily injuries resulting in death) only those cases where death occurs in less than 366 days as result of the collision.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5A683-6F49-30F9-EBAB-74125933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" y="96356"/>
            <a:ext cx="6233700" cy="377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C4E64-5FAF-D624-3344-98F00DBD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80" y="1337289"/>
            <a:ext cx="6693160" cy="54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226E-AD89-721A-30B4-F0B8FA56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6CDA7-AB5C-DD4B-A438-5C52F740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165" y="2828961"/>
            <a:ext cx="3057952" cy="16575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EC450-6E34-6EC8-8E62-34F33D4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2" y="161326"/>
            <a:ext cx="6211167" cy="5315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7AD40-CBEE-A411-3CC2-C315ADB43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165" y="1503398"/>
            <a:ext cx="256258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 sz="3600">
                <a:latin typeface="Aptos"/>
              </a:rPr>
              <a:t>Predictive model building</a:t>
            </a:r>
          </a:p>
          <a:p>
            <a:pPr marL="514350" indent="-514350">
              <a:buAutoNum type="arabicPeriod"/>
            </a:pPr>
            <a:r>
              <a:rPr lang="en-US" sz="3600">
                <a:ea typeface="+mn-lt"/>
                <a:cs typeface="+mn-lt"/>
              </a:rPr>
              <a:t>Model scoring and evaluation</a:t>
            </a:r>
            <a:endParaRPr lang="en-US" sz="3600">
              <a:latin typeface="Aptos"/>
            </a:endParaRPr>
          </a:p>
          <a:p>
            <a:pPr marL="514350" indent="-514350">
              <a:buAutoNum type="arabicPeriod"/>
            </a:pPr>
            <a:r>
              <a:rPr lang="en-US" sz="3600">
                <a:ea typeface="+mn-lt"/>
                <a:cs typeface="+mn-lt"/>
              </a:rPr>
              <a:t>Deploying the model</a:t>
            </a:r>
          </a:p>
          <a:p>
            <a:pPr marL="514350" indent="-514350">
              <a:buAutoNum type="arabicPeriod"/>
            </a:pPr>
            <a:r>
              <a:rPr lang="en-US" sz="3600">
                <a:ea typeface="+mn-lt"/>
                <a:cs typeface="+mn-lt"/>
              </a:rPr>
              <a:t>Key findings</a:t>
            </a:r>
            <a:endParaRPr lang="en-US" sz="3600">
              <a:latin typeface="Aptos"/>
            </a:endParaRPr>
          </a:p>
          <a:p>
            <a:pPr marL="514350" indent="-514350">
              <a:buAutoNum type="arabicPeriod"/>
            </a:pPr>
            <a:r>
              <a:rPr lang="en-US" sz="3600">
                <a:ea typeface="+mn-lt"/>
                <a:cs typeface="+mn-lt"/>
              </a:rPr>
              <a:t>Conclusion</a:t>
            </a:r>
            <a:endParaRPr lang="en-US" sz="3600" dirty="0">
              <a:latin typeface="Aptos"/>
            </a:endParaRPr>
          </a:p>
          <a:p>
            <a:pPr marL="514350" indent="-514350">
              <a:buAutoNum type="arabicPeriod"/>
            </a:pPr>
            <a:endParaRPr lang="en-US" sz="3200" dirty="0">
              <a:latin typeface="Aptos"/>
            </a:endParaRPr>
          </a:p>
          <a:p>
            <a:pPr marL="514350" indent="-514350">
              <a:buAutoNum type="arabicPeriod"/>
            </a:pPr>
            <a:endParaRPr lang="en-PH" dirty="0"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ptos Display"/>
                <a:cs typeface="Times New Roman"/>
              </a:rPr>
              <a:t>Agenda: Project phase #2</a:t>
            </a:r>
            <a:endParaRPr lang="en-PH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242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/>
              <a:t>Model building</a:t>
            </a:r>
            <a:endParaRPr lang="en-PH" dirty="0"/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PH">
                <a:latin typeface="Aptos"/>
                <a:ea typeface="+mn-lt"/>
                <a:cs typeface="Times New Roman"/>
              </a:rPr>
              <a:t>Naive Bayes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ea typeface="+mn-lt"/>
                <a:cs typeface="Times New Roman"/>
              </a:rPr>
              <a:t>Logistic regression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Times New Roman"/>
              </a:rPr>
              <a:t>SVM</a:t>
            </a:r>
            <a:endParaRPr lang="en-US" dirty="0">
              <a:ea typeface="+mn-lt"/>
              <a:cs typeface="Times New Roman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ea typeface="+mn-lt"/>
                <a:cs typeface="Times New Roman"/>
              </a:rPr>
              <a:t>Voting classifier</a:t>
            </a:r>
            <a:endParaRPr lang="en-US" dirty="0">
              <a:latin typeface="Aptos"/>
              <a:ea typeface="+mn-lt"/>
              <a:cs typeface="Times New Roman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ea typeface="+mn-lt"/>
                <a:cs typeface="Times New Roman"/>
              </a:rPr>
              <a:t>Random forest</a:t>
            </a:r>
          </a:p>
          <a:p>
            <a:pPr marL="514350" indent="-514350">
              <a:buAutoNum type="arabicPeriod"/>
            </a:pPr>
            <a:r>
              <a:rPr lang="en-PH">
                <a:ea typeface="+mn-lt"/>
                <a:cs typeface="+mn-lt"/>
              </a:rPr>
              <a:t>Fine tuning: </a:t>
            </a:r>
            <a:r>
              <a:rPr lang="en-PH">
                <a:latin typeface="Aptos"/>
                <a:ea typeface="Verdana"/>
                <a:cs typeface="+mn-lt"/>
              </a:rPr>
              <a:t>using Grid search and randomized grid search</a:t>
            </a:r>
            <a:endParaRPr lang="en-PH" dirty="0"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Display"/>
                <a:cs typeface="Times New Roman"/>
              </a:rPr>
              <a:t>Predictive model building</a:t>
            </a:r>
            <a:endParaRPr lang="en-PH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629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Naive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latin typeface="Aptos Display"/>
                <a:cs typeface="Times New Roman"/>
              </a:rPr>
              <a:t>The model with SMOTE, K-Fold, and Adjusted Threshold appears to be the best overall, providing a robust balance of accuracy, precision, and F1 Score.</a:t>
            </a:r>
            <a:endParaRPr lang="en-PH" sz="2000" dirty="0">
              <a:latin typeface="Aptos Display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endParaRPr lang="en-PH" dirty="0">
              <a:latin typeface="Aptos"/>
              <a:ea typeface="Verdana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08A4BA-2C49-8CBF-6E7B-339AF274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0" y="2705800"/>
            <a:ext cx="6096000" cy="32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Logistic regression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/>
              <a:t>The initial logistic regression</a:t>
            </a:r>
            <a:endParaRPr lang="en-PH" dirty="0">
              <a:latin typeface="Aptos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PH" dirty="0">
                <a:ea typeface="+mn-lt"/>
                <a:cs typeface="+mn-lt"/>
              </a:rPr>
              <a:t>      </a:t>
            </a:r>
            <a:r>
              <a:rPr lang="en-PH" sz="2000">
                <a:ea typeface="+mn-lt"/>
                <a:cs typeface="+mn-lt"/>
              </a:rPr>
              <a:t>model = LogisticRegression(solver='lbfgs', max_iter=1000)</a:t>
            </a:r>
            <a:endParaRPr lang="en-PH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PH" dirty="0">
              <a:latin typeface="Aptos"/>
              <a:ea typeface="Verdana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763A1D-1C0A-85A8-F921-F73CD190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59" y="3430312"/>
            <a:ext cx="4810125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7B192-4D61-FAC6-8B2D-3252AC1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88" y="2962067"/>
            <a:ext cx="3038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Logistic regression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/>
              <a:t>Fine tuning </a:t>
            </a:r>
            <a:endParaRPr lang="en-PH" dirty="0"/>
          </a:p>
          <a:p>
            <a:pPr marL="0" indent="0">
              <a:buNone/>
            </a:pPr>
            <a:r>
              <a:rPr lang="en-PH"/>
              <a:t>   by using </a:t>
            </a:r>
            <a:r>
              <a:rPr lang="en-PH">
                <a:ea typeface="+mn-lt"/>
                <a:cs typeface="+mn-lt"/>
              </a:rPr>
              <a:t>Grid Search</a:t>
            </a:r>
            <a:endParaRPr lang="en-PH"/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8D1DC7A-221B-5786-A36D-0D922B7E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78" y="1689307"/>
            <a:ext cx="6753225" cy="138112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3F2F4A9-335F-4323-BCB6-F3057943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5" y="3160920"/>
            <a:ext cx="5467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SVM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>
                <a:cs typeface="Times New Roman"/>
              </a:rPr>
              <a:t>SVM</a:t>
            </a:r>
            <a:r>
              <a:rPr lang="en-PH">
                <a:latin typeface="Aptos"/>
                <a:cs typeface="Times New Roman"/>
              </a:rPr>
              <a:t> classifier using four distinct kernels: linear, rbf, poly, and sigmoid.</a:t>
            </a:r>
            <a:endParaRPr lang="en-PH" dirty="0">
              <a:latin typeface="Aptos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2DC26-59CA-CEA6-9376-47F0647B5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74576"/>
              </p:ext>
            </p:extLst>
          </p:nvPr>
        </p:nvGraphicFramePr>
        <p:xfrm>
          <a:off x="1811130" y="3014869"/>
          <a:ext cx="8524470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62249">
                  <a:extLst>
                    <a:ext uri="{9D8B030D-6E8A-4147-A177-3AD203B41FA5}">
                      <a16:colId xmlns:a16="http://schemas.microsoft.com/office/drawing/2014/main" val="1427644590"/>
                    </a:ext>
                  </a:extLst>
                </a:gridCol>
                <a:gridCol w="2069247">
                  <a:extLst>
                    <a:ext uri="{9D8B030D-6E8A-4147-A177-3AD203B41FA5}">
                      <a16:colId xmlns:a16="http://schemas.microsoft.com/office/drawing/2014/main" val="57918205"/>
                    </a:ext>
                  </a:extLst>
                </a:gridCol>
                <a:gridCol w="1346982">
                  <a:extLst>
                    <a:ext uri="{9D8B030D-6E8A-4147-A177-3AD203B41FA5}">
                      <a16:colId xmlns:a16="http://schemas.microsoft.com/office/drawing/2014/main" val="2315665304"/>
                    </a:ext>
                  </a:extLst>
                </a:gridCol>
                <a:gridCol w="1302082">
                  <a:extLst>
                    <a:ext uri="{9D8B030D-6E8A-4147-A177-3AD203B41FA5}">
                      <a16:colId xmlns:a16="http://schemas.microsoft.com/office/drawing/2014/main" val="2720361723"/>
                    </a:ext>
                  </a:extLst>
                </a:gridCol>
                <a:gridCol w="1043910">
                  <a:extLst>
                    <a:ext uri="{9D8B030D-6E8A-4147-A177-3AD203B41FA5}">
                      <a16:colId xmlns:a16="http://schemas.microsoft.com/office/drawing/2014/main" val="2536073198"/>
                    </a:ext>
                  </a:extLst>
                </a:gridCol>
              </a:tblGrid>
              <a:tr h="3398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Kernel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Linear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rbf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poly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effectLst/>
                          <a:latin typeface="Aptos Display"/>
                        </a:rPr>
                        <a:t>sigmoid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0970"/>
                  </a:ext>
                </a:extLst>
              </a:tr>
              <a:tr h="3398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effectLst/>
                          <a:latin typeface="Aptos Display"/>
                        </a:rPr>
                        <a:t>Accuracy on training set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0.787 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0.917 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0.911 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0.662 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516386"/>
                  </a:ext>
                </a:extLst>
              </a:tr>
              <a:tr h="3398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>
                          <a:effectLst/>
                          <a:latin typeface="Aptos Display"/>
                        </a:rPr>
                        <a:t>Accuracy on testing set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0.776 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0.905 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0.898 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0.652 </a:t>
                      </a:r>
                      <a:endParaRPr lang="en-US" sz="2000" b="0" i="0">
                        <a:effectLst/>
                        <a:latin typeface="Aptos Display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6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6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SVM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>
                <a:ea typeface="+mn-lt"/>
                <a:cs typeface="+mn-lt"/>
              </a:rPr>
              <a:t>2. Fine tuning: </a:t>
            </a:r>
            <a:r>
              <a:rPr lang="en-PH">
                <a:latin typeface="Aptos"/>
                <a:ea typeface="Verdana"/>
                <a:cs typeface="+mn-lt"/>
              </a:rPr>
              <a:t>using Grid search</a:t>
            </a:r>
            <a:endParaRPr lang="en-US"/>
          </a:p>
          <a:p>
            <a:pPr marL="0" indent="0">
              <a:buNone/>
            </a:pPr>
            <a:endParaRPr lang="en-PH" dirty="0">
              <a:latin typeface="Aptos"/>
              <a:ea typeface="Verdana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F7E578-91CD-E53B-15C9-74665C87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1" y="3320429"/>
            <a:ext cx="6000750" cy="244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C2BCA-43F2-EBC6-FFBD-443F43D7893D}"/>
              </a:ext>
            </a:extLst>
          </p:cNvPr>
          <p:cNvSpPr txBox="1"/>
          <p:nvPr/>
        </p:nvSpPr>
        <p:spPr>
          <a:xfrm>
            <a:off x="1306315" y="2408106"/>
            <a:ext cx="65619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 Display"/>
              </a:rPr>
              <a:t>Best parameters = </a:t>
            </a:r>
            <a:r>
              <a:rPr lang="en-US" sz="2000">
                <a:latin typeface="Aptos Display"/>
                <a:cs typeface="Times New Roman"/>
              </a:rPr>
              <a:t>{'classifier__C': 10, 'classifier__gamma': 1.0, 'classifier__kernel': 'rbf'},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9853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Voting classifier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PH"/>
              <a:t>Hard voting</a:t>
            </a:r>
            <a:endParaRPr lang="en-PH" dirty="0"/>
          </a:p>
          <a:p>
            <a:pPr marL="742950" lvl="1" indent="0">
              <a:buNone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F754E5-BA14-A8C8-F5B7-31F2D794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93" y="1748389"/>
            <a:ext cx="4686300" cy="1152525"/>
          </a:xfrm>
          <a:prstGeom prst="rect">
            <a:avLst/>
          </a:prstGeom>
        </p:spPr>
      </p:pic>
      <p:pic>
        <p:nvPicPr>
          <p:cNvPr id="6" name="Picture 5" descr="A graph of blue squares with numbers and labels&#10;&#10;Description automatically generated">
            <a:extLst>
              <a:ext uri="{FF2B5EF4-FFF2-40B4-BE49-F238E27FC236}">
                <a16:creationId xmlns:a16="http://schemas.microsoft.com/office/drawing/2014/main" id="{C420E078-F923-1F06-6F4F-FD25434C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69" y="2904435"/>
            <a:ext cx="4321201" cy="3390348"/>
          </a:xfrm>
          <a:prstGeom prst="rect">
            <a:avLst/>
          </a:prstGeom>
        </p:spPr>
      </p:pic>
      <p:pic>
        <p:nvPicPr>
          <p:cNvPr id="7" name="Picture 6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C74AC229-F919-5D4A-D358-DF35236E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285" y="2702062"/>
            <a:ext cx="4503256" cy="34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Pre-processing  - Retrieve  &amp; prepare the data: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building &amp; fine tuning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deployment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/>
              <a:t>In the end, we could develop </a:t>
            </a:r>
            <a:r>
              <a:rPr lang="en-US" dirty="0"/>
              <a:t>a predictive machine learning model (classifier) and deploy it as a web API for inference.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3343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Voting classifier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/>
              <a:t>2. Soft voting</a:t>
            </a:r>
            <a:endParaRPr lang="en-PH" dirty="0"/>
          </a:p>
          <a:p>
            <a:pPr marL="742950" lvl="1" indent="0">
              <a:buNone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340412-8538-F94B-8491-E414CDCB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7" y="1560030"/>
            <a:ext cx="5648325" cy="1352550"/>
          </a:xfrm>
          <a:prstGeom prst="rect">
            <a:avLst/>
          </a:prstGeom>
        </p:spPr>
      </p:pic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4556237-1886-94DB-29E4-7C72E7CA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9" y="2844454"/>
            <a:ext cx="4203977" cy="3499265"/>
          </a:xfrm>
          <a:prstGeom prst="rect">
            <a:avLst/>
          </a:prstGeom>
        </p:spPr>
      </p:pic>
      <p:pic>
        <p:nvPicPr>
          <p:cNvPr id="9" name="Picture 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9F4E341F-A39F-CB0E-D6C0-B194B5BB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42" y="2922933"/>
            <a:ext cx="4160907" cy="32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Attempt 1: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FF0000"/>
                </a:solidFill>
                <a:latin typeface="Aptos"/>
                <a:ea typeface="+mn-lt"/>
                <a:cs typeface="Times New Roman"/>
              </a:rPr>
              <a:t>min_sample_leaf = 1</a:t>
            </a:r>
            <a:endParaRPr lang="en-PH" sz="2000" dirty="0">
              <a:solidFill>
                <a:srgbClr val="FF0000"/>
              </a:solidFill>
              <a:latin typeface="Aptos"/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91C85A4-650A-74A9-4F12-9914E56E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45" y="2248798"/>
            <a:ext cx="5248000" cy="3486841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3C2C91-DE7B-AA16-1F4C-1F63F559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048" y="2126352"/>
            <a:ext cx="2514600" cy="1876425"/>
          </a:xfrm>
          <a:prstGeom prst="rect">
            <a:avLst/>
          </a:prstGeom>
        </p:spPr>
      </p:pic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1BDCF83-0905-D8A1-2C06-68A4E202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152" y="4410973"/>
            <a:ext cx="5715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8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Attempt 1: 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min_sample_leaf = 1</a:t>
            </a:r>
            <a:endParaRPr lang="en-US" sz="20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AA437DD-4D35-1CEF-39B7-F7CACD1F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1" y="2430738"/>
            <a:ext cx="4305300" cy="2924175"/>
          </a:xfrm>
          <a:prstGeom prst="rect">
            <a:avLst/>
          </a:prstGeom>
        </p:spPr>
      </p:pic>
      <p:pic>
        <p:nvPicPr>
          <p:cNvPr id="8" name="Picture 7" descr="A graph of a graph showing the number of training scores&#10;&#10;Description automatically generated with medium confidence">
            <a:extLst>
              <a:ext uri="{FF2B5EF4-FFF2-40B4-BE49-F238E27FC236}">
                <a16:creationId xmlns:a16="http://schemas.microsoft.com/office/drawing/2014/main" id="{74072298-F0F3-5ECA-8DE1-CC79DC75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413" y="2181915"/>
            <a:ext cx="4351960" cy="34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8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2. Attempt 2: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 min_sample_leaf is at least 2</a:t>
            </a:r>
            <a:endParaRPr lang="en-PH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7" name="Picture 6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7C21C1A3-AA7A-75E4-E645-4DF86A25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28" y="2266122"/>
            <a:ext cx="5444987" cy="3253408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C5D00F-E539-DDF8-4D17-23CA0723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12" y="2091910"/>
            <a:ext cx="2771775" cy="179070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F83661-3F45-C471-DE3B-585B46DC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05" y="4168223"/>
            <a:ext cx="5886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2. Attempt 2: 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min_sample_leaf is at least 2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731BA47-6CDB-6607-7586-3EE4FB66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1" y="2340251"/>
            <a:ext cx="4686300" cy="3105150"/>
          </a:xfrm>
          <a:prstGeom prst="rect">
            <a:avLst/>
          </a:prstGeom>
        </p:spPr>
      </p:pic>
      <p:pic>
        <p:nvPicPr>
          <p:cNvPr id="5" name="Picture 4" descr="A graph of a graph showing the results of a training&#10;&#10;Description automatically generated with medium confidence">
            <a:extLst>
              <a:ext uri="{FF2B5EF4-FFF2-40B4-BE49-F238E27FC236}">
                <a16:creationId xmlns:a16="http://schemas.microsoft.com/office/drawing/2014/main" id="{0B0CAA4E-AE10-41BE-2E42-AA09537A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87" y="2098330"/>
            <a:ext cx="4583872" cy="35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3. Attempt3: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 minimize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max depth to 20</a:t>
            </a:r>
            <a:endParaRPr lang="en-PH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B255E92-3041-1546-0662-1DB4A360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3" y="2286690"/>
            <a:ext cx="5494131" cy="3466272"/>
          </a:xfrm>
          <a:prstGeom prst="rect">
            <a:avLst/>
          </a:prstGeom>
        </p:spPr>
      </p:pic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2DDFC92-523D-1800-20FC-8975B6C1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13" y="2290694"/>
            <a:ext cx="3400425" cy="179070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BA3DC10-4F51-6632-4D6E-BB443B98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02" y="4306404"/>
            <a:ext cx="5800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4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3. Attempt 3: 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minimize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max depth to 20</a:t>
            </a:r>
            <a:endParaRPr lang="en-PH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CB58FABB-1477-BF56-EF03-1D5F106F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38" y="2419350"/>
            <a:ext cx="44767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9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 Attempt4: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 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max_depth is set to 4, 6, 8,10.</a:t>
            </a:r>
            <a:endParaRPr lang="en-PH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4DC2DD0-8EA5-7065-2A86-A9FD6D0C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04" y="2302910"/>
            <a:ext cx="5364922" cy="345591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7B0A49-53B0-7962-38D8-7CA53DF9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76" y="2301529"/>
            <a:ext cx="3057525" cy="18573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FE4A996-3465-4F10-EA1A-F8E64DC3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18" y="4434578"/>
            <a:ext cx="6038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building: Random forest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 Attempt4: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 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max_depth is set to 4, 6, 8,10.</a:t>
            </a:r>
            <a:endParaRPr lang="en-PH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971550" lvl="1">
              <a:buFont typeface="Courier New" panose="020B0604020202020204" pitchFamily="34" charset="0"/>
              <a:buChar char="o"/>
            </a:pPr>
            <a:endParaRPr lang="en-PH" dirty="0">
              <a:latin typeface="Aptos"/>
              <a:cs typeface="Times New Roman"/>
            </a:endParaRPr>
          </a:p>
        </p:txBody>
      </p:sp>
      <p:pic>
        <p:nvPicPr>
          <p:cNvPr id="4" name="Picture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8E35B35-4D14-A1E0-F53C-C5BAA309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50" y="2845076"/>
            <a:ext cx="4581525" cy="2095500"/>
          </a:xfrm>
          <a:prstGeom prst="rect">
            <a:avLst/>
          </a:prstGeom>
        </p:spPr>
      </p:pic>
      <p:pic>
        <p:nvPicPr>
          <p:cNvPr id="5" name="Picture 4" descr="A graph showing the results of a training course&#10;&#10;Description automatically generated">
            <a:extLst>
              <a:ext uri="{FF2B5EF4-FFF2-40B4-BE49-F238E27FC236}">
                <a16:creationId xmlns:a16="http://schemas.microsoft.com/office/drawing/2014/main" id="{B0C63CBD-ED96-8050-4B55-A6A7EC13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27" y="2352330"/>
            <a:ext cx="4618520" cy="35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1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Model scoring and 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PH" sz="1800">
                <a:latin typeface="Aptos"/>
                <a:ea typeface="Verdana"/>
              </a:rPr>
              <a:t>The socre from tuning model for each 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E776A7-DBE8-9859-E3DD-B847669D716E}"/>
              </a:ext>
            </a:extLst>
          </p:cNvPr>
          <p:cNvGraphicFramePr>
            <a:graphicFrameLocks noGrp="1"/>
          </p:cNvGraphicFramePr>
          <p:nvPr/>
        </p:nvGraphicFramePr>
        <p:xfrm>
          <a:off x="1021691" y="2734056"/>
          <a:ext cx="10237014" cy="348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04732">
                  <a:extLst>
                    <a:ext uri="{9D8B030D-6E8A-4147-A177-3AD203B41FA5}">
                      <a16:colId xmlns:a16="http://schemas.microsoft.com/office/drawing/2014/main" val="4058329088"/>
                    </a:ext>
                  </a:extLst>
                </a:gridCol>
                <a:gridCol w="1736148">
                  <a:extLst>
                    <a:ext uri="{9D8B030D-6E8A-4147-A177-3AD203B41FA5}">
                      <a16:colId xmlns:a16="http://schemas.microsoft.com/office/drawing/2014/main" val="963816405"/>
                    </a:ext>
                  </a:extLst>
                </a:gridCol>
                <a:gridCol w="1573105">
                  <a:extLst>
                    <a:ext uri="{9D8B030D-6E8A-4147-A177-3AD203B41FA5}">
                      <a16:colId xmlns:a16="http://schemas.microsoft.com/office/drawing/2014/main" val="4199686469"/>
                    </a:ext>
                  </a:extLst>
                </a:gridCol>
                <a:gridCol w="1546281">
                  <a:extLst>
                    <a:ext uri="{9D8B030D-6E8A-4147-A177-3AD203B41FA5}">
                      <a16:colId xmlns:a16="http://schemas.microsoft.com/office/drawing/2014/main" val="3081847501"/>
                    </a:ext>
                  </a:extLst>
                </a:gridCol>
                <a:gridCol w="1778224">
                  <a:extLst>
                    <a:ext uri="{9D8B030D-6E8A-4147-A177-3AD203B41FA5}">
                      <a16:colId xmlns:a16="http://schemas.microsoft.com/office/drawing/2014/main" val="2230467688"/>
                    </a:ext>
                  </a:extLst>
                </a:gridCol>
                <a:gridCol w="2098524">
                  <a:extLst>
                    <a:ext uri="{9D8B030D-6E8A-4147-A177-3AD203B41FA5}">
                      <a16:colId xmlns:a16="http://schemas.microsoft.com/office/drawing/2014/main" val="1313947555"/>
                    </a:ext>
                  </a:extLst>
                </a:gridCol>
              </a:tblGrid>
              <a:tr h="142384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Algorithm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Naive Bayes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Logistic Regression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SVM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Voting Classifier </a:t>
                      </a:r>
                      <a:endParaRPr lang="en-US" sz="3000" b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(hard voting) </a:t>
                      </a:r>
                      <a:endParaRPr lang="en-US" sz="3000" b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Random Forest </a:t>
                      </a:r>
                      <a:endParaRPr lang="en-US" sz="3000" b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(1</a:t>
                      </a:r>
                      <a:r>
                        <a:rPr lang="en-US" sz="1600" b="0" baseline="30000">
                          <a:effectLst/>
                        </a:rPr>
                        <a:t>st</a:t>
                      </a:r>
                      <a:r>
                        <a:rPr lang="en-US" sz="2000" b="0">
                          <a:effectLst/>
                        </a:rPr>
                        <a:t> attempt)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extLst>
                  <a:ext uri="{0D108BD9-81ED-4DB2-BD59-A6C34878D82A}">
                    <a16:rowId xmlns:a16="http://schemas.microsoft.com/office/drawing/2014/main" val="2483111067"/>
                  </a:ext>
                </a:extLst>
              </a:tr>
              <a:tr h="515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Accuracy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0.906 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0.784 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0.963 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0.951 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0.955 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extLst>
                  <a:ext uri="{0D108BD9-81ED-4DB2-BD59-A6C34878D82A}">
                    <a16:rowId xmlns:a16="http://schemas.microsoft.com/office/drawing/2014/main" val="3470544707"/>
                  </a:ext>
                </a:extLst>
              </a:tr>
              <a:tr h="515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Precision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0.902 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0.780 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0.970 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extLst>
                  <a:ext uri="{0D108BD9-81ED-4DB2-BD59-A6C34878D82A}">
                    <a16:rowId xmlns:a16="http://schemas.microsoft.com/office/drawing/2014/main" val="3472635239"/>
                  </a:ext>
                </a:extLst>
              </a:tr>
              <a:tr h="515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Recall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0.686 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0.780 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0.931 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extLst>
                  <a:ext uri="{0D108BD9-81ED-4DB2-BD59-A6C34878D82A}">
                    <a16:rowId xmlns:a16="http://schemas.microsoft.com/office/drawing/2014/main" val="795204706"/>
                  </a:ext>
                </a:extLst>
              </a:tr>
              <a:tr h="5150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effectLst/>
                        </a:rPr>
                        <a:t>F1 Score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0.741 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0.780 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0.960 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0.950 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0.950 </a:t>
                      </a:r>
                      <a:endParaRPr lang="en-US" sz="3000" b="0" i="0">
                        <a:effectLst/>
                      </a:endParaRPr>
                    </a:p>
                  </a:txBody>
                  <a:tcPr marL="110449" marR="110449" marT="75736" marB="75736"/>
                </a:tc>
                <a:extLst>
                  <a:ext uri="{0D108BD9-81ED-4DB2-BD59-A6C34878D82A}">
                    <a16:rowId xmlns:a16="http://schemas.microsoft.com/office/drawing/2014/main" val="6149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7E847-FA8E-E240-A941-4079720C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369199"/>
            <a:ext cx="11419840" cy="3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Deploying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latin typeface="Aptos Display"/>
                <a:cs typeface="Times New Roman"/>
              </a:rPr>
              <a:t>API</a:t>
            </a:r>
            <a:endParaRPr lang="en-US" sz="2400" b="1" dirty="0">
              <a:latin typeface="Aptos Display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Aptos Display"/>
              <a:cs typeface="Times New Roman"/>
            </a:endParaRPr>
          </a:p>
          <a:p>
            <a:pPr marL="0" indent="0">
              <a:buNone/>
            </a:pPr>
            <a:endParaRPr lang="en-PH" dirty="0">
              <a:latin typeface="Aptos"/>
              <a:ea typeface="Verdana"/>
              <a:cs typeface="Times New Roman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0F4CE6-511E-E109-75AC-5EE01B69F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21511"/>
            <a:ext cx="5943600" cy="3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Key findings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latin typeface="Aptos Display"/>
                <a:ea typeface="+mn-lt"/>
                <a:cs typeface="Times New Roman"/>
              </a:rPr>
              <a:t>Naive Bayes: </a:t>
            </a:r>
            <a:endParaRPr lang="en-US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Display"/>
                <a:ea typeface="+mn-lt"/>
                <a:cs typeface="Times New Roman"/>
              </a:rPr>
              <a:t>Shows a high accuracy score of 0.906, but lower precision, recall, and F1 score</a:t>
            </a:r>
            <a:endParaRPr lang="en-US" sz="2000">
              <a:latin typeface="Aptos" panose="02110004020202020204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Display"/>
                <a:ea typeface="+mn-lt"/>
                <a:cs typeface="Times New Roman"/>
              </a:rPr>
              <a:t>Indicating that it may be classifying some instances incorrectly.</a:t>
            </a:r>
            <a:endParaRPr lang="en-US" sz="2000"/>
          </a:p>
          <a:p>
            <a:r>
              <a:rPr lang="en-US" sz="2400" b="1">
                <a:latin typeface="Aptos Display"/>
                <a:ea typeface="+mn-lt"/>
                <a:cs typeface="Times New Roman"/>
              </a:rPr>
              <a:t>Logistic Regression: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Display"/>
                <a:ea typeface="+mn-lt"/>
                <a:cs typeface="Times New Roman"/>
              </a:rPr>
              <a:t>Has a lower accuracy score compared to Naive Bayes but shows similar precision, recall, and F1 score.</a:t>
            </a:r>
            <a:endParaRPr lang="en-US" sz="2000"/>
          </a:p>
          <a:p>
            <a:r>
              <a:rPr lang="en-US" sz="2400" b="1">
                <a:latin typeface="Aptos Display"/>
                <a:ea typeface="+mn-lt"/>
                <a:cs typeface="Times New Roman"/>
              </a:rPr>
              <a:t>SVM:</a:t>
            </a:r>
            <a:r>
              <a:rPr lang="en-US" sz="2000" dirty="0">
                <a:latin typeface="Aptos Display"/>
                <a:ea typeface="+mn-lt"/>
                <a:cs typeface="Times New Roman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Display"/>
                <a:ea typeface="+mn-lt"/>
                <a:cs typeface="Times New Roman"/>
              </a:rPr>
              <a:t>Demonstrates the highest accuracy score of 0.963, along with high precision, recall, and F1 score, indicating its effectiveness in classification tasks.</a:t>
            </a:r>
            <a:endParaRPr lang="en-US" sz="2000"/>
          </a:p>
          <a:p>
            <a:pPr marL="0" indent="0">
              <a:buNone/>
            </a:pPr>
            <a:endParaRPr lang="en-PH" dirty="0">
              <a:latin typeface="Aptos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99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Key findings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Voting Classifier (hard voting):</a:t>
            </a:r>
            <a:endParaRPr lang="en-US" sz="2400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Achieves a high accuracy score of 0.951, with excellent precision, recall, and F1 score</a:t>
            </a:r>
            <a:endParaRPr lang="en-US" sz="2000">
              <a:latin typeface="Aptos" panose="02110004020202020204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It combines the strengths of multiple classifiers effectively</a:t>
            </a:r>
            <a:endParaRPr lang="en-US" sz="2000"/>
          </a:p>
          <a:p>
            <a:r>
              <a:rPr lang="en-US" sz="2400" b="1">
                <a:latin typeface="Aptos Display"/>
                <a:ea typeface="+mn-lt"/>
                <a:cs typeface="Times New Roman"/>
              </a:rPr>
              <a:t>Random Forest (1st attempt):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Shows a competitive accuracy score of 0.955, with high precision, recall, and F1 score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Showing it a strong contender for classification tasks.</a:t>
            </a:r>
            <a:endParaRPr lang="en-US" sz="2000" dirty="0">
              <a:latin typeface="Aptos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Aptos Display"/>
              <a:ea typeface="Verdana"/>
              <a:cs typeface="Times New Roman"/>
            </a:endParaRPr>
          </a:p>
          <a:p>
            <a:pPr marL="0" indent="0">
              <a:buNone/>
            </a:pPr>
            <a:endParaRPr lang="en-PH" dirty="0">
              <a:latin typeface="Apto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8018C-F792-0293-B45E-D5DDDC3AC45F}"/>
              </a:ext>
            </a:extLst>
          </p:cNvPr>
          <p:cNvSpPr txBox="1"/>
          <p:nvPr/>
        </p:nvSpPr>
        <p:spPr>
          <a:xfrm>
            <a:off x="1873318" y="4455312"/>
            <a:ext cx="9227908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  <a:cs typeface="Times New Roman"/>
              </a:rPr>
              <a:t>SVM and the Voting Classifier (hard voting) </a:t>
            </a:r>
            <a:r>
              <a:rPr lang="en-US">
                <a:latin typeface="Aptos"/>
                <a:cs typeface="Times New Roman"/>
              </a:rPr>
              <a:t>are more suitable for this issue in terms of </a:t>
            </a:r>
            <a:r>
              <a:rPr lang="en-US" dirty="0">
                <a:latin typeface="Aptos"/>
                <a:cs typeface="Times New Roman"/>
              </a:rPr>
              <a:t>accuracy and overall performance across precision, recall, and F1 score. </a:t>
            </a:r>
            <a:endParaRPr lang="en-US"/>
          </a:p>
          <a:p>
            <a:r>
              <a:rPr lang="en-US" b="1">
                <a:latin typeface="Aptos"/>
                <a:cs typeface="Times New Roman"/>
              </a:rPr>
              <a:t>Random Forest</a:t>
            </a:r>
            <a:r>
              <a:rPr lang="en-US">
                <a:latin typeface="Aptos"/>
                <a:cs typeface="Times New Roman"/>
              </a:rPr>
              <a:t> </a:t>
            </a:r>
            <a:r>
              <a:rPr lang="en-US" dirty="0">
                <a:latin typeface="Aptos"/>
                <a:cs typeface="Times New Roman"/>
              </a:rPr>
              <a:t>also performs well but slightly lower than SVM and the Voting Classifier. </a:t>
            </a:r>
            <a:r>
              <a:rPr lang="en-US" b="1" dirty="0">
                <a:latin typeface="Aptos"/>
                <a:cs typeface="Times New Roman"/>
              </a:rPr>
              <a:t>Naive Bayes and Logistic Regression</a:t>
            </a:r>
            <a:r>
              <a:rPr lang="en-US" dirty="0">
                <a:latin typeface="Aptos"/>
                <a:cs typeface="Times New Roman"/>
              </a:rPr>
              <a:t> show lower accuracy and performance metrics compared to the other algorithms.</a:t>
            </a:r>
            <a:endParaRPr lang="en-US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371E952-4010-8C21-88F8-6FD7C9B657CC}"/>
              </a:ext>
            </a:extLst>
          </p:cNvPr>
          <p:cNvSpPr/>
          <p:nvPr/>
        </p:nvSpPr>
        <p:spPr>
          <a:xfrm>
            <a:off x="404223" y="4178706"/>
            <a:ext cx="861389" cy="156817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84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ptos Display"/>
                <a:ea typeface="+mj-lt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This project exemplifies the power of predictive analytics in enhancing road safety and mitigating fatalities.</a:t>
            </a:r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We were able to explore, model, and fine-tune predictive models using machine learning algorithms and classifiers.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Using Machine learning and API technology, we have developed a robust predictive software capable of assessing the likelihood of fatal collisions based on various factors.</a:t>
            </a:r>
            <a:endParaRPr lang="en-US" sz="1200">
              <a:ea typeface="+mn-lt"/>
              <a:cs typeface="+mn-lt"/>
            </a:endParaRPr>
          </a:p>
          <a:p>
            <a:endParaRPr lang="en-US" sz="2000" dirty="0">
              <a:latin typeface="Aptos Display"/>
              <a:cs typeface="Times New Roman"/>
            </a:endParaRPr>
          </a:p>
          <a:p>
            <a:pPr marL="0" indent="0">
              <a:buNone/>
            </a:pPr>
            <a:endParaRPr lang="en-PH" dirty="0">
              <a:latin typeface="Aptos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9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C4C49-104C-0EBB-2B4B-7A229C0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9" y="653851"/>
            <a:ext cx="3482642" cy="459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BE3A-EEA2-9A57-9E34-60F2815B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36" y="653851"/>
            <a:ext cx="3322608" cy="4861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F60F3-9A5D-4BB2-39D0-4D3E07F9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19" y="658931"/>
            <a:ext cx="321591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B3984-C2AB-9C3E-2881-CF54D897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1" y="1512472"/>
            <a:ext cx="10054998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602DD-CAD8-2152-8F00-3958CD82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00" y="387133"/>
            <a:ext cx="8255400" cy="447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C7ABF-4354-527A-AA77-3D407E2C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31" y="4944201"/>
            <a:ext cx="71329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708D7-925F-796F-6515-66ABFF5A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6" y="217013"/>
            <a:ext cx="7475868" cy="361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AF4FE-A6AB-A4F0-C878-4BAE73E2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1" y="4560547"/>
            <a:ext cx="504487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BA3C7-CEAB-3FA2-85A7-4E36E94B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" y="150974"/>
            <a:ext cx="7445385" cy="35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BF684-82AA-6DE6-A0EF-0C0D117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4" y="4664689"/>
            <a:ext cx="47400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841</Words>
  <Application>Microsoft Macintosh PowerPoint</Application>
  <PresentationFormat>Widescreen</PresentationFormat>
  <Paragraphs>138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Courier New</vt:lpstr>
      <vt:lpstr>Times New Roman</vt:lpstr>
      <vt:lpstr>Office Theme</vt:lpstr>
      <vt:lpstr>KSI Dataset</vt:lpstr>
      <vt:lpstr>Killed or Seriously Injured dataset</vt:lpstr>
      <vt:lpstr>Purpose of this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Agenda: Project phase #2</vt:lpstr>
      <vt:lpstr>Predictive model building</vt:lpstr>
      <vt:lpstr>Model building: Naive Bayes</vt:lpstr>
      <vt:lpstr>Model building: Logistic regression</vt:lpstr>
      <vt:lpstr>Model building: Logistic regression</vt:lpstr>
      <vt:lpstr>Model building: SVM</vt:lpstr>
      <vt:lpstr>Model building: SVM</vt:lpstr>
      <vt:lpstr>Model building: Voting classifier</vt:lpstr>
      <vt:lpstr>Model building: Voting classifier</vt:lpstr>
      <vt:lpstr>Model building: Random forest</vt:lpstr>
      <vt:lpstr>Model building: Random forest</vt:lpstr>
      <vt:lpstr>Model building: Random forest</vt:lpstr>
      <vt:lpstr>Model building: Random forest</vt:lpstr>
      <vt:lpstr>Model building: Random forest</vt:lpstr>
      <vt:lpstr>Model building: Random forest</vt:lpstr>
      <vt:lpstr>Model building: Random forest</vt:lpstr>
      <vt:lpstr>Model building: Random forest</vt:lpstr>
      <vt:lpstr>Model scoring and evaluation</vt:lpstr>
      <vt:lpstr>Deploying the model</vt:lpstr>
      <vt:lpstr>Key findings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KSI Dataset</dc:title>
  <dc:creator>Kirstin Megga Ramos</dc:creator>
  <cp:lastModifiedBy>Vincent Ngan</cp:lastModifiedBy>
  <cp:revision>342</cp:revision>
  <dcterms:created xsi:type="dcterms:W3CDTF">2024-03-16T20:35:07Z</dcterms:created>
  <dcterms:modified xsi:type="dcterms:W3CDTF">2024-04-17T21:47:53Z</dcterms:modified>
</cp:coreProperties>
</file>