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2" r:id="rId7"/>
    <p:sldId id="263" r:id="rId8"/>
    <p:sldId id="264" r:id="rId9"/>
    <p:sldId id="260" r:id="rId10"/>
    <p:sldId id="261" r:id="rId11"/>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3" autoAdjust="0"/>
  </p:normalViewPr>
  <p:slideViewPr>
    <p:cSldViewPr>
      <p:cViewPr>
        <p:scale>
          <a:sx n="90" d="100"/>
          <a:sy n="90" d="100"/>
        </p:scale>
        <p:origin x="-594"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R"/>
          </a:p>
        </p:txBody>
      </p:sp>
      <p:sp>
        <p:nvSpPr>
          <p:cNvPr id="4" name="3 Marcador de fecha"/>
          <p:cNvSpPr>
            <a:spLocks noGrp="1"/>
          </p:cNvSpPr>
          <p:nvPr>
            <p:ph type="dt" sz="half" idx="10"/>
          </p:nvPr>
        </p:nvSpPr>
        <p:spPr/>
        <p:txBody>
          <a:bodyPr/>
          <a:lstStyle/>
          <a:p>
            <a:fld id="{B8A4B854-D73A-4261-80A0-08C2FC356779}" type="datetimeFigureOut">
              <a:rPr lang="es-CR" smtClean="0"/>
              <a:t>11/09/2014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8C72A1C0-FB5C-41BC-8786-9AC3593DBB2A}" type="slidenum">
              <a:rPr lang="es-CR" smtClean="0"/>
              <a:t>‹Nº›</a:t>
            </a:fld>
            <a:endParaRPr lang="es-CR"/>
          </a:p>
        </p:txBody>
      </p:sp>
    </p:spTree>
    <p:extLst>
      <p:ext uri="{BB962C8B-B14F-4D97-AF65-F5344CB8AC3E}">
        <p14:creationId xmlns:p14="http://schemas.microsoft.com/office/powerpoint/2010/main" val="288594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p>
            <a:fld id="{B8A4B854-D73A-4261-80A0-08C2FC356779}" type="datetimeFigureOut">
              <a:rPr lang="es-CR" smtClean="0"/>
              <a:t>11/09/2014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8C72A1C0-FB5C-41BC-8786-9AC3593DBB2A}" type="slidenum">
              <a:rPr lang="es-CR" smtClean="0"/>
              <a:t>‹Nº›</a:t>
            </a:fld>
            <a:endParaRPr lang="es-CR"/>
          </a:p>
        </p:txBody>
      </p:sp>
    </p:spTree>
    <p:extLst>
      <p:ext uri="{BB962C8B-B14F-4D97-AF65-F5344CB8AC3E}">
        <p14:creationId xmlns:p14="http://schemas.microsoft.com/office/powerpoint/2010/main" val="108394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p>
            <a:fld id="{B8A4B854-D73A-4261-80A0-08C2FC356779}" type="datetimeFigureOut">
              <a:rPr lang="es-CR" smtClean="0"/>
              <a:t>11/09/2014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8C72A1C0-FB5C-41BC-8786-9AC3593DBB2A}" type="slidenum">
              <a:rPr lang="es-CR" smtClean="0"/>
              <a:t>‹Nº›</a:t>
            </a:fld>
            <a:endParaRPr lang="es-CR"/>
          </a:p>
        </p:txBody>
      </p:sp>
    </p:spTree>
    <p:extLst>
      <p:ext uri="{BB962C8B-B14F-4D97-AF65-F5344CB8AC3E}">
        <p14:creationId xmlns:p14="http://schemas.microsoft.com/office/powerpoint/2010/main" val="313399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p>
            <a:fld id="{B8A4B854-D73A-4261-80A0-08C2FC356779}" type="datetimeFigureOut">
              <a:rPr lang="es-CR" smtClean="0"/>
              <a:t>11/09/2014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8C72A1C0-FB5C-41BC-8786-9AC3593DBB2A}" type="slidenum">
              <a:rPr lang="es-CR" smtClean="0"/>
              <a:t>‹Nº›</a:t>
            </a:fld>
            <a:endParaRPr lang="es-CR"/>
          </a:p>
        </p:txBody>
      </p:sp>
    </p:spTree>
    <p:extLst>
      <p:ext uri="{BB962C8B-B14F-4D97-AF65-F5344CB8AC3E}">
        <p14:creationId xmlns:p14="http://schemas.microsoft.com/office/powerpoint/2010/main" val="412644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8A4B854-D73A-4261-80A0-08C2FC356779}" type="datetimeFigureOut">
              <a:rPr lang="es-CR" smtClean="0"/>
              <a:t>11/09/2014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8C72A1C0-FB5C-41BC-8786-9AC3593DBB2A}" type="slidenum">
              <a:rPr lang="es-CR" smtClean="0"/>
              <a:t>‹Nº›</a:t>
            </a:fld>
            <a:endParaRPr lang="es-CR"/>
          </a:p>
        </p:txBody>
      </p:sp>
    </p:spTree>
    <p:extLst>
      <p:ext uri="{BB962C8B-B14F-4D97-AF65-F5344CB8AC3E}">
        <p14:creationId xmlns:p14="http://schemas.microsoft.com/office/powerpoint/2010/main" val="2669985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4 Marcador de fecha"/>
          <p:cNvSpPr>
            <a:spLocks noGrp="1"/>
          </p:cNvSpPr>
          <p:nvPr>
            <p:ph type="dt" sz="half" idx="10"/>
          </p:nvPr>
        </p:nvSpPr>
        <p:spPr/>
        <p:txBody>
          <a:bodyPr/>
          <a:lstStyle/>
          <a:p>
            <a:fld id="{B8A4B854-D73A-4261-80A0-08C2FC356779}" type="datetimeFigureOut">
              <a:rPr lang="es-CR" smtClean="0"/>
              <a:t>11/09/2014</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p>
            <a:fld id="{8C72A1C0-FB5C-41BC-8786-9AC3593DBB2A}" type="slidenum">
              <a:rPr lang="es-CR" smtClean="0"/>
              <a:t>‹Nº›</a:t>
            </a:fld>
            <a:endParaRPr lang="es-CR"/>
          </a:p>
        </p:txBody>
      </p:sp>
    </p:spTree>
    <p:extLst>
      <p:ext uri="{BB962C8B-B14F-4D97-AF65-F5344CB8AC3E}">
        <p14:creationId xmlns:p14="http://schemas.microsoft.com/office/powerpoint/2010/main" val="339582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7" name="6 Marcador de fecha"/>
          <p:cNvSpPr>
            <a:spLocks noGrp="1"/>
          </p:cNvSpPr>
          <p:nvPr>
            <p:ph type="dt" sz="half" idx="10"/>
          </p:nvPr>
        </p:nvSpPr>
        <p:spPr/>
        <p:txBody>
          <a:bodyPr/>
          <a:lstStyle/>
          <a:p>
            <a:fld id="{B8A4B854-D73A-4261-80A0-08C2FC356779}" type="datetimeFigureOut">
              <a:rPr lang="es-CR" smtClean="0"/>
              <a:t>11/09/2014</a:t>
            </a:fld>
            <a:endParaRPr lang="es-CR"/>
          </a:p>
        </p:txBody>
      </p:sp>
      <p:sp>
        <p:nvSpPr>
          <p:cNvPr id="8" name="7 Marcador de pie de página"/>
          <p:cNvSpPr>
            <a:spLocks noGrp="1"/>
          </p:cNvSpPr>
          <p:nvPr>
            <p:ph type="ftr" sz="quarter" idx="11"/>
          </p:nvPr>
        </p:nvSpPr>
        <p:spPr/>
        <p:txBody>
          <a:bodyPr/>
          <a:lstStyle/>
          <a:p>
            <a:endParaRPr lang="es-CR"/>
          </a:p>
        </p:txBody>
      </p:sp>
      <p:sp>
        <p:nvSpPr>
          <p:cNvPr id="9" name="8 Marcador de número de diapositiva"/>
          <p:cNvSpPr>
            <a:spLocks noGrp="1"/>
          </p:cNvSpPr>
          <p:nvPr>
            <p:ph type="sldNum" sz="quarter" idx="12"/>
          </p:nvPr>
        </p:nvSpPr>
        <p:spPr/>
        <p:txBody>
          <a:bodyPr/>
          <a:lstStyle/>
          <a:p>
            <a:fld id="{8C72A1C0-FB5C-41BC-8786-9AC3593DBB2A}" type="slidenum">
              <a:rPr lang="es-CR" smtClean="0"/>
              <a:t>‹Nº›</a:t>
            </a:fld>
            <a:endParaRPr lang="es-CR"/>
          </a:p>
        </p:txBody>
      </p:sp>
    </p:spTree>
    <p:extLst>
      <p:ext uri="{BB962C8B-B14F-4D97-AF65-F5344CB8AC3E}">
        <p14:creationId xmlns:p14="http://schemas.microsoft.com/office/powerpoint/2010/main" val="377950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fecha"/>
          <p:cNvSpPr>
            <a:spLocks noGrp="1"/>
          </p:cNvSpPr>
          <p:nvPr>
            <p:ph type="dt" sz="half" idx="10"/>
          </p:nvPr>
        </p:nvSpPr>
        <p:spPr/>
        <p:txBody>
          <a:bodyPr/>
          <a:lstStyle/>
          <a:p>
            <a:fld id="{B8A4B854-D73A-4261-80A0-08C2FC356779}" type="datetimeFigureOut">
              <a:rPr lang="es-CR" smtClean="0"/>
              <a:t>11/09/2014</a:t>
            </a:fld>
            <a:endParaRPr lang="es-CR"/>
          </a:p>
        </p:txBody>
      </p:sp>
      <p:sp>
        <p:nvSpPr>
          <p:cNvPr id="4" name="3 Marcador de pie de página"/>
          <p:cNvSpPr>
            <a:spLocks noGrp="1"/>
          </p:cNvSpPr>
          <p:nvPr>
            <p:ph type="ftr" sz="quarter" idx="11"/>
          </p:nvPr>
        </p:nvSpPr>
        <p:spPr/>
        <p:txBody>
          <a:bodyPr/>
          <a:lstStyle/>
          <a:p>
            <a:endParaRPr lang="es-CR"/>
          </a:p>
        </p:txBody>
      </p:sp>
      <p:sp>
        <p:nvSpPr>
          <p:cNvPr id="5" name="4 Marcador de número de diapositiva"/>
          <p:cNvSpPr>
            <a:spLocks noGrp="1"/>
          </p:cNvSpPr>
          <p:nvPr>
            <p:ph type="sldNum" sz="quarter" idx="12"/>
          </p:nvPr>
        </p:nvSpPr>
        <p:spPr/>
        <p:txBody>
          <a:bodyPr/>
          <a:lstStyle/>
          <a:p>
            <a:fld id="{8C72A1C0-FB5C-41BC-8786-9AC3593DBB2A}" type="slidenum">
              <a:rPr lang="es-CR" smtClean="0"/>
              <a:t>‹Nº›</a:t>
            </a:fld>
            <a:endParaRPr lang="es-CR"/>
          </a:p>
        </p:txBody>
      </p:sp>
    </p:spTree>
    <p:extLst>
      <p:ext uri="{BB962C8B-B14F-4D97-AF65-F5344CB8AC3E}">
        <p14:creationId xmlns:p14="http://schemas.microsoft.com/office/powerpoint/2010/main" val="16883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8A4B854-D73A-4261-80A0-08C2FC356779}" type="datetimeFigureOut">
              <a:rPr lang="es-CR" smtClean="0"/>
              <a:t>11/09/2014</a:t>
            </a:fld>
            <a:endParaRPr lang="es-CR"/>
          </a:p>
        </p:txBody>
      </p:sp>
      <p:sp>
        <p:nvSpPr>
          <p:cNvPr id="3" name="2 Marcador de pie de página"/>
          <p:cNvSpPr>
            <a:spLocks noGrp="1"/>
          </p:cNvSpPr>
          <p:nvPr>
            <p:ph type="ftr" sz="quarter" idx="11"/>
          </p:nvPr>
        </p:nvSpPr>
        <p:spPr/>
        <p:txBody>
          <a:bodyPr/>
          <a:lstStyle/>
          <a:p>
            <a:endParaRPr lang="es-CR"/>
          </a:p>
        </p:txBody>
      </p:sp>
      <p:sp>
        <p:nvSpPr>
          <p:cNvPr id="4" name="3 Marcador de número de diapositiva"/>
          <p:cNvSpPr>
            <a:spLocks noGrp="1"/>
          </p:cNvSpPr>
          <p:nvPr>
            <p:ph type="sldNum" sz="quarter" idx="12"/>
          </p:nvPr>
        </p:nvSpPr>
        <p:spPr/>
        <p:txBody>
          <a:bodyPr/>
          <a:lstStyle/>
          <a:p>
            <a:fld id="{8C72A1C0-FB5C-41BC-8786-9AC3593DBB2A}" type="slidenum">
              <a:rPr lang="es-CR" smtClean="0"/>
              <a:t>‹Nº›</a:t>
            </a:fld>
            <a:endParaRPr lang="es-CR"/>
          </a:p>
        </p:txBody>
      </p:sp>
    </p:spTree>
    <p:extLst>
      <p:ext uri="{BB962C8B-B14F-4D97-AF65-F5344CB8AC3E}">
        <p14:creationId xmlns:p14="http://schemas.microsoft.com/office/powerpoint/2010/main" val="240326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8A4B854-D73A-4261-80A0-08C2FC356779}" type="datetimeFigureOut">
              <a:rPr lang="es-CR" smtClean="0"/>
              <a:t>11/09/2014</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p>
            <a:fld id="{8C72A1C0-FB5C-41BC-8786-9AC3593DBB2A}" type="slidenum">
              <a:rPr lang="es-CR" smtClean="0"/>
              <a:t>‹Nº›</a:t>
            </a:fld>
            <a:endParaRPr lang="es-CR"/>
          </a:p>
        </p:txBody>
      </p:sp>
    </p:spTree>
    <p:extLst>
      <p:ext uri="{BB962C8B-B14F-4D97-AF65-F5344CB8AC3E}">
        <p14:creationId xmlns:p14="http://schemas.microsoft.com/office/powerpoint/2010/main" val="344228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8A4B854-D73A-4261-80A0-08C2FC356779}" type="datetimeFigureOut">
              <a:rPr lang="es-CR" smtClean="0"/>
              <a:t>11/09/2014</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p>
            <a:fld id="{8C72A1C0-FB5C-41BC-8786-9AC3593DBB2A}" type="slidenum">
              <a:rPr lang="es-CR" smtClean="0"/>
              <a:t>‹Nº›</a:t>
            </a:fld>
            <a:endParaRPr lang="es-CR"/>
          </a:p>
        </p:txBody>
      </p:sp>
    </p:spTree>
    <p:extLst>
      <p:ext uri="{BB962C8B-B14F-4D97-AF65-F5344CB8AC3E}">
        <p14:creationId xmlns:p14="http://schemas.microsoft.com/office/powerpoint/2010/main" val="258575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4B854-D73A-4261-80A0-08C2FC356779}" type="datetimeFigureOut">
              <a:rPr lang="es-CR" smtClean="0"/>
              <a:t>11/09/2014</a:t>
            </a:fld>
            <a:endParaRPr lang="es-C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2A1C0-FB5C-41BC-8786-9AC3593DBB2A}" type="slidenum">
              <a:rPr lang="es-CR" smtClean="0"/>
              <a:t>‹Nº›</a:t>
            </a:fld>
            <a:endParaRPr lang="es-CR"/>
          </a:p>
        </p:txBody>
      </p:sp>
    </p:spTree>
    <p:extLst>
      <p:ext uri="{BB962C8B-B14F-4D97-AF65-F5344CB8AC3E}">
        <p14:creationId xmlns:p14="http://schemas.microsoft.com/office/powerpoint/2010/main" val="144265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2446428"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Nosotros </a:t>
            </a:r>
            <a:endParaRPr lang="es-CR" dirty="0"/>
          </a:p>
        </p:txBody>
      </p:sp>
      <p:sp>
        <p:nvSpPr>
          <p:cNvPr id="9" name="8 Rectángulo"/>
          <p:cNvSpPr/>
          <p:nvPr/>
        </p:nvSpPr>
        <p:spPr>
          <a:xfrm>
            <a:off x="3707904" y="1196752"/>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Servicios </a:t>
            </a:r>
            <a:endParaRPr lang="es-CR" dirty="0"/>
          </a:p>
        </p:txBody>
      </p:sp>
      <p:sp>
        <p:nvSpPr>
          <p:cNvPr id="10" name="9 Rectángulo"/>
          <p:cNvSpPr/>
          <p:nvPr/>
        </p:nvSpPr>
        <p:spPr>
          <a:xfrm>
            <a:off x="1187624" y="1205524"/>
            <a:ext cx="115212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R" dirty="0"/>
              <a:t>I</a:t>
            </a:r>
            <a:r>
              <a:rPr lang="es-CR" dirty="0" smtClean="0"/>
              <a:t>nicio </a:t>
            </a:r>
            <a:endParaRPr lang="es-CR" dirty="0"/>
          </a:p>
        </p:txBody>
      </p:sp>
      <p:sp>
        <p:nvSpPr>
          <p:cNvPr id="11" name="10 Rectángulo"/>
          <p:cNvSpPr/>
          <p:nvPr/>
        </p:nvSpPr>
        <p:spPr>
          <a:xfrm>
            <a:off x="5004048"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Galería</a:t>
            </a:r>
            <a:endParaRPr lang="es-CR" dirty="0"/>
          </a:p>
        </p:txBody>
      </p:sp>
      <p:sp>
        <p:nvSpPr>
          <p:cNvPr id="12" name="11 Rectángulo"/>
          <p:cNvSpPr/>
          <p:nvPr/>
        </p:nvSpPr>
        <p:spPr>
          <a:xfrm>
            <a:off x="6300192"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C</a:t>
            </a:r>
            <a:r>
              <a:rPr lang="es-CR" dirty="0" smtClean="0"/>
              <a:t>ontacto</a:t>
            </a:r>
            <a:endParaRPr lang="es-CR" dirty="0"/>
          </a:p>
        </p:txBody>
      </p:sp>
      <p:grpSp>
        <p:nvGrpSpPr>
          <p:cNvPr id="14" name="13 Grupo"/>
          <p:cNvGrpSpPr/>
          <p:nvPr/>
        </p:nvGrpSpPr>
        <p:grpSpPr>
          <a:xfrm>
            <a:off x="179512" y="116632"/>
            <a:ext cx="899592" cy="988228"/>
            <a:chOff x="179512" y="-7500"/>
            <a:chExt cx="899592" cy="988228"/>
          </a:xfrm>
        </p:grpSpPr>
        <p:sp>
          <p:nvSpPr>
            <p:cNvPr id="4" name="3 Rectángulo"/>
            <p:cNvSpPr/>
            <p:nvPr/>
          </p:nvSpPr>
          <p:spPr>
            <a:xfrm>
              <a:off x="179512" y="-7500"/>
              <a:ext cx="899592" cy="988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R" dirty="0"/>
            </a:p>
          </p:txBody>
        </p:sp>
        <p:pic>
          <p:nvPicPr>
            <p:cNvPr id="13"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62776"/>
            <a:stretch/>
          </p:blipFill>
          <p:spPr bwMode="auto">
            <a:xfrm>
              <a:off x="240120" y="70064"/>
              <a:ext cx="769991" cy="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14 Rectángulo"/>
          <p:cNvSpPr/>
          <p:nvPr/>
        </p:nvSpPr>
        <p:spPr>
          <a:xfrm>
            <a:off x="683568" y="1916832"/>
            <a:ext cx="7560840" cy="38164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Video </a:t>
            </a:r>
          </a:p>
        </p:txBody>
      </p:sp>
    </p:spTree>
    <p:extLst>
      <p:ext uri="{BB962C8B-B14F-4D97-AF65-F5344CB8AC3E}">
        <p14:creationId xmlns:p14="http://schemas.microsoft.com/office/powerpoint/2010/main" val="167769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446428"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Nosotros </a:t>
            </a:r>
            <a:endParaRPr lang="es-CR" dirty="0"/>
          </a:p>
        </p:txBody>
      </p:sp>
      <p:sp>
        <p:nvSpPr>
          <p:cNvPr id="3" name="2 Rectángulo"/>
          <p:cNvSpPr/>
          <p:nvPr/>
        </p:nvSpPr>
        <p:spPr>
          <a:xfrm>
            <a:off x="3707904" y="1196752"/>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Servicios </a:t>
            </a:r>
            <a:endParaRPr lang="es-CR" dirty="0"/>
          </a:p>
        </p:txBody>
      </p:sp>
      <p:sp>
        <p:nvSpPr>
          <p:cNvPr id="4" name="3 Rectángulo"/>
          <p:cNvSpPr/>
          <p:nvPr/>
        </p:nvSpPr>
        <p:spPr>
          <a:xfrm>
            <a:off x="1187624"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I</a:t>
            </a:r>
            <a:r>
              <a:rPr lang="es-CR" dirty="0" smtClean="0"/>
              <a:t>nicio </a:t>
            </a:r>
            <a:endParaRPr lang="es-CR" dirty="0"/>
          </a:p>
        </p:txBody>
      </p:sp>
      <p:sp>
        <p:nvSpPr>
          <p:cNvPr id="5" name="4 Rectángulo"/>
          <p:cNvSpPr/>
          <p:nvPr/>
        </p:nvSpPr>
        <p:spPr>
          <a:xfrm>
            <a:off x="5004048"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Galería</a:t>
            </a:r>
            <a:endParaRPr lang="es-CR" dirty="0"/>
          </a:p>
        </p:txBody>
      </p:sp>
      <p:sp>
        <p:nvSpPr>
          <p:cNvPr id="6" name="5 Rectángulo"/>
          <p:cNvSpPr/>
          <p:nvPr/>
        </p:nvSpPr>
        <p:spPr>
          <a:xfrm>
            <a:off x="6300192" y="1205524"/>
            <a:ext cx="115212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R" dirty="0" smtClean="0"/>
              <a:t>Contacta</a:t>
            </a:r>
            <a:endParaRPr lang="es-CR" dirty="0"/>
          </a:p>
        </p:txBody>
      </p:sp>
      <p:grpSp>
        <p:nvGrpSpPr>
          <p:cNvPr id="7" name="6 Grupo"/>
          <p:cNvGrpSpPr/>
          <p:nvPr/>
        </p:nvGrpSpPr>
        <p:grpSpPr>
          <a:xfrm>
            <a:off x="179512" y="116632"/>
            <a:ext cx="899592" cy="988228"/>
            <a:chOff x="179512" y="-7500"/>
            <a:chExt cx="899592" cy="988228"/>
          </a:xfrm>
        </p:grpSpPr>
        <p:sp>
          <p:nvSpPr>
            <p:cNvPr id="8" name="7 Rectángulo"/>
            <p:cNvSpPr/>
            <p:nvPr/>
          </p:nvSpPr>
          <p:spPr>
            <a:xfrm>
              <a:off x="179512" y="-7500"/>
              <a:ext cx="899592" cy="988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R" dirty="0"/>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62776"/>
            <a:stretch/>
          </p:blipFill>
          <p:spPr bwMode="auto">
            <a:xfrm>
              <a:off x="240120" y="70064"/>
              <a:ext cx="769991" cy="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13 Rectángulo"/>
          <p:cNvSpPr/>
          <p:nvPr/>
        </p:nvSpPr>
        <p:spPr>
          <a:xfrm>
            <a:off x="1403648" y="2204864"/>
            <a:ext cx="2194908" cy="5400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sz="2800" dirty="0" smtClean="0"/>
              <a:t>Contáctanos </a:t>
            </a:r>
          </a:p>
        </p:txBody>
      </p:sp>
      <p:sp>
        <p:nvSpPr>
          <p:cNvPr id="15" name="14 Rectángulo"/>
          <p:cNvSpPr/>
          <p:nvPr/>
        </p:nvSpPr>
        <p:spPr>
          <a:xfrm>
            <a:off x="1403648" y="3068960"/>
            <a:ext cx="104278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Nombre:</a:t>
            </a:r>
            <a:endParaRPr lang="es-CR" dirty="0"/>
          </a:p>
        </p:txBody>
      </p:sp>
      <p:sp>
        <p:nvSpPr>
          <p:cNvPr id="16" name="15 Rectángulo"/>
          <p:cNvSpPr/>
          <p:nvPr/>
        </p:nvSpPr>
        <p:spPr>
          <a:xfrm>
            <a:off x="1403648" y="3429000"/>
            <a:ext cx="104278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Tel:</a:t>
            </a:r>
            <a:endParaRPr lang="es-CR" dirty="0"/>
          </a:p>
        </p:txBody>
      </p:sp>
      <p:sp>
        <p:nvSpPr>
          <p:cNvPr id="17" name="16 Rectángulo"/>
          <p:cNvSpPr/>
          <p:nvPr/>
        </p:nvSpPr>
        <p:spPr>
          <a:xfrm>
            <a:off x="1403648" y="3789040"/>
            <a:ext cx="104278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Email:</a:t>
            </a:r>
            <a:endParaRPr lang="es-CR" dirty="0"/>
          </a:p>
        </p:txBody>
      </p:sp>
      <p:sp>
        <p:nvSpPr>
          <p:cNvPr id="18" name="17 Rectángulo"/>
          <p:cNvSpPr/>
          <p:nvPr/>
        </p:nvSpPr>
        <p:spPr>
          <a:xfrm>
            <a:off x="2554440" y="2933328"/>
            <a:ext cx="3241696" cy="14317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R"/>
          </a:p>
        </p:txBody>
      </p:sp>
      <p:sp>
        <p:nvSpPr>
          <p:cNvPr id="19" name="18 Rectángulo"/>
          <p:cNvSpPr/>
          <p:nvPr/>
        </p:nvSpPr>
        <p:spPr>
          <a:xfrm>
            <a:off x="4860032" y="4509120"/>
            <a:ext cx="936104"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E</a:t>
            </a:r>
            <a:r>
              <a:rPr lang="es-CR" dirty="0" smtClean="0"/>
              <a:t>nviar</a:t>
            </a:r>
          </a:p>
        </p:txBody>
      </p:sp>
    </p:spTree>
    <p:extLst>
      <p:ext uri="{BB962C8B-B14F-4D97-AF65-F5344CB8AC3E}">
        <p14:creationId xmlns:p14="http://schemas.microsoft.com/office/powerpoint/2010/main" val="107451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446428" y="1205524"/>
            <a:ext cx="115212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R" dirty="0" smtClean="0"/>
              <a:t>Nosotros </a:t>
            </a:r>
            <a:endParaRPr lang="es-CR" dirty="0"/>
          </a:p>
        </p:txBody>
      </p:sp>
      <p:sp>
        <p:nvSpPr>
          <p:cNvPr id="5" name="4 Rectángulo"/>
          <p:cNvSpPr/>
          <p:nvPr/>
        </p:nvSpPr>
        <p:spPr>
          <a:xfrm>
            <a:off x="3707904" y="1196752"/>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Servicios </a:t>
            </a:r>
            <a:endParaRPr lang="es-CR" dirty="0"/>
          </a:p>
        </p:txBody>
      </p:sp>
      <p:sp>
        <p:nvSpPr>
          <p:cNvPr id="6" name="5 Rectángulo"/>
          <p:cNvSpPr/>
          <p:nvPr/>
        </p:nvSpPr>
        <p:spPr>
          <a:xfrm>
            <a:off x="1187624"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I</a:t>
            </a:r>
            <a:r>
              <a:rPr lang="es-CR" dirty="0" smtClean="0"/>
              <a:t>nicio </a:t>
            </a:r>
            <a:endParaRPr lang="es-CR" dirty="0"/>
          </a:p>
        </p:txBody>
      </p:sp>
      <p:sp>
        <p:nvSpPr>
          <p:cNvPr id="7" name="6 Rectángulo"/>
          <p:cNvSpPr/>
          <p:nvPr/>
        </p:nvSpPr>
        <p:spPr>
          <a:xfrm>
            <a:off x="5004048"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Galería</a:t>
            </a:r>
            <a:endParaRPr lang="es-CR" dirty="0"/>
          </a:p>
        </p:txBody>
      </p:sp>
      <p:sp>
        <p:nvSpPr>
          <p:cNvPr id="8" name="7 Rectángulo"/>
          <p:cNvSpPr/>
          <p:nvPr/>
        </p:nvSpPr>
        <p:spPr>
          <a:xfrm>
            <a:off x="6300192"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C</a:t>
            </a:r>
            <a:r>
              <a:rPr lang="es-CR" dirty="0" smtClean="0"/>
              <a:t>ontacto</a:t>
            </a:r>
            <a:endParaRPr lang="es-CR" dirty="0"/>
          </a:p>
        </p:txBody>
      </p:sp>
      <p:grpSp>
        <p:nvGrpSpPr>
          <p:cNvPr id="9" name="8 Grupo"/>
          <p:cNvGrpSpPr/>
          <p:nvPr/>
        </p:nvGrpSpPr>
        <p:grpSpPr>
          <a:xfrm>
            <a:off x="179512" y="116632"/>
            <a:ext cx="899592" cy="988228"/>
            <a:chOff x="179512" y="-7500"/>
            <a:chExt cx="899592" cy="988228"/>
          </a:xfrm>
        </p:grpSpPr>
        <p:sp>
          <p:nvSpPr>
            <p:cNvPr id="10" name="9 Rectángulo"/>
            <p:cNvSpPr/>
            <p:nvPr/>
          </p:nvSpPr>
          <p:spPr>
            <a:xfrm>
              <a:off x="179512" y="-7500"/>
              <a:ext cx="899592" cy="988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R" dirty="0"/>
            </a:p>
          </p:txBody>
        </p:sp>
        <p:pic>
          <p:nvPicPr>
            <p:cNvPr id="11"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62776"/>
            <a:stretch/>
          </p:blipFill>
          <p:spPr bwMode="auto">
            <a:xfrm>
              <a:off x="240120" y="70064"/>
              <a:ext cx="769991" cy="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11 Rectángulo"/>
          <p:cNvSpPr/>
          <p:nvPr/>
        </p:nvSpPr>
        <p:spPr>
          <a:xfrm>
            <a:off x="621349" y="1844824"/>
            <a:ext cx="7979333" cy="48245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R" sz="1400" dirty="0" smtClean="0"/>
              <a:t>Misión</a:t>
            </a:r>
            <a:r>
              <a:rPr lang="es-CR" sz="1400" dirty="0"/>
              <a:t>.</a:t>
            </a:r>
          </a:p>
          <a:p>
            <a:pPr fontAlgn="base"/>
            <a:r>
              <a:rPr lang="es-CR" sz="1400" dirty="0"/>
              <a:t>Ser una Academia de Música que impacte la sociedad, no solo por el nivel </a:t>
            </a:r>
            <a:r>
              <a:rPr lang="es-CR" sz="1400" dirty="0" smtClean="0"/>
              <a:t>Técnico </a:t>
            </a:r>
            <a:r>
              <a:rPr lang="es-CR" sz="1400" dirty="0"/>
              <a:t>Musical, si no también por demostrar que somos "Una Nota Diferente".</a:t>
            </a:r>
          </a:p>
          <a:p>
            <a:pPr fontAlgn="base"/>
            <a:r>
              <a:rPr lang="es-CR" sz="1400" dirty="0"/>
              <a:t> </a:t>
            </a:r>
          </a:p>
          <a:p>
            <a:pPr fontAlgn="base"/>
            <a:r>
              <a:rPr lang="es-CR" sz="1400" dirty="0"/>
              <a:t>Visión.</a:t>
            </a:r>
          </a:p>
          <a:p>
            <a:pPr fontAlgn="base"/>
            <a:r>
              <a:rPr lang="es-CR" sz="1400" dirty="0"/>
              <a:t>Formar una pasión y un deseo de superación en la Música.</a:t>
            </a:r>
          </a:p>
          <a:p>
            <a:pPr fontAlgn="base"/>
            <a:r>
              <a:rPr lang="es-CR" sz="1400" dirty="0"/>
              <a:t>Desarrollar personas con valores y principios para que puedan continuar en la educación Musical</a:t>
            </a:r>
          </a:p>
          <a:p>
            <a:pPr fontAlgn="base"/>
            <a:r>
              <a:rPr lang="es-CR" sz="1400" dirty="0"/>
              <a:t>no solo como </a:t>
            </a:r>
            <a:r>
              <a:rPr lang="es-CR" sz="1400" dirty="0" err="1"/>
              <a:t>hobbie</a:t>
            </a:r>
            <a:r>
              <a:rPr lang="es-CR" sz="1400" dirty="0"/>
              <a:t> si no también como una carrera en la cual puedan desempeñarse en sus habilidades.</a:t>
            </a:r>
          </a:p>
          <a:p>
            <a:pPr fontAlgn="base"/>
            <a:r>
              <a:rPr lang="es-CR" sz="1400" dirty="0"/>
              <a:t>Incrementar, el nivel Técnico Musical de Costa Rica.</a:t>
            </a:r>
          </a:p>
          <a:p>
            <a:endParaRPr lang="es-CR" dirty="0"/>
          </a:p>
        </p:txBody>
      </p:sp>
    </p:spTree>
    <p:extLst>
      <p:ext uri="{BB962C8B-B14F-4D97-AF65-F5344CB8AC3E}">
        <p14:creationId xmlns:p14="http://schemas.microsoft.com/office/powerpoint/2010/main" val="377797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662452"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Nosotros </a:t>
            </a:r>
            <a:endParaRPr lang="es-CR" dirty="0"/>
          </a:p>
        </p:txBody>
      </p:sp>
      <p:sp>
        <p:nvSpPr>
          <p:cNvPr id="3" name="2 Rectángulo"/>
          <p:cNvSpPr/>
          <p:nvPr/>
        </p:nvSpPr>
        <p:spPr>
          <a:xfrm>
            <a:off x="3923928" y="1196752"/>
            <a:ext cx="115212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R" dirty="0" smtClean="0"/>
              <a:t>Servicios </a:t>
            </a:r>
            <a:endParaRPr lang="es-CR" dirty="0"/>
          </a:p>
        </p:txBody>
      </p:sp>
      <p:sp>
        <p:nvSpPr>
          <p:cNvPr id="4" name="3 Rectángulo"/>
          <p:cNvSpPr/>
          <p:nvPr/>
        </p:nvSpPr>
        <p:spPr>
          <a:xfrm>
            <a:off x="1403648"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I</a:t>
            </a:r>
            <a:r>
              <a:rPr lang="es-CR" dirty="0" smtClean="0"/>
              <a:t>nicio </a:t>
            </a:r>
            <a:endParaRPr lang="es-CR" dirty="0"/>
          </a:p>
        </p:txBody>
      </p:sp>
      <p:sp>
        <p:nvSpPr>
          <p:cNvPr id="5" name="4 Rectángulo"/>
          <p:cNvSpPr/>
          <p:nvPr/>
        </p:nvSpPr>
        <p:spPr>
          <a:xfrm>
            <a:off x="5220072"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Galería</a:t>
            </a:r>
            <a:endParaRPr lang="es-CR" dirty="0"/>
          </a:p>
        </p:txBody>
      </p:sp>
      <p:sp>
        <p:nvSpPr>
          <p:cNvPr id="6" name="5 Rectángulo"/>
          <p:cNvSpPr/>
          <p:nvPr/>
        </p:nvSpPr>
        <p:spPr>
          <a:xfrm>
            <a:off x="6516216"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C</a:t>
            </a:r>
            <a:r>
              <a:rPr lang="es-CR" dirty="0" smtClean="0"/>
              <a:t>ontacto</a:t>
            </a:r>
            <a:endParaRPr lang="es-CR" dirty="0"/>
          </a:p>
        </p:txBody>
      </p:sp>
      <p:grpSp>
        <p:nvGrpSpPr>
          <p:cNvPr id="7" name="6 Grupo"/>
          <p:cNvGrpSpPr/>
          <p:nvPr/>
        </p:nvGrpSpPr>
        <p:grpSpPr>
          <a:xfrm>
            <a:off x="179512" y="116632"/>
            <a:ext cx="899592" cy="988228"/>
            <a:chOff x="179512" y="-7500"/>
            <a:chExt cx="899592" cy="988228"/>
          </a:xfrm>
        </p:grpSpPr>
        <p:sp>
          <p:nvSpPr>
            <p:cNvPr id="8" name="7 Rectángulo"/>
            <p:cNvSpPr/>
            <p:nvPr/>
          </p:nvSpPr>
          <p:spPr>
            <a:xfrm>
              <a:off x="179512" y="-7500"/>
              <a:ext cx="899592" cy="988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R" dirty="0"/>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62776"/>
            <a:stretch/>
          </p:blipFill>
          <p:spPr bwMode="auto">
            <a:xfrm>
              <a:off x="240120" y="70064"/>
              <a:ext cx="769991" cy="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9 Rectángulo"/>
          <p:cNvSpPr/>
          <p:nvPr/>
        </p:nvSpPr>
        <p:spPr>
          <a:xfrm>
            <a:off x="240120" y="2132856"/>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G</a:t>
            </a:r>
            <a:r>
              <a:rPr lang="es-CR" dirty="0" smtClean="0"/>
              <a:t>uitarra</a:t>
            </a:r>
            <a:endParaRPr lang="es-CR" dirty="0"/>
          </a:p>
        </p:txBody>
      </p:sp>
      <p:sp>
        <p:nvSpPr>
          <p:cNvPr id="11" name="10 Rectángulo"/>
          <p:cNvSpPr/>
          <p:nvPr/>
        </p:nvSpPr>
        <p:spPr>
          <a:xfrm>
            <a:off x="1403648" y="1818533"/>
            <a:ext cx="6552728" cy="4680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R" sz="1000" dirty="0" smtClean="0"/>
              <a:t>teoría </a:t>
            </a:r>
            <a:r>
              <a:rPr lang="es-CR" sz="1000" dirty="0"/>
              <a:t>Musical</a:t>
            </a:r>
          </a:p>
          <a:p>
            <a:pPr fontAlgn="base"/>
            <a:r>
              <a:rPr lang="es-CR" sz="1050" dirty="0"/>
              <a:t>Duración del Curso.</a:t>
            </a:r>
          </a:p>
          <a:p>
            <a:pPr fontAlgn="base"/>
            <a:r>
              <a:rPr lang="es-CR" sz="1050" dirty="0"/>
              <a:t> </a:t>
            </a:r>
          </a:p>
          <a:p>
            <a:pPr fontAlgn="base"/>
            <a:r>
              <a:rPr lang="es-CR" sz="1050" dirty="0"/>
              <a:t>3 Años  - 1 Año Básico - 1 Año Intermedio - 1 Año Avanzado. </a:t>
            </a:r>
          </a:p>
          <a:p>
            <a:pPr fontAlgn="base"/>
            <a:r>
              <a:rPr lang="es-CR" sz="1050" dirty="0"/>
              <a:t>​</a:t>
            </a:r>
          </a:p>
          <a:p>
            <a:pPr fontAlgn="base"/>
            <a:r>
              <a:rPr lang="es-CR" sz="1050" dirty="0"/>
              <a:t>En Academia de Música Bemol impartimos Teoría en módulo Básico, Intermedio y Avanzado. Con Profesores altamente calificados en la enseñanza de Música.</a:t>
            </a:r>
          </a:p>
          <a:p>
            <a:pPr fontAlgn="base"/>
            <a:r>
              <a:rPr lang="es-CR" sz="1050" dirty="0"/>
              <a:t>﻿</a:t>
            </a:r>
          </a:p>
          <a:p>
            <a:pPr fontAlgn="base"/>
            <a:r>
              <a:rPr lang="es-CR" sz="1050" dirty="0"/>
              <a:t>Impartimos Teoría Musical con el Folleto de </a:t>
            </a:r>
            <a:r>
              <a:rPr lang="es-CR" sz="1050" dirty="0" err="1"/>
              <a:t>Wesby</a:t>
            </a:r>
            <a:r>
              <a:rPr lang="es-CR" sz="1050" dirty="0"/>
              <a:t>, mismo que se imparte en la Universidad Nacional en las distintas carreras de Música.</a:t>
            </a:r>
          </a:p>
          <a:p>
            <a:pPr fontAlgn="base"/>
            <a:r>
              <a:rPr lang="es-CR" sz="1050" dirty="0"/>
              <a:t> </a:t>
            </a:r>
            <a:r>
              <a:rPr lang="es-CR" sz="1050" dirty="0" smtClean="0"/>
              <a:t>Perfil </a:t>
            </a:r>
            <a:r>
              <a:rPr lang="es-CR" sz="1050" dirty="0"/>
              <a:t>de Ingresado.</a:t>
            </a:r>
          </a:p>
          <a:p>
            <a:pPr fontAlgn="base"/>
            <a:r>
              <a:rPr lang="es-CR" sz="1050" dirty="0"/>
              <a:t>​</a:t>
            </a:r>
          </a:p>
          <a:p>
            <a:pPr fontAlgn="base"/>
            <a:r>
              <a:rPr lang="es-CR" sz="1050" dirty="0"/>
              <a:t>- Disposición para ser disciplinado en el área musical.</a:t>
            </a:r>
          </a:p>
          <a:p>
            <a:pPr fontAlgn="base"/>
            <a:r>
              <a:rPr lang="es-CR" sz="1050" dirty="0"/>
              <a:t>- Deseo y motivación de superación en Teoría Musical</a:t>
            </a:r>
          </a:p>
          <a:p>
            <a:pPr fontAlgn="base"/>
            <a:r>
              <a:rPr lang="es-CR" sz="1050" dirty="0"/>
              <a:t>﻿</a:t>
            </a:r>
          </a:p>
          <a:p>
            <a:pPr fontAlgn="base"/>
            <a:r>
              <a:rPr lang="es-CR" sz="1050" dirty="0"/>
              <a:t>Perfil de Egresado.</a:t>
            </a:r>
          </a:p>
          <a:p>
            <a:pPr fontAlgn="base"/>
            <a:r>
              <a:rPr lang="es-CR" sz="1050" dirty="0"/>
              <a:t> </a:t>
            </a:r>
          </a:p>
          <a:p>
            <a:pPr fontAlgn="base"/>
            <a:r>
              <a:rPr lang="es-CR" sz="1050" dirty="0"/>
              <a:t>El Alumno finaliza con el programa completo tendrá habilidades en:    </a:t>
            </a:r>
          </a:p>
          <a:p>
            <a:pPr fontAlgn="base"/>
            <a:r>
              <a:rPr lang="es-CR" sz="1050" dirty="0"/>
              <a:t>                             - Habilidad de Pruebas Rítmicas, Melódicas y Lectura Musical.</a:t>
            </a:r>
          </a:p>
          <a:p>
            <a:pPr fontAlgn="base"/>
            <a:r>
              <a:rPr lang="es-CR" sz="1050" dirty="0"/>
              <a:t>                             - Perfil Profesional en la enseñanza de Teoría Musical.</a:t>
            </a:r>
          </a:p>
          <a:p>
            <a:pPr fontAlgn="base"/>
            <a:r>
              <a:rPr lang="es-CR" sz="1050" dirty="0"/>
              <a:t>                             - Capacidad de realizar Lectura Coordinada, Lectura Rítmica, Melódica  y más.</a:t>
            </a:r>
          </a:p>
          <a:p>
            <a:pPr fontAlgn="base"/>
            <a:r>
              <a:rPr lang="es-CR" sz="1050" dirty="0"/>
              <a:t>﻿</a:t>
            </a:r>
          </a:p>
          <a:p>
            <a:pPr fontAlgn="base"/>
            <a:r>
              <a:rPr lang="es-CR" sz="1050" dirty="0"/>
              <a:t>Título Obtenido.</a:t>
            </a:r>
          </a:p>
          <a:p>
            <a:pPr fontAlgn="base"/>
            <a:r>
              <a:rPr lang="es-CR" sz="1050" dirty="0"/>
              <a:t>Teoría Musical Avanzada - Manual </a:t>
            </a:r>
            <a:r>
              <a:rPr lang="es-CR" sz="1050" dirty="0" err="1"/>
              <a:t>Wesby</a:t>
            </a:r>
            <a:r>
              <a:rPr lang="es-CR" sz="1050" dirty="0"/>
              <a:t>.</a:t>
            </a:r>
          </a:p>
          <a:p>
            <a:pPr fontAlgn="base"/>
            <a:r>
              <a:rPr lang="es-CR" sz="1050" dirty="0"/>
              <a:t>﻿</a:t>
            </a:r>
          </a:p>
          <a:p>
            <a:pPr fontAlgn="base"/>
            <a:r>
              <a:rPr lang="es-CR" sz="1050" dirty="0"/>
              <a:t>Costos.</a:t>
            </a:r>
          </a:p>
          <a:p>
            <a:pPr fontAlgn="base"/>
            <a:r>
              <a:rPr lang="es-CR" sz="1050" dirty="0"/>
              <a:t>﻿</a:t>
            </a:r>
            <a:r>
              <a:rPr lang="es-CR" sz="1050" dirty="0" err="1"/>
              <a:t>Matícula</a:t>
            </a:r>
            <a:r>
              <a:rPr lang="es-CR" sz="1050" dirty="0"/>
              <a:t>: 10.000 Colones</a:t>
            </a:r>
          </a:p>
          <a:p>
            <a:pPr fontAlgn="base"/>
            <a:r>
              <a:rPr lang="es-CR" sz="1050" dirty="0"/>
              <a:t>Mensualidad: 35.000 Colones</a:t>
            </a:r>
          </a:p>
        </p:txBody>
      </p:sp>
      <p:sp>
        <p:nvSpPr>
          <p:cNvPr id="12" name="11 Rectángulo"/>
          <p:cNvSpPr/>
          <p:nvPr/>
        </p:nvSpPr>
        <p:spPr>
          <a:xfrm>
            <a:off x="251520" y="2564904"/>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Piano</a:t>
            </a:r>
            <a:endParaRPr lang="es-CR" dirty="0"/>
          </a:p>
        </p:txBody>
      </p:sp>
      <p:sp>
        <p:nvSpPr>
          <p:cNvPr id="13" name="12 Rectángulo"/>
          <p:cNvSpPr/>
          <p:nvPr/>
        </p:nvSpPr>
        <p:spPr>
          <a:xfrm>
            <a:off x="251520" y="2996952"/>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err="1" smtClean="0"/>
              <a:t>Violin</a:t>
            </a:r>
            <a:endParaRPr lang="es-CR" dirty="0"/>
          </a:p>
        </p:txBody>
      </p:sp>
      <p:sp>
        <p:nvSpPr>
          <p:cNvPr id="14" name="13 Rectángulo"/>
          <p:cNvSpPr/>
          <p:nvPr/>
        </p:nvSpPr>
        <p:spPr>
          <a:xfrm>
            <a:off x="251520" y="3429000"/>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err="1" smtClean="0"/>
              <a:t>Bateria</a:t>
            </a:r>
            <a:endParaRPr lang="es-CR" dirty="0"/>
          </a:p>
        </p:txBody>
      </p:sp>
    </p:spTree>
    <p:extLst>
      <p:ext uri="{BB962C8B-B14F-4D97-AF65-F5344CB8AC3E}">
        <p14:creationId xmlns:p14="http://schemas.microsoft.com/office/powerpoint/2010/main" val="652636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446428"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Nosotros </a:t>
            </a:r>
            <a:endParaRPr lang="es-CR" dirty="0"/>
          </a:p>
        </p:txBody>
      </p:sp>
      <p:sp>
        <p:nvSpPr>
          <p:cNvPr id="3" name="2 Rectángulo"/>
          <p:cNvSpPr/>
          <p:nvPr/>
        </p:nvSpPr>
        <p:spPr>
          <a:xfrm>
            <a:off x="3707904" y="1196752"/>
            <a:ext cx="115212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R" dirty="0" smtClean="0"/>
              <a:t>Servicios </a:t>
            </a:r>
            <a:endParaRPr lang="es-CR" dirty="0"/>
          </a:p>
        </p:txBody>
      </p:sp>
      <p:sp>
        <p:nvSpPr>
          <p:cNvPr id="4" name="3 Rectángulo"/>
          <p:cNvSpPr/>
          <p:nvPr/>
        </p:nvSpPr>
        <p:spPr>
          <a:xfrm>
            <a:off x="1187624"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I</a:t>
            </a:r>
            <a:r>
              <a:rPr lang="es-CR" dirty="0" smtClean="0"/>
              <a:t>nicio </a:t>
            </a:r>
            <a:endParaRPr lang="es-CR" dirty="0"/>
          </a:p>
        </p:txBody>
      </p:sp>
      <p:sp>
        <p:nvSpPr>
          <p:cNvPr id="5" name="4 Rectángulo"/>
          <p:cNvSpPr/>
          <p:nvPr/>
        </p:nvSpPr>
        <p:spPr>
          <a:xfrm>
            <a:off x="5004048"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Galería</a:t>
            </a:r>
            <a:endParaRPr lang="es-CR" dirty="0"/>
          </a:p>
        </p:txBody>
      </p:sp>
      <p:sp>
        <p:nvSpPr>
          <p:cNvPr id="6" name="5 Rectángulo"/>
          <p:cNvSpPr/>
          <p:nvPr/>
        </p:nvSpPr>
        <p:spPr>
          <a:xfrm>
            <a:off x="6300192"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C</a:t>
            </a:r>
            <a:r>
              <a:rPr lang="es-CR" dirty="0" smtClean="0"/>
              <a:t>ontacto</a:t>
            </a:r>
            <a:endParaRPr lang="es-CR" dirty="0"/>
          </a:p>
        </p:txBody>
      </p:sp>
      <p:grpSp>
        <p:nvGrpSpPr>
          <p:cNvPr id="7" name="6 Grupo"/>
          <p:cNvGrpSpPr/>
          <p:nvPr/>
        </p:nvGrpSpPr>
        <p:grpSpPr>
          <a:xfrm>
            <a:off x="179512" y="116632"/>
            <a:ext cx="899592" cy="988228"/>
            <a:chOff x="179512" y="-7500"/>
            <a:chExt cx="899592" cy="988228"/>
          </a:xfrm>
        </p:grpSpPr>
        <p:sp>
          <p:nvSpPr>
            <p:cNvPr id="8" name="7 Rectángulo"/>
            <p:cNvSpPr/>
            <p:nvPr/>
          </p:nvSpPr>
          <p:spPr>
            <a:xfrm>
              <a:off x="179512" y="-7500"/>
              <a:ext cx="899592" cy="988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R" dirty="0"/>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62776"/>
            <a:stretch/>
          </p:blipFill>
          <p:spPr bwMode="auto">
            <a:xfrm>
              <a:off x="240120" y="70064"/>
              <a:ext cx="769991" cy="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9 Rectángulo"/>
          <p:cNvSpPr/>
          <p:nvPr/>
        </p:nvSpPr>
        <p:spPr>
          <a:xfrm>
            <a:off x="240120" y="2132856"/>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G</a:t>
            </a:r>
            <a:r>
              <a:rPr lang="es-CR" dirty="0" smtClean="0"/>
              <a:t>uitarra</a:t>
            </a:r>
            <a:endParaRPr lang="es-CR" dirty="0"/>
          </a:p>
        </p:txBody>
      </p:sp>
      <p:sp>
        <p:nvSpPr>
          <p:cNvPr id="11" name="10 Rectángulo"/>
          <p:cNvSpPr/>
          <p:nvPr/>
        </p:nvSpPr>
        <p:spPr>
          <a:xfrm>
            <a:off x="1403648" y="1818533"/>
            <a:ext cx="6552728" cy="4680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R" sz="1050" b="1" dirty="0"/>
              <a:t>¿</a:t>
            </a:r>
            <a:r>
              <a:rPr lang="es-CR" sz="1050" b="1" u="sng" dirty="0"/>
              <a:t>Cómo son las clases en la Academia</a:t>
            </a:r>
            <a:r>
              <a:rPr lang="es-CR" sz="1050" b="1" dirty="0"/>
              <a:t>?</a:t>
            </a:r>
            <a:endParaRPr lang="es-CR" sz="1050" dirty="0"/>
          </a:p>
          <a:p>
            <a:r>
              <a:rPr lang="es-CR" sz="1050" dirty="0"/>
              <a:t/>
            </a:r>
            <a:br>
              <a:rPr lang="es-CR" sz="1050" dirty="0"/>
            </a:br>
            <a:endParaRPr lang="es-CR" sz="1050" dirty="0"/>
          </a:p>
          <a:p>
            <a:r>
              <a:rPr lang="es-CR" sz="1050" dirty="0"/>
              <a:t>Nuestras clases son personalizadas porque de esa manera te aseguramos que vas a aprender. Trabajamos a tu ritmo, de acuerdo a tus metas y a tu gusto musical.  </a:t>
            </a:r>
            <a:r>
              <a:rPr lang="es-CR" sz="1050" dirty="0" err="1"/>
              <a:t>Podés</a:t>
            </a:r>
            <a:r>
              <a:rPr lang="es-CR" sz="1050" dirty="0"/>
              <a:t> matricularte e iniciar tus clases en cualquier momento porque no damos un curso con una duración definida. Además vos decidís hasta donde </a:t>
            </a:r>
            <a:r>
              <a:rPr lang="es-CR" sz="1050" dirty="0" err="1"/>
              <a:t>querés</a:t>
            </a:r>
            <a:r>
              <a:rPr lang="es-CR" sz="1050" dirty="0"/>
              <a:t> llegar.</a:t>
            </a:r>
          </a:p>
          <a:p>
            <a:r>
              <a:rPr lang="es-CR" sz="1050" dirty="0"/>
              <a:t/>
            </a:r>
            <a:br>
              <a:rPr lang="es-CR" sz="1050" dirty="0"/>
            </a:br>
            <a:endParaRPr lang="es-CR" sz="1050" dirty="0"/>
          </a:p>
          <a:p>
            <a:r>
              <a:rPr lang="es-CR" sz="1050" dirty="0"/>
              <a:t>Nuestros </a:t>
            </a:r>
            <a:r>
              <a:rPr lang="es-CR" sz="1050" b="1" dirty="0"/>
              <a:t>21 años de experiencia</a:t>
            </a:r>
            <a:r>
              <a:rPr lang="es-CR" sz="1050" dirty="0"/>
              <a:t>, nos han confirmado que lo que funciona es la combinación de la teoría y la práctica. Un músico se hace estudiando y tocando. Por esa razón, te ofrecemos cursos y talleres gratuitos, además de presentaciones mensuales en un pequeño escenario, para que </a:t>
            </a:r>
            <a:r>
              <a:rPr lang="es-CR" sz="1050" dirty="0" err="1"/>
              <a:t>pongás</a:t>
            </a:r>
            <a:r>
              <a:rPr lang="es-CR" sz="1050" dirty="0"/>
              <a:t> en práctica lo aprendido en clase. Aprenderás a tocar en grupo y tendrás la oportunidad de presentarte en conciertos organizados por la Academia en los mejores escenarios del país.</a:t>
            </a:r>
          </a:p>
          <a:p>
            <a:endParaRPr lang="es-CR" sz="1050" dirty="0" smtClean="0"/>
          </a:p>
          <a:p>
            <a:r>
              <a:rPr lang="es-CR" sz="1050" b="1" u="sng" dirty="0"/>
              <a:t>¿Y qué enseñan en las clases de instrumento</a:t>
            </a:r>
            <a:r>
              <a:rPr lang="es-CR" sz="1050" b="1" dirty="0"/>
              <a:t>?</a:t>
            </a:r>
            <a:endParaRPr lang="es-CR" sz="1050" dirty="0"/>
          </a:p>
          <a:p>
            <a:r>
              <a:rPr lang="es-CR" sz="1050" dirty="0"/>
              <a:t/>
            </a:r>
            <a:br>
              <a:rPr lang="es-CR" sz="1050" dirty="0"/>
            </a:br>
            <a:endParaRPr lang="es-CR" sz="1050" dirty="0"/>
          </a:p>
          <a:p>
            <a:r>
              <a:rPr lang="es-CR" sz="1050" dirty="0"/>
              <a:t>En las clases de batería, guitarra, bajo y teclado, combinamos la técnica y la lectura musical, con un poco de improvisación y acompañamiento.  Todo esto lo aplicamos al estilo musical que más te gusta, tomando en cuenta tu nivel.  Además </a:t>
            </a:r>
            <a:r>
              <a:rPr lang="es-CR" sz="1050" dirty="0" err="1"/>
              <a:t>podés</a:t>
            </a:r>
            <a:r>
              <a:rPr lang="es-CR" sz="1050" dirty="0"/>
              <a:t> traer piezas que te gustaría trabajar en clase con tu profesor.  De esa manera irás aplicando la teoría que estás aprendiendo y al mismo tiempo, irás creando tu propio repertorio.</a:t>
            </a:r>
          </a:p>
          <a:p>
            <a:r>
              <a:rPr lang="es-CR" sz="1050" dirty="0" smtClean="0"/>
              <a:t/>
            </a:r>
            <a:br>
              <a:rPr lang="es-CR" sz="1050" dirty="0" smtClean="0"/>
            </a:br>
            <a:endParaRPr lang="es-CR" sz="1050" dirty="0"/>
          </a:p>
        </p:txBody>
      </p:sp>
      <p:sp>
        <p:nvSpPr>
          <p:cNvPr id="12" name="11 Rectángulo"/>
          <p:cNvSpPr/>
          <p:nvPr/>
        </p:nvSpPr>
        <p:spPr>
          <a:xfrm>
            <a:off x="251520" y="2564904"/>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Piano</a:t>
            </a:r>
            <a:endParaRPr lang="es-CR" dirty="0"/>
          </a:p>
        </p:txBody>
      </p:sp>
      <p:sp>
        <p:nvSpPr>
          <p:cNvPr id="13" name="12 Rectángulo"/>
          <p:cNvSpPr/>
          <p:nvPr/>
        </p:nvSpPr>
        <p:spPr>
          <a:xfrm>
            <a:off x="251520" y="2996952"/>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err="1" smtClean="0"/>
              <a:t>Violin</a:t>
            </a:r>
            <a:endParaRPr lang="es-CR" dirty="0"/>
          </a:p>
        </p:txBody>
      </p:sp>
      <p:sp>
        <p:nvSpPr>
          <p:cNvPr id="14" name="13 Rectángulo"/>
          <p:cNvSpPr/>
          <p:nvPr/>
        </p:nvSpPr>
        <p:spPr>
          <a:xfrm>
            <a:off x="251520" y="3429000"/>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err="1" smtClean="0"/>
              <a:t>Bateria</a:t>
            </a:r>
            <a:endParaRPr lang="es-CR" dirty="0"/>
          </a:p>
        </p:txBody>
      </p:sp>
    </p:spTree>
    <p:extLst>
      <p:ext uri="{BB962C8B-B14F-4D97-AF65-F5344CB8AC3E}">
        <p14:creationId xmlns:p14="http://schemas.microsoft.com/office/powerpoint/2010/main" val="219096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446428"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Nosotros </a:t>
            </a:r>
            <a:endParaRPr lang="es-CR" dirty="0"/>
          </a:p>
        </p:txBody>
      </p:sp>
      <p:sp>
        <p:nvSpPr>
          <p:cNvPr id="3" name="2 Rectángulo"/>
          <p:cNvSpPr/>
          <p:nvPr/>
        </p:nvSpPr>
        <p:spPr>
          <a:xfrm>
            <a:off x="3707904" y="1196752"/>
            <a:ext cx="115212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R" dirty="0" smtClean="0"/>
              <a:t>Servicios </a:t>
            </a:r>
            <a:endParaRPr lang="es-CR" dirty="0"/>
          </a:p>
        </p:txBody>
      </p:sp>
      <p:sp>
        <p:nvSpPr>
          <p:cNvPr id="4" name="3 Rectángulo"/>
          <p:cNvSpPr/>
          <p:nvPr/>
        </p:nvSpPr>
        <p:spPr>
          <a:xfrm>
            <a:off x="1187624"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I</a:t>
            </a:r>
            <a:r>
              <a:rPr lang="es-CR" dirty="0" smtClean="0"/>
              <a:t>nicio </a:t>
            </a:r>
            <a:endParaRPr lang="es-CR" dirty="0"/>
          </a:p>
        </p:txBody>
      </p:sp>
      <p:sp>
        <p:nvSpPr>
          <p:cNvPr id="5" name="4 Rectángulo"/>
          <p:cNvSpPr/>
          <p:nvPr/>
        </p:nvSpPr>
        <p:spPr>
          <a:xfrm>
            <a:off x="5004048"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Galería</a:t>
            </a:r>
            <a:endParaRPr lang="es-CR" dirty="0"/>
          </a:p>
        </p:txBody>
      </p:sp>
      <p:sp>
        <p:nvSpPr>
          <p:cNvPr id="6" name="5 Rectángulo"/>
          <p:cNvSpPr/>
          <p:nvPr/>
        </p:nvSpPr>
        <p:spPr>
          <a:xfrm>
            <a:off x="6300192"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C</a:t>
            </a:r>
            <a:r>
              <a:rPr lang="es-CR" dirty="0" smtClean="0"/>
              <a:t>ontacto</a:t>
            </a:r>
            <a:endParaRPr lang="es-CR" dirty="0"/>
          </a:p>
        </p:txBody>
      </p:sp>
      <p:grpSp>
        <p:nvGrpSpPr>
          <p:cNvPr id="7" name="6 Grupo"/>
          <p:cNvGrpSpPr/>
          <p:nvPr/>
        </p:nvGrpSpPr>
        <p:grpSpPr>
          <a:xfrm>
            <a:off x="179512" y="116632"/>
            <a:ext cx="899592" cy="988228"/>
            <a:chOff x="179512" y="-7500"/>
            <a:chExt cx="899592" cy="988228"/>
          </a:xfrm>
        </p:grpSpPr>
        <p:sp>
          <p:nvSpPr>
            <p:cNvPr id="8" name="7 Rectángulo"/>
            <p:cNvSpPr/>
            <p:nvPr/>
          </p:nvSpPr>
          <p:spPr>
            <a:xfrm>
              <a:off x="179512" y="-7500"/>
              <a:ext cx="899592" cy="988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R" dirty="0"/>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62776"/>
            <a:stretch/>
          </p:blipFill>
          <p:spPr bwMode="auto">
            <a:xfrm>
              <a:off x="240120" y="70064"/>
              <a:ext cx="769991" cy="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9 Rectángulo"/>
          <p:cNvSpPr/>
          <p:nvPr/>
        </p:nvSpPr>
        <p:spPr>
          <a:xfrm>
            <a:off x="240120" y="2132856"/>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G</a:t>
            </a:r>
            <a:r>
              <a:rPr lang="es-CR" dirty="0" smtClean="0"/>
              <a:t>uitarra</a:t>
            </a:r>
            <a:endParaRPr lang="es-CR" dirty="0"/>
          </a:p>
        </p:txBody>
      </p:sp>
      <p:sp>
        <p:nvSpPr>
          <p:cNvPr id="11" name="10 Rectángulo"/>
          <p:cNvSpPr/>
          <p:nvPr/>
        </p:nvSpPr>
        <p:spPr>
          <a:xfrm>
            <a:off x="1403648" y="1818533"/>
            <a:ext cx="6552728" cy="4680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R" sz="1000" dirty="0" smtClean="0"/>
              <a:t>Guitarra</a:t>
            </a:r>
          </a:p>
          <a:p>
            <a:endParaRPr lang="es-CR" sz="1000" dirty="0" smtClean="0"/>
          </a:p>
          <a:p>
            <a:r>
              <a:rPr lang="es-CR" sz="1050" dirty="0" smtClean="0"/>
              <a:t>Clases individuales o en </a:t>
            </a:r>
            <a:r>
              <a:rPr lang="es-CR" sz="1050" dirty="0" err="1" smtClean="0"/>
              <a:t>parejas.Fundamentado</a:t>
            </a:r>
            <a:r>
              <a:rPr lang="es-CR" sz="1050" dirty="0" smtClean="0"/>
              <a:t> en la metodología y el acercamiento del instrumento propuesto por </a:t>
            </a:r>
            <a:r>
              <a:rPr lang="es-CR" sz="1050" dirty="0" err="1" smtClean="0"/>
              <a:t>Berklee</a:t>
            </a:r>
            <a:r>
              <a:rPr lang="es-CR" sz="1050" dirty="0" smtClean="0"/>
              <a:t> </a:t>
            </a:r>
            <a:r>
              <a:rPr lang="es-CR" sz="1050" dirty="0" err="1" smtClean="0"/>
              <a:t>College</a:t>
            </a:r>
            <a:r>
              <a:rPr lang="es-CR" sz="1050" dirty="0" smtClean="0"/>
              <a:t> of </a:t>
            </a:r>
            <a:r>
              <a:rPr lang="es-CR" sz="1050" dirty="0" err="1" smtClean="0"/>
              <a:t>Music</a:t>
            </a:r>
            <a:r>
              <a:rPr lang="es-CR" sz="1050" dirty="0" smtClean="0"/>
              <a:t>.</a:t>
            </a:r>
            <a:br>
              <a:rPr lang="es-CR" sz="1050" dirty="0" smtClean="0"/>
            </a:br>
            <a:r>
              <a:rPr lang="es-CR" sz="1050" dirty="0" smtClean="0"/>
              <a:t>Objetivos:  dominio total del instrumento, basto conocimiento teórico </a:t>
            </a:r>
            <a:r>
              <a:rPr lang="es-CR" sz="1050" dirty="0" err="1" smtClean="0"/>
              <a:t>musical,solfeo</a:t>
            </a:r>
            <a:r>
              <a:rPr lang="es-CR" sz="1050" dirty="0" smtClean="0"/>
              <a:t>, composición, armonía, técnica, </a:t>
            </a:r>
            <a:r>
              <a:rPr lang="es-CR" sz="1050" dirty="0" err="1" smtClean="0"/>
              <a:t>ejecución,ensamble</a:t>
            </a:r>
            <a:r>
              <a:rPr lang="es-CR" sz="1050" dirty="0" smtClean="0"/>
              <a:t> e interpretación. Desarrollo de la capacidad interpretativa, dominio escénico, experiencias reales en la escena musical nacional. Repertorios y estilos variados, de selección de cada estudiante en consenso con el maestro.</a:t>
            </a:r>
          </a:p>
          <a:p>
            <a:r>
              <a:rPr lang="es-CR" sz="1050" dirty="0" err="1" smtClean="0"/>
              <a:t>bateria</a:t>
            </a:r>
            <a:endParaRPr lang="es-CR" sz="1050" dirty="0" smtClean="0"/>
          </a:p>
          <a:p>
            <a:r>
              <a:rPr lang="es-CR" sz="1050" dirty="0"/>
              <a:t>Basado en los métodos de </a:t>
            </a:r>
            <a:r>
              <a:rPr lang="es-CR" sz="1050" dirty="0" err="1"/>
              <a:t>Buddy</a:t>
            </a:r>
            <a:r>
              <a:rPr lang="es-CR" sz="1050" dirty="0"/>
              <a:t> </a:t>
            </a:r>
            <a:r>
              <a:rPr lang="es-CR" sz="1050" dirty="0" err="1"/>
              <a:t>Rich</a:t>
            </a:r>
            <a:r>
              <a:rPr lang="es-CR" sz="1050" dirty="0"/>
              <a:t>, Basic </a:t>
            </a:r>
            <a:r>
              <a:rPr lang="es-CR" sz="1050" dirty="0" err="1"/>
              <a:t>Drumming</a:t>
            </a:r>
            <a:r>
              <a:rPr lang="es-CR" sz="1050" dirty="0"/>
              <a:t>, </a:t>
            </a:r>
            <a:r>
              <a:rPr lang="es-CR" sz="1050" dirty="0" err="1"/>
              <a:t>Today</a:t>
            </a:r>
            <a:r>
              <a:rPr lang="es-CR" sz="1050" dirty="0"/>
              <a:t> </a:t>
            </a:r>
            <a:r>
              <a:rPr lang="es-CR" sz="1050" dirty="0" err="1"/>
              <a:t>sounds</a:t>
            </a:r>
            <a:r>
              <a:rPr lang="es-CR" sz="1050" dirty="0"/>
              <a:t> </a:t>
            </a:r>
            <a:r>
              <a:rPr lang="es-CR" sz="1050" dirty="0" err="1"/>
              <a:t>for</a:t>
            </a:r>
            <a:r>
              <a:rPr lang="es-CR" sz="1050" dirty="0"/>
              <a:t> </a:t>
            </a:r>
            <a:r>
              <a:rPr lang="es-CR" sz="1050" dirty="0" err="1"/>
              <a:t>drumsets</a:t>
            </a:r>
            <a:r>
              <a:rPr lang="es-CR" sz="1050" dirty="0"/>
              <a:t>, </a:t>
            </a:r>
            <a:r>
              <a:rPr lang="es-CR" sz="1050" dirty="0" err="1"/>
              <a:t>Wilcoxon`s</a:t>
            </a:r>
            <a:r>
              <a:rPr lang="es-CR" sz="1050" dirty="0"/>
              <a:t>, </a:t>
            </a:r>
            <a:r>
              <a:rPr lang="es-CR" sz="1050" dirty="0" err="1"/>
              <a:t>Bellson</a:t>
            </a:r>
            <a:r>
              <a:rPr lang="es-CR" sz="1050" dirty="0"/>
              <a:t>, rudimentos, y otros. </a:t>
            </a:r>
            <a:r>
              <a:rPr lang="es-CR" sz="1050" dirty="0" smtClean="0"/>
              <a:t/>
            </a:r>
            <a:br>
              <a:rPr lang="es-CR" sz="1050" dirty="0" smtClean="0"/>
            </a:br>
            <a:r>
              <a:rPr lang="es-CR" sz="1050" dirty="0" err="1"/>
              <a:t>Objetivos:Etapa</a:t>
            </a:r>
            <a:r>
              <a:rPr lang="es-CR" sz="1050" dirty="0"/>
              <a:t> básica, dirigida al dominio del redoblante y técnicas </a:t>
            </a:r>
            <a:r>
              <a:rPr lang="es-CR" sz="1050" dirty="0" err="1"/>
              <a:t>percutivas</a:t>
            </a:r>
            <a:r>
              <a:rPr lang="es-CR" sz="1050" dirty="0"/>
              <a:t> aplicadas a la batería, y en la etapa intermedia-avanzada se explotan las habilidades adquiridas para lograr el dominio de todos los niveles de repertorio.</a:t>
            </a:r>
            <a:r>
              <a:rPr lang="es-CR" sz="1050" dirty="0" smtClean="0"/>
              <a:t/>
            </a:r>
            <a:br>
              <a:rPr lang="es-CR" sz="1050" dirty="0" smtClean="0"/>
            </a:br>
            <a:r>
              <a:rPr lang="es-CR" sz="1050" dirty="0"/>
              <a:t>Desarrollo de la capacidad interpretativa, dominio escénico, experiencias reales en la escena musical nacional. Repertorios y estilos variados, de selección de cada estudiante en consenso con el maestro</a:t>
            </a:r>
            <a:r>
              <a:rPr lang="es-CR" sz="1050" dirty="0" smtClean="0"/>
              <a:t>.</a:t>
            </a:r>
          </a:p>
          <a:p>
            <a:r>
              <a:rPr lang="es-CR" sz="1050" dirty="0" smtClean="0"/>
              <a:t>CLASES DE BAJO</a:t>
            </a:r>
          </a:p>
          <a:p>
            <a:endParaRPr lang="es-CR" sz="1050" dirty="0" smtClean="0"/>
          </a:p>
          <a:p>
            <a:r>
              <a:rPr lang="es-CR" sz="1050" dirty="0" smtClean="0"/>
              <a:t>Clases individuales o en parejas. Se parte de la premisa del bajo como instrumento rítmico, melódico y armónico. </a:t>
            </a:r>
          </a:p>
          <a:p>
            <a:r>
              <a:rPr lang="es-CR" sz="1050" dirty="0" smtClean="0"/>
              <a:t>Objetivos: Dominio total del instrumento, basto conocimiento teórico musical, </a:t>
            </a:r>
            <a:r>
              <a:rPr lang="es-CR" sz="1050" dirty="0" err="1" smtClean="0"/>
              <a:t>rítmico,solfeo</a:t>
            </a:r>
            <a:r>
              <a:rPr lang="es-CR" sz="1050" dirty="0" smtClean="0"/>
              <a:t>, composición, armonía, técnica, </a:t>
            </a:r>
            <a:r>
              <a:rPr lang="es-CR" sz="1050" dirty="0" err="1" smtClean="0"/>
              <a:t>ejecución,ensamble</a:t>
            </a:r>
            <a:r>
              <a:rPr lang="es-CR" sz="1050" dirty="0" smtClean="0"/>
              <a:t> e </a:t>
            </a:r>
            <a:r>
              <a:rPr lang="es-CR" sz="1050" dirty="0" err="1" smtClean="0"/>
              <a:t>interpretación.Desarrollo</a:t>
            </a:r>
            <a:r>
              <a:rPr lang="es-CR" sz="1050" dirty="0" smtClean="0"/>
              <a:t> de la capacidad interpretativa, dominio escénico, experiencias reales en la escena musical nacional. Repertorios y estilos variados, de selección de cada estudiante en consenso con el maestro</a:t>
            </a:r>
          </a:p>
          <a:p>
            <a:endParaRPr lang="es-CR" sz="1050" dirty="0" smtClean="0"/>
          </a:p>
          <a:p>
            <a:endParaRPr lang="es-CR" sz="1050" dirty="0"/>
          </a:p>
        </p:txBody>
      </p:sp>
      <p:sp>
        <p:nvSpPr>
          <p:cNvPr id="12" name="11 Rectángulo"/>
          <p:cNvSpPr/>
          <p:nvPr/>
        </p:nvSpPr>
        <p:spPr>
          <a:xfrm>
            <a:off x="251520" y="2564904"/>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Piano</a:t>
            </a:r>
            <a:endParaRPr lang="es-CR" dirty="0"/>
          </a:p>
        </p:txBody>
      </p:sp>
      <p:sp>
        <p:nvSpPr>
          <p:cNvPr id="13" name="12 Rectángulo"/>
          <p:cNvSpPr/>
          <p:nvPr/>
        </p:nvSpPr>
        <p:spPr>
          <a:xfrm>
            <a:off x="251520" y="2996952"/>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err="1" smtClean="0"/>
              <a:t>Violin</a:t>
            </a:r>
            <a:endParaRPr lang="es-CR" dirty="0"/>
          </a:p>
        </p:txBody>
      </p:sp>
      <p:sp>
        <p:nvSpPr>
          <p:cNvPr id="14" name="13 Rectángulo"/>
          <p:cNvSpPr/>
          <p:nvPr/>
        </p:nvSpPr>
        <p:spPr>
          <a:xfrm>
            <a:off x="251520" y="3429000"/>
            <a:ext cx="100811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err="1" smtClean="0"/>
              <a:t>Bateria</a:t>
            </a:r>
            <a:endParaRPr lang="es-CR" dirty="0"/>
          </a:p>
        </p:txBody>
      </p:sp>
    </p:spTree>
    <p:extLst>
      <p:ext uri="{BB962C8B-B14F-4D97-AF65-F5344CB8AC3E}">
        <p14:creationId xmlns:p14="http://schemas.microsoft.com/office/powerpoint/2010/main" val="427410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7504" y="116632"/>
            <a:ext cx="8784976" cy="3046988"/>
          </a:xfrm>
          <a:prstGeom prst="rect">
            <a:avLst/>
          </a:prstGeom>
          <a:noFill/>
        </p:spPr>
        <p:txBody>
          <a:bodyPr wrap="square" rtlCol="0">
            <a:spAutoFit/>
          </a:bodyPr>
          <a:lstStyle/>
          <a:p>
            <a:r>
              <a:rPr lang="es-CR" sz="1200" dirty="0"/>
              <a:t> Beneficios de aprender a ejecutar el Violín</a:t>
            </a:r>
          </a:p>
          <a:p>
            <a:r>
              <a:rPr lang="es-CR" sz="1200" b="1" dirty="0"/>
              <a:t>Beneficios de aprender a ejecutar el Violín.</a:t>
            </a:r>
            <a:endParaRPr lang="es-CR" sz="1200" dirty="0"/>
          </a:p>
          <a:p>
            <a:r>
              <a:rPr lang="es-CR" sz="1200" dirty="0"/>
              <a:t> </a:t>
            </a:r>
          </a:p>
          <a:p>
            <a:r>
              <a:rPr lang="es-CR" sz="1200" dirty="0"/>
              <a:t>Tocar un instrumento musical tiene muchos beneficios, entre ellos, ayuda al desarrollo motriz, desarrolla las aptitudes, la paciencia y la creatividad. Intentar tocar un instrumento musical a edades tempranas le da al niño la posibilidad de descubrir un interés que probablemente disfrute mucho.</a:t>
            </a:r>
          </a:p>
          <a:p>
            <a:r>
              <a:rPr lang="es-CR" sz="1200" dirty="0"/>
              <a:t> </a:t>
            </a:r>
          </a:p>
          <a:p>
            <a:r>
              <a:rPr lang="es-CR" sz="1200" b="1" dirty="0"/>
              <a:t>Activa procesos que afectan al sistema nervioso y estimula los dos hemisferios cerebrales.</a:t>
            </a:r>
            <a:endParaRPr lang="es-CR" sz="1200" dirty="0"/>
          </a:p>
          <a:p>
            <a:r>
              <a:rPr lang="es-CR" sz="1200" b="1" dirty="0"/>
              <a:t>Favorece la creatividad y refuerza de manera significativa vínculos emocionales y afectivos.</a:t>
            </a:r>
            <a:endParaRPr lang="es-CR" sz="1200" dirty="0"/>
          </a:p>
          <a:p>
            <a:r>
              <a:rPr lang="es-CR" sz="1200" b="1" dirty="0"/>
              <a:t>Promueve el crecimiento de conexiones neurológicas.</a:t>
            </a:r>
            <a:endParaRPr lang="es-CR" sz="1200" dirty="0"/>
          </a:p>
          <a:p>
            <a:r>
              <a:rPr lang="es-CR" sz="1200" b="1" dirty="0"/>
              <a:t>Aumento del coeficiente intelectual de manera directa al incremento de la regularidad con la que se estudia música.</a:t>
            </a:r>
            <a:endParaRPr lang="es-CR" sz="1200" dirty="0"/>
          </a:p>
          <a:p>
            <a:r>
              <a:rPr lang="es-CR" sz="1200" b="1" dirty="0"/>
              <a:t>Aumento de las aptitudes de razonamiento espacio-temporal, o sea, la capacidad de visualización en el tiempo y en el espacio.</a:t>
            </a:r>
            <a:endParaRPr lang="es-CR" sz="1200" dirty="0"/>
          </a:p>
          <a:p>
            <a:r>
              <a:rPr lang="es-CR" sz="1200" b="1" dirty="0"/>
              <a:t>Desarrollo de la flexibilidad mental</a:t>
            </a:r>
            <a:endParaRPr lang="es-CR" sz="1200" dirty="0"/>
          </a:p>
          <a:p>
            <a:r>
              <a:rPr lang="es-CR" sz="1200" b="1" dirty="0"/>
              <a:t>Aprender a pensar en tonos, timbres y tiempos sin la ayuda de palabras y oraciones. Traducir estos pensamientos musicales en la acción de tocar un violín acerca a los intelectos de los niños a la noción de pensar de manera abstracta.</a:t>
            </a:r>
            <a:endParaRPr lang="es-CR" sz="1200" dirty="0"/>
          </a:p>
          <a:p>
            <a:endParaRPr lang="es-CR" sz="1200" dirty="0"/>
          </a:p>
        </p:txBody>
      </p:sp>
      <p:sp>
        <p:nvSpPr>
          <p:cNvPr id="3" name="2 Rectángulo"/>
          <p:cNvSpPr/>
          <p:nvPr/>
        </p:nvSpPr>
        <p:spPr>
          <a:xfrm>
            <a:off x="107504" y="2996952"/>
            <a:ext cx="8424936" cy="3647152"/>
          </a:xfrm>
          <a:prstGeom prst="rect">
            <a:avLst/>
          </a:prstGeom>
        </p:spPr>
        <p:txBody>
          <a:bodyPr wrap="square">
            <a:spAutoFit/>
          </a:bodyPr>
          <a:lstStyle/>
          <a:p>
            <a:endParaRPr lang="es-CR" sz="1050" dirty="0" smtClean="0"/>
          </a:p>
          <a:p>
            <a:r>
              <a:rPr lang="es-CR" sz="1050" dirty="0" smtClean="0"/>
              <a:t>Beneficios de Aprender a ejecutar </a:t>
            </a:r>
          </a:p>
          <a:p>
            <a:r>
              <a:rPr lang="es-CR" sz="1050" dirty="0" smtClean="0"/>
              <a:t>La Batería</a:t>
            </a:r>
          </a:p>
          <a:p>
            <a:endParaRPr lang="es-CR" sz="1050" dirty="0" smtClean="0"/>
          </a:p>
          <a:p>
            <a:r>
              <a:rPr lang="es-CR" sz="1050" dirty="0" smtClean="0"/>
              <a:t> </a:t>
            </a:r>
          </a:p>
          <a:p>
            <a:endParaRPr lang="es-CR" sz="1050" dirty="0" smtClean="0"/>
          </a:p>
          <a:p>
            <a:r>
              <a:rPr lang="es-CR" sz="1050" dirty="0" smtClean="0"/>
              <a:t>Tocar un instrumento musical tiene muchos beneficios, entre ellos, ayuda al desarrollo motriz, desarrolla las aptitudes, la paciencia y la creatividad. Intentar tocar un instrumento musical a edades tempranas le da al niño la posibilidad de descubrir un interés que probablemente disfrute mucho.</a:t>
            </a:r>
          </a:p>
          <a:p>
            <a:r>
              <a:rPr lang="es-CR" sz="1050" dirty="0" smtClean="0"/>
              <a:t> </a:t>
            </a:r>
          </a:p>
          <a:p>
            <a:endParaRPr lang="es-CR" sz="1050" dirty="0" smtClean="0"/>
          </a:p>
          <a:p>
            <a:r>
              <a:rPr lang="es-CR" sz="1050" dirty="0" smtClean="0"/>
              <a:t>Físicos y Mentales</a:t>
            </a:r>
          </a:p>
          <a:p>
            <a:endParaRPr lang="es-CR" sz="1050" dirty="0" smtClean="0"/>
          </a:p>
          <a:p>
            <a:r>
              <a:rPr lang="es-CR" sz="1050" dirty="0" smtClean="0"/>
              <a:t>Tocar batería es una actividad física y requiere mucha energía. Para aquellos padres quienes quieren que sus hijos hagan ejercicios pero no pueden lograr que lo hagan, No solo harán bastante ejercicio sino que se van a divertir mucho!</a:t>
            </a:r>
          </a:p>
          <a:p>
            <a:r>
              <a:rPr lang="es-CR" sz="1050" dirty="0" smtClean="0"/>
              <a:t>Mientras están tocando una pieza musical. Los bateristas utilizan una parte de su mente para asegurarse que una parte de ellos lo está haciendo de una manera correcta y a buen ritmo y tiempo. Para los niños pequeños, ayuda a desarrollar habilidades fundamentales para canalizar su mente y enfocarse en una sola cosa. Es muy recomendable para niños con sobre energía porque los ayuda a invertir o “quemar” el exceso de energía en algo que es muy útil y físico.</a:t>
            </a:r>
          </a:p>
          <a:p>
            <a:r>
              <a:rPr lang="es-CR" sz="1050" dirty="0" smtClean="0"/>
              <a:t>Musicales y Personales</a:t>
            </a:r>
          </a:p>
          <a:p>
            <a:endParaRPr lang="es-CR" sz="1050" dirty="0" smtClean="0"/>
          </a:p>
          <a:p>
            <a:r>
              <a:rPr lang="es-CR" sz="1050" dirty="0" smtClean="0"/>
              <a:t>Ser baterista genera confianza y autoestima, Eso no lo puede lograr cualquier otra actividad. Si tienes un hijo que tiene baja autoestima, anímalo a que toque batería! Esta puede ser la solución!</a:t>
            </a:r>
            <a:endParaRPr lang="es-CR" sz="1050" dirty="0"/>
          </a:p>
        </p:txBody>
      </p:sp>
    </p:spTree>
    <p:extLst>
      <p:ext uri="{BB962C8B-B14F-4D97-AF65-F5344CB8AC3E}">
        <p14:creationId xmlns:p14="http://schemas.microsoft.com/office/powerpoint/2010/main" val="21490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496" y="116632"/>
            <a:ext cx="9108504" cy="3162404"/>
          </a:xfrm>
          <a:prstGeom prst="rect">
            <a:avLst/>
          </a:prstGeom>
        </p:spPr>
        <p:txBody>
          <a:bodyPr wrap="square">
            <a:spAutoFit/>
          </a:bodyPr>
          <a:lstStyle/>
          <a:p>
            <a:r>
              <a:rPr lang="es-CR" sz="1050" b="1" dirty="0"/>
              <a:t>Beneficios de aprender a tocar piano.</a:t>
            </a:r>
            <a:endParaRPr lang="es-CR" sz="1050" dirty="0"/>
          </a:p>
          <a:p>
            <a:r>
              <a:rPr lang="es-CR" sz="1050" dirty="0"/>
              <a:t> </a:t>
            </a:r>
          </a:p>
          <a:p>
            <a:r>
              <a:rPr lang="es-CR" sz="1050" dirty="0"/>
              <a:t>Tocar un instrumento musical tiene muchos beneficios, entre ellos, ayuda al desarrollo motriz, desarrolla las aptitudes, la paciencia y la creatividad. Intentar tocar un instrumento musical a edades tempranas le da al niño la posibilidad de descubrir un interés que probablemente disfrute mucho.</a:t>
            </a:r>
          </a:p>
          <a:p>
            <a:r>
              <a:rPr lang="es-CR" sz="1050" i="1" dirty="0"/>
              <a:t>Estudios  demuestran que los niños de edad escolar que tomaban clases de piano, tuvieron calificaciones más altas en exámenes de desarrollo cognoscitivo, el cual en necesario para las matemáticas e ingeniería.</a:t>
            </a:r>
            <a:endParaRPr lang="es-CR" sz="1050" dirty="0"/>
          </a:p>
          <a:p>
            <a:r>
              <a:rPr lang="es-CR" sz="1050" dirty="0"/>
              <a:t>Tocar piano involucra la utilización de ambas manos en coordinación con de otros factores como las diferentes notas que ejecutan cada mano, así como el tiempo de cada nota, es un ejercicio extraordinario que mantiene activo ambos lados del cerebro, la participación no sólo del lado izquierdo del cerebro, sino también del derecho estimula de modo tal que los patrones y la lógica en otras facetas de la vida se vuelven mucho más fáciles de reconocer y facilita el uso de estos, ambos partes esenciales de la matemática y las ciencias. Que don fenomenal; desarrollar el cerebro para mejorar las habilidades en matemática y ciencia mientras se aprende a tocar un maravilloso y complejo instrumento.</a:t>
            </a:r>
          </a:p>
          <a:p>
            <a:r>
              <a:rPr lang="es-CR" sz="1050" dirty="0"/>
              <a:t>Tocar el piano refuerza la coordinación y destrezas motoras finas.</a:t>
            </a:r>
          </a:p>
          <a:p>
            <a:r>
              <a:rPr lang="es-CR" sz="1050" dirty="0"/>
              <a:t>El estudiante logra entender y desarrollar lo que es disciplina, dedicación, esfuerzo y sentir la satisfacción de tocar algo hermoso después de tanto trabajo.</a:t>
            </a:r>
          </a:p>
          <a:p>
            <a:r>
              <a:rPr lang="es-CR" sz="1050" dirty="0"/>
              <a:t>Ayuda a bajar los niveles de estrés</a:t>
            </a:r>
          </a:p>
          <a:p>
            <a:r>
              <a:rPr lang="es-CR" sz="1050" dirty="0"/>
              <a:t>Mejora la capacidad de retener información.</a:t>
            </a:r>
          </a:p>
          <a:p>
            <a:r>
              <a:rPr lang="es-CR" sz="1050" dirty="0"/>
              <a:t>Ayuda con la depresión y a manejar mejor la soledad.</a:t>
            </a:r>
          </a:p>
          <a:p>
            <a:r>
              <a:rPr lang="es-CR" sz="1050" dirty="0"/>
              <a:t>Mantiene la mente activa y ayuda a mantener la  agilidad de las manos.</a:t>
            </a:r>
          </a:p>
          <a:p>
            <a:r>
              <a:rPr lang="es-CR" sz="1050" dirty="0"/>
              <a:t>Estudiar piano es la mejor inversión que puede hacer, inversión que durará</a:t>
            </a:r>
            <a:br>
              <a:rPr lang="es-CR" sz="1050" dirty="0"/>
            </a:br>
            <a:r>
              <a:rPr lang="es-CR" sz="1050" dirty="0"/>
              <a:t>toda la vida, inversión que ofrece satisfacción. Comenzar desde temprano es lo ideal pero nunca es tarde para darse esta gran oportunidad.</a:t>
            </a:r>
          </a:p>
        </p:txBody>
      </p:sp>
      <p:sp>
        <p:nvSpPr>
          <p:cNvPr id="5" name="4 Rectángulo"/>
          <p:cNvSpPr/>
          <p:nvPr/>
        </p:nvSpPr>
        <p:spPr>
          <a:xfrm>
            <a:off x="27531" y="3356992"/>
            <a:ext cx="8856984" cy="3046988"/>
          </a:xfrm>
          <a:prstGeom prst="rect">
            <a:avLst/>
          </a:prstGeom>
        </p:spPr>
        <p:txBody>
          <a:bodyPr wrap="square">
            <a:spAutoFit/>
          </a:bodyPr>
          <a:lstStyle/>
          <a:p>
            <a:r>
              <a:rPr lang="es-CR" sz="1200" dirty="0"/>
              <a:t>La Importancia de aprender a tocar</a:t>
            </a:r>
          </a:p>
          <a:p>
            <a:r>
              <a:rPr lang="es-CR" sz="1200" b="1" dirty="0"/>
              <a:t>Guitarra</a:t>
            </a:r>
            <a:endParaRPr lang="es-CR" sz="1200" dirty="0"/>
          </a:p>
          <a:p>
            <a:r>
              <a:rPr lang="es-CR" sz="1200" dirty="0"/>
              <a:t>Tocar un instrumento musical tiene muchos beneficios, entre ellos, ayuda al desarrollo motriz, desarrolla las aptitudes, la paciencia y la creatividad. Intentar tocar un instrumento musical a edades tempranas le da al niño la posibilidad de descubrir un interés que probablemente disfrute mucho.</a:t>
            </a:r>
          </a:p>
          <a:p>
            <a:r>
              <a:rPr lang="es-CR" sz="1200" i="1" dirty="0"/>
              <a:t>La guitarra probablemente es uno de los instrumentos más populares, lo cual lo hace muy atractivo para  los niños. Puede generar múltiples beneficios para el  estudiante  entre </a:t>
            </a:r>
            <a:r>
              <a:rPr lang="es-CR" sz="1200" i="1" dirty="0" err="1"/>
              <a:t>ellos:</a:t>
            </a:r>
            <a:r>
              <a:rPr lang="es-CR" sz="1200" b="1" i="1" dirty="0" err="1"/>
              <a:t>Habilidad</a:t>
            </a:r>
            <a:r>
              <a:rPr lang="es-CR" sz="1200" b="1" i="1" dirty="0"/>
              <a:t> y Agilidad Mental:</a:t>
            </a:r>
            <a:r>
              <a:rPr lang="es-CR" sz="1200" i="1" dirty="0"/>
              <a:t> </a:t>
            </a:r>
            <a:endParaRPr lang="es-CR" sz="1200" dirty="0"/>
          </a:p>
          <a:p>
            <a:r>
              <a:rPr lang="es-CR" sz="1200" dirty="0"/>
              <a:t>Cuando los niños empiezan a aprender a </a:t>
            </a:r>
            <a:r>
              <a:rPr lang="es-CR" sz="1200" u="sng" dirty="0"/>
              <a:t>tocar guitarra</a:t>
            </a:r>
            <a:r>
              <a:rPr lang="es-CR" sz="1200" dirty="0"/>
              <a:t>, les corresponde memorizar acordes y </a:t>
            </a:r>
            <a:r>
              <a:rPr lang="es-CR" sz="1200" dirty="0" err="1"/>
              <a:t>tablaturas</a:t>
            </a:r>
            <a:r>
              <a:rPr lang="es-CR" sz="1200" dirty="0"/>
              <a:t>, aspectos de canciones y aún teoría de la música,  los cuales son aspectos o características que  ayudan a mantener al cerebro con agilidad.</a:t>
            </a:r>
          </a:p>
          <a:p>
            <a:r>
              <a:rPr lang="es-CR" sz="1200" b="1" dirty="0"/>
              <a:t>También ayuda a desarrollar la habilidad de hacer varias cosas a la vez:</a:t>
            </a:r>
            <a:endParaRPr lang="es-CR" sz="1200" dirty="0"/>
          </a:p>
          <a:p>
            <a:r>
              <a:rPr lang="es-CR" sz="1200" dirty="0"/>
              <a:t>Eso te da la seguridad de ser capaz de llevar a cabo una buena tarea mientras tocas guitarra.</a:t>
            </a:r>
          </a:p>
          <a:p>
            <a:r>
              <a:rPr lang="es-CR" sz="1200" b="1" dirty="0"/>
              <a:t>Auto estima:</a:t>
            </a:r>
            <a:r>
              <a:rPr lang="es-CR" sz="1200" dirty="0"/>
              <a:t/>
            </a:r>
            <a:br>
              <a:rPr lang="es-CR" sz="1200" dirty="0"/>
            </a:br>
            <a:r>
              <a:rPr lang="es-CR" sz="1200" dirty="0"/>
              <a:t>Tocar guitarra mejora la autoestima y la confianza en cualquier persona. Si sabes cómo tocar o ejecutar la guitarra en cualquier nivel, obtendrás una gran cantidad de satisfacción personal.</a:t>
            </a:r>
          </a:p>
          <a:p>
            <a:r>
              <a:rPr lang="es-CR" sz="1200" b="1" dirty="0"/>
              <a:t>Habilidades Sociales:</a:t>
            </a:r>
            <a:r>
              <a:rPr lang="es-CR" sz="1200" dirty="0"/>
              <a:t/>
            </a:r>
            <a:br>
              <a:rPr lang="es-CR" sz="1200" dirty="0"/>
            </a:br>
            <a:r>
              <a:rPr lang="es-CR" sz="1200" dirty="0"/>
              <a:t>Tocar un instrumento genera interés en los demás, por lo que incrementa de una u otra forma las interacciones sociales.</a:t>
            </a:r>
          </a:p>
        </p:txBody>
      </p:sp>
    </p:spTree>
    <p:extLst>
      <p:ext uri="{BB962C8B-B14F-4D97-AF65-F5344CB8AC3E}">
        <p14:creationId xmlns:p14="http://schemas.microsoft.com/office/powerpoint/2010/main" val="102911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cademiasion.com/wp-content/uploads/2012/08/Beneficios-Guitarra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8733"/>
            <a:ext cx="2444205" cy="3960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academiasion.com/wp-content/uploads/2012/08/beneficios-piano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4205" y="10477"/>
            <a:ext cx="2420262" cy="39212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academiasion.com/wp-content/uploads/2012/08/Beneficios-bateria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4466" y="10477"/>
            <a:ext cx="2011789" cy="32757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academiasion.com/wp-content/uploads/2012/08/beneficios-violin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0886" y="113884"/>
            <a:ext cx="1938793" cy="30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52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446428"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Nosotros </a:t>
            </a:r>
            <a:endParaRPr lang="es-CR" dirty="0"/>
          </a:p>
        </p:txBody>
      </p:sp>
      <p:sp>
        <p:nvSpPr>
          <p:cNvPr id="3" name="2 Rectángulo"/>
          <p:cNvSpPr/>
          <p:nvPr/>
        </p:nvSpPr>
        <p:spPr>
          <a:xfrm>
            <a:off x="3707904" y="1196752"/>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Servicios </a:t>
            </a:r>
            <a:endParaRPr lang="es-CR" dirty="0"/>
          </a:p>
        </p:txBody>
      </p:sp>
      <p:sp>
        <p:nvSpPr>
          <p:cNvPr id="4" name="3 Rectángulo"/>
          <p:cNvSpPr/>
          <p:nvPr/>
        </p:nvSpPr>
        <p:spPr>
          <a:xfrm>
            <a:off x="1187624"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I</a:t>
            </a:r>
            <a:r>
              <a:rPr lang="es-CR" dirty="0" smtClean="0"/>
              <a:t>nicio </a:t>
            </a:r>
            <a:endParaRPr lang="es-CR" dirty="0"/>
          </a:p>
        </p:txBody>
      </p:sp>
      <p:sp>
        <p:nvSpPr>
          <p:cNvPr id="5" name="4 Rectángulo"/>
          <p:cNvSpPr/>
          <p:nvPr/>
        </p:nvSpPr>
        <p:spPr>
          <a:xfrm>
            <a:off x="5004048" y="1205524"/>
            <a:ext cx="115212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R" dirty="0" smtClean="0"/>
              <a:t>Galería</a:t>
            </a:r>
            <a:endParaRPr lang="es-CR" dirty="0"/>
          </a:p>
        </p:txBody>
      </p:sp>
      <p:sp>
        <p:nvSpPr>
          <p:cNvPr id="6" name="5 Rectángulo"/>
          <p:cNvSpPr/>
          <p:nvPr/>
        </p:nvSpPr>
        <p:spPr>
          <a:xfrm>
            <a:off x="6300192" y="1205524"/>
            <a:ext cx="115212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a:t>C</a:t>
            </a:r>
            <a:r>
              <a:rPr lang="es-CR" dirty="0" smtClean="0"/>
              <a:t>ontacto</a:t>
            </a:r>
            <a:endParaRPr lang="es-CR" dirty="0"/>
          </a:p>
        </p:txBody>
      </p:sp>
      <p:grpSp>
        <p:nvGrpSpPr>
          <p:cNvPr id="7" name="6 Grupo"/>
          <p:cNvGrpSpPr/>
          <p:nvPr/>
        </p:nvGrpSpPr>
        <p:grpSpPr>
          <a:xfrm>
            <a:off x="179512" y="116632"/>
            <a:ext cx="899592" cy="988228"/>
            <a:chOff x="179512" y="-7500"/>
            <a:chExt cx="899592" cy="988228"/>
          </a:xfrm>
        </p:grpSpPr>
        <p:sp>
          <p:nvSpPr>
            <p:cNvPr id="8" name="7 Rectángulo"/>
            <p:cNvSpPr/>
            <p:nvPr/>
          </p:nvSpPr>
          <p:spPr>
            <a:xfrm>
              <a:off x="179512" y="-7500"/>
              <a:ext cx="899592" cy="988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R" dirty="0"/>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62776"/>
            <a:stretch/>
          </p:blipFill>
          <p:spPr bwMode="auto">
            <a:xfrm>
              <a:off x="240120" y="70064"/>
              <a:ext cx="769991" cy="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9 Rectángulo"/>
          <p:cNvSpPr/>
          <p:nvPr/>
        </p:nvSpPr>
        <p:spPr>
          <a:xfrm>
            <a:off x="625115" y="1772816"/>
            <a:ext cx="7835317" cy="48965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Fotos </a:t>
            </a:r>
          </a:p>
          <a:p>
            <a:pPr algn="ctr"/>
            <a:endParaRPr lang="es-CR" dirty="0"/>
          </a:p>
        </p:txBody>
      </p:sp>
    </p:spTree>
    <p:extLst>
      <p:ext uri="{BB962C8B-B14F-4D97-AF65-F5344CB8AC3E}">
        <p14:creationId xmlns:p14="http://schemas.microsoft.com/office/powerpoint/2010/main" val="26499161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400</Words>
  <Application>Microsoft Office PowerPoint</Application>
  <PresentationFormat>Presentación en pantalla (4:3)</PresentationFormat>
  <Paragraphs>156</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4</cp:revision>
  <dcterms:created xsi:type="dcterms:W3CDTF">2014-09-11T18:18:36Z</dcterms:created>
  <dcterms:modified xsi:type="dcterms:W3CDTF">2014-09-11T18:56:34Z</dcterms:modified>
</cp:coreProperties>
</file>