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76" r:id="rId6"/>
    <p:sldId id="259" r:id="rId7"/>
    <p:sldId id="279" r:id="rId8"/>
    <p:sldId id="257" r:id="rId9"/>
    <p:sldId id="278" r:id="rId10"/>
    <p:sldId id="277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1" r:id="rId20"/>
    <p:sldId id="29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607F21-8B2C-4586-BCE5-1CDD23546124}">
          <p14:sldIdLst>
            <p14:sldId id="256"/>
            <p14:sldId id="276"/>
            <p14:sldId id="259"/>
            <p14:sldId id="279"/>
            <p14:sldId id="257"/>
            <p14:sldId id="278"/>
            <p14:sldId id="277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1"/>
            <p14:sldId id="29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indi.africa/competitions/income-prediction-challenge-for-azubi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265534"/>
            <a:ext cx="9348107" cy="1735754"/>
          </a:xfrm>
        </p:spPr>
        <p:txBody>
          <a:bodyPr/>
          <a:lstStyle/>
          <a:p>
            <a:r>
              <a:rPr lang="en-US" dirty="0"/>
              <a:t>INCOME PREDICTION CHALLENGE FOR AZUBIAN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861347"/>
            <a:ext cx="3145200" cy="546881"/>
          </a:xfrm>
        </p:spPr>
        <p:txBody>
          <a:bodyPr/>
          <a:lstStyle/>
          <a:p>
            <a:r>
              <a:rPr lang="en-US" dirty="0"/>
              <a:t>GROUP SYNDEY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9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D43F46B-5CD4-9F7A-AF32-E7748D6E4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117" y="393056"/>
            <a:ext cx="6757766" cy="5206292"/>
          </a:xfrm>
        </p:spPr>
      </p:pic>
    </p:spTree>
    <p:extLst>
      <p:ext uri="{BB962C8B-B14F-4D97-AF65-F5344CB8AC3E}">
        <p14:creationId xmlns:p14="http://schemas.microsoft.com/office/powerpoint/2010/main" val="5464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965281"/>
            <a:ext cx="6245912" cy="27295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MODELLING AND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95500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518615"/>
            <a:ext cx="9779182" cy="5622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+mj-lt"/>
              </a:rPr>
              <a:t>Model Selection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+mj-lt"/>
              </a:rPr>
              <a:t>The heart of our project lies in choosing the right machine learning model to achieve our objective. For this purpose, we have opted for the CatBoostClassifier, a powerful algorithm well-suited for classification tasks.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</a:rPr>
              <a:t>XGBoostClassifier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: We selected this model due to its remarkable capabilities in handling categorical features, implicit handling of missing data (NaN values), and quick establishment of a baseline model with minimal preprocessing.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Parameter Tuning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While adopting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CatBoost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we also paid close attention to parameter tuning. Key parameters such as ‘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n_estimators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’, ‘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max_depth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’, ‘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reg_lambda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’, ‘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reg_alpha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’, ‘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scale_pos_weight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’, and ‘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learning_rate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’ were thoughtfully adjusted to optimize model performance.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6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703744"/>
            <a:ext cx="9779182" cy="579259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100" b="1" i="0" dirty="0">
                <a:effectLst/>
                <a:latin typeface="+mj-lt"/>
              </a:rPr>
              <a:t>Model Evaluation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800" dirty="0">
              <a:latin typeface="+mj-lt"/>
            </a:endParaRPr>
          </a:p>
          <a:p>
            <a:pPr marL="225425" marR="0" indent="-225425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100" b="1" dirty="0">
                <a:latin typeface="+mj-lt"/>
              </a:rPr>
              <a:t>Evaluating Accuracy: </a:t>
            </a:r>
            <a:r>
              <a:rPr lang="en-US" sz="5100" dirty="0">
                <a:latin typeface="+mj-lt"/>
              </a:rPr>
              <a:t>Our evaluation process commences with the computation of our model's accuracy on a validation set. This initial assessment offers a fundamental gauge of how correctly our model performs overall.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800" dirty="0">
              <a:latin typeface="+mj-lt"/>
            </a:endParaRPr>
          </a:p>
          <a:p>
            <a:pPr marL="225425" marR="0" indent="-225425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100" b="1" dirty="0">
                <a:latin typeface="+mj-lt"/>
              </a:rPr>
              <a:t>Classification Reports: </a:t>
            </a:r>
            <a:r>
              <a:rPr lang="en-US" sz="5100" dirty="0">
                <a:latin typeface="+mj-lt"/>
              </a:rPr>
              <a:t>To gain deeper insights into our model's effectiveness, we make use of classification reports. These comprehensive reports unveil vital performance metrics, including precision, recall, and the F1-score, for both the training and validation datasets. In situations marked by class imbalance, these metrics provide valuable insights into our model's capacity to accurately classify the minority class.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8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4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77333"/>
            <a:ext cx="9779182" cy="5113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0E1FE-FA35-8041-1FA5-AFD5EC0C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353" y="1104090"/>
            <a:ext cx="5024652" cy="1837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D21D42-81A0-38A3-DB29-166FC533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53" y="3538184"/>
            <a:ext cx="5024652" cy="1963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BC3AF4-EC2A-BBE7-D4AB-8B0A6DB4686B}"/>
              </a:ext>
            </a:extLst>
          </p:cNvPr>
          <p:cNvSpPr txBox="1"/>
          <p:nvPr/>
        </p:nvSpPr>
        <p:spPr>
          <a:xfrm>
            <a:off x="3991399" y="3135150"/>
            <a:ext cx="322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XGBoost</a:t>
            </a:r>
            <a:r>
              <a:rPr lang="en-US" b="1" dirty="0"/>
              <a:t> Classification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539DA-C30F-108E-1852-00614D1E24C5}"/>
              </a:ext>
            </a:extLst>
          </p:cNvPr>
          <p:cNvSpPr txBox="1"/>
          <p:nvPr/>
        </p:nvSpPr>
        <p:spPr>
          <a:xfrm>
            <a:off x="4102855" y="697468"/>
            <a:ext cx="300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TreeClassifier</a:t>
            </a:r>
            <a:r>
              <a:rPr lang="en-US" b="1" dirty="0"/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2575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50627"/>
            <a:ext cx="9779182" cy="4776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+mj-lt"/>
              </a:rPr>
              <a:t>Fine-Tuning Thresholds: Recognizing the complexities presented by imbalanced data, we adopt a distinctive strategy. We adjust the probability threshold, optimizing the F1-score—a metric of relevance to our project. This adjustment enables us to enhance our model's performance, particularly in accurately classifying the minority class.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461A57-89FD-2AE1-4F89-16FC80EF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2992073"/>
            <a:ext cx="5702585" cy="14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965281"/>
            <a:ext cx="6245912" cy="27295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APP DEPLOYMENT</a:t>
            </a:r>
          </a:p>
        </p:txBody>
      </p:sp>
    </p:spTree>
    <p:extLst>
      <p:ext uri="{BB962C8B-B14F-4D97-AF65-F5344CB8AC3E}">
        <p14:creationId xmlns:p14="http://schemas.microsoft.com/office/powerpoint/2010/main" val="401791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491319"/>
            <a:ext cx="9779182" cy="4892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+mj-lt"/>
              </a:rPr>
              <a:t>At this stage, having gone through all the above stages, we created an API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D9E89DD6-FF2F-9DE8-B063-F8D2E4A5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5" y="1540186"/>
            <a:ext cx="9921922" cy="38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6023-2459-39C7-4DD9-5EAA5AEB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ACF7-F8AC-324E-4864-76F24CEF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Anifowoshie</a:t>
            </a:r>
          </a:p>
          <a:p>
            <a:r>
              <a:rPr lang="en-US" dirty="0"/>
              <a:t>Gideon Dadzie</a:t>
            </a:r>
          </a:p>
          <a:p>
            <a:r>
              <a:rPr lang="en-US" dirty="0"/>
              <a:t>Fredrick Kwabena Boateng</a:t>
            </a:r>
          </a:p>
          <a:p>
            <a:r>
              <a:rPr lang="en-US" dirty="0"/>
              <a:t>Williams Elikplim George</a:t>
            </a:r>
          </a:p>
          <a:p>
            <a:r>
              <a:rPr lang="en-US" dirty="0"/>
              <a:t>Efobi Godwin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3242-259F-D5D8-FE6A-D5D8CAC5BC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637C-776F-9987-37F8-E284B24C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F055-1DB2-AC0E-97FF-DFE61210D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2206"/>
            <a:ext cx="6245912" cy="9258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97728"/>
            <a:ext cx="9779182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Within the context of developing nations, the stark imbalance in income distribution has assumed a prominent position, shrouding the future in a veil of ambiguity. Today, as we delve deeply into the core of this pivotal concern, we extend an invitation to you to join us on a voyage of discovery and pioneering solutions.</a:t>
            </a:r>
          </a:p>
          <a:p>
            <a:endParaRPr lang="en-US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0" dirty="0">
                <a:effectLst/>
                <a:latin typeface="+mj-lt"/>
                <a:ea typeface="Times New Roman" panose="02020603050405020304" pitchFamily="18" charset="0"/>
              </a:rPr>
              <a:t>Our objective is unequivocal: to create a machine learning model with the ability to forecast an individual's income status, be it surpassing or falling below a specified threshold. </a:t>
            </a:r>
            <a:r>
              <a:rPr lang="en-US" sz="2400" kern="0" dirty="0">
                <a:latin typeface="+mj-lt"/>
              </a:rPr>
              <a:t>This model will act as a guiding light, illuminating the path towards a future where we can address income inequality with precision and unwavering determination.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6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Business Understanding </a:t>
            </a: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Understanding</a:t>
            </a: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  <a:p>
            <a:pPr marL="514350" marR="0" indent="-5143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Deployment (using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251882"/>
            <a:ext cx="6245912" cy="2454943"/>
          </a:xfrm>
        </p:spPr>
        <p:txBody>
          <a:bodyPr/>
          <a:lstStyle/>
          <a:p>
            <a:r>
              <a:rPr lang="en-US" dirty="0"/>
              <a:t>DATA LOADING &amp; DATA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264800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77333"/>
            <a:ext cx="9779182" cy="5113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dirty="0">
                <a:effectLst/>
                <a:latin typeface="+mj-lt"/>
              </a:rPr>
              <a:t>The two essential datasets (train and test dataset) for this project was acquired on </a:t>
            </a:r>
            <a:r>
              <a:rPr lang="en-US" sz="2400" b="0" i="0" dirty="0">
                <a:effectLst/>
                <a:latin typeface="+mj-lt"/>
                <a:hlinkClick r:id="rId2"/>
              </a:rPr>
              <a:t>https://zindi.africa/competitions/income-prediction-challenge-for-azubian</a:t>
            </a:r>
            <a:r>
              <a:rPr lang="en-US" sz="2400" b="0" i="0" dirty="0">
                <a:effectLst/>
                <a:latin typeface="+mj-lt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0" i="0" dirty="0">
              <a:effectLst/>
              <a:latin typeface="+mj-lt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+mj-lt"/>
              </a:rPr>
              <a:t>We employ the relevant libraries such as Pandas to import the data into our machine learning environment which facilitates data manipulation and exploration.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+mj-lt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+mj-lt"/>
              </a:rPr>
              <a:t>To understand the data better, we also include a variable definitions dataset that provides insights into the meaning of each variable. It acts as a reference guide for data exploration and feature engineering.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0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77333"/>
            <a:ext cx="9779182" cy="5113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i="0" dirty="0">
                <a:effectLst/>
                <a:latin typeface="+mj-lt"/>
              </a:rPr>
              <a:t>Once the data is securely in our grasp, the next crucial step is data preprocessing. At this stage, the following activities were performed,</a:t>
            </a:r>
          </a:p>
          <a:p>
            <a:pPr marL="342900" marR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Handling Missing Values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Feature Engineering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Type Conversion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Class Imbalance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NaN Value Analysis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Validation Split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+mj-lt"/>
              </a:rPr>
              <a:t>Data loading and preprocessing served as the foundation for our predictive machine learning journey.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5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een and red bar graph&#10;&#10;Description automatically generated">
            <a:extLst>
              <a:ext uri="{FF2B5EF4-FFF2-40B4-BE49-F238E27FC236}">
                <a16:creationId xmlns:a16="http://schemas.microsoft.com/office/drawing/2014/main" id="{49A07110-5FA7-6DFF-1887-81E12FE8D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460" y="1411098"/>
            <a:ext cx="4781727" cy="40358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5862999D-DA27-BF36-0041-2AC9D330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2" y="1023406"/>
            <a:ext cx="6051025" cy="53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950</TotalTime>
  <Words>672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INCOME PREDICTION CHALLENGE FOR AZUBIAN</vt:lpstr>
      <vt:lpstr>Group Members</vt:lpstr>
      <vt:lpstr>INTRODUCTION</vt:lpstr>
      <vt:lpstr>PowerPoint Presentation</vt:lpstr>
      <vt:lpstr>Project Structure</vt:lpstr>
      <vt:lpstr>DATA LOADING &amp; DATA PREPROCESSING </vt:lpstr>
      <vt:lpstr>PowerPoint Presentation</vt:lpstr>
      <vt:lpstr>PowerPoint Presentation</vt:lpstr>
      <vt:lpstr>PowerPoint Presentation</vt:lpstr>
      <vt:lpstr>PowerPoint Presentation</vt:lpstr>
      <vt:lpstr>MODELLING AND MODEL EVALUATION</vt:lpstr>
      <vt:lpstr>PowerPoint Presentation</vt:lpstr>
      <vt:lpstr>PowerPoint Presentation</vt:lpstr>
      <vt:lpstr>PowerPoint Presentation</vt:lpstr>
      <vt:lpstr>PowerPoint Presentation</vt:lpstr>
      <vt:lpstr>APP DEPLOYMENT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Prediction Challenge for Azubian</dc:title>
  <dc:creator>Kwabena Boateng</dc:creator>
  <cp:lastModifiedBy>Kwabena Boateng</cp:lastModifiedBy>
  <cp:revision>14</cp:revision>
  <dcterms:created xsi:type="dcterms:W3CDTF">2023-09-10T07:57:23Z</dcterms:created>
  <dcterms:modified xsi:type="dcterms:W3CDTF">2023-09-10T23:47:37Z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