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59" r:id="rId6"/>
    <p:sldId id="279" r:id="rId7"/>
    <p:sldId id="257" r:id="rId8"/>
    <p:sldId id="264" r:id="rId9"/>
    <p:sldId id="276" r:id="rId10"/>
    <p:sldId id="258" r:id="rId11"/>
    <p:sldId id="278" r:id="rId12"/>
    <p:sldId id="277" r:id="rId13"/>
    <p:sldId id="281" r:id="rId14"/>
    <p:sldId id="282" r:id="rId15"/>
    <p:sldId id="283" r:id="rId16"/>
    <p:sldId id="284" r:id="rId17"/>
    <p:sldId id="285" r:id="rId18"/>
    <p:sldId id="287" r:id="rId19"/>
    <p:sldId id="288" r:id="rId20"/>
    <p:sldId id="261" r:id="rId21"/>
    <p:sldId id="260" r:id="rId22"/>
    <p:sldId id="273" r:id="rId23"/>
    <p:sldId id="271" r:id="rId24"/>
    <p:sldId id="269" r:id="rId25"/>
    <p:sldId id="270" r:id="rId26"/>
    <p:sldId id="265" r:id="rId27"/>
    <p:sldId id="266" r:id="rId28"/>
    <p:sldId id="26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8"/>
  </p:normalViewPr>
  <p:slideViewPr>
    <p:cSldViewPr snapToGrid="0">
      <p:cViewPr varScale="1">
        <p:scale>
          <a:sx n="68" d="100"/>
          <a:sy n="68" d="100"/>
        </p:scale>
        <p:origin x="72"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Data Understanding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Data Understanding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zindi.africa/competitions/income-prediction-challenge-for-azubi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348107" cy="2387600"/>
          </a:xfrm>
        </p:spPr>
        <p:txBody>
          <a:bodyPr/>
          <a:lstStyle/>
          <a:p>
            <a:r>
              <a:rPr lang="en-US" dirty="0"/>
              <a:t>Income Prediction Challenge for </a:t>
            </a:r>
            <a:r>
              <a:rPr lang="en-US" dirty="0" err="1"/>
              <a:t>Azubian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Group </a:t>
            </a:r>
            <a:r>
              <a:rPr lang="en-US" dirty="0" err="1"/>
              <a:t>Syndey</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10000"/>
              </a:lnSpc>
              <a:spcBef>
                <a:spcPts val="0"/>
              </a:spcBef>
              <a:spcAft>
                <a:spcPts val="800"/>
              </a:spcAft>
            </a:pPr>
            <a:r>
              <a:rPr lang="en-US" sz="2400" b="0" i="0" dirty="0">
                <a:effectLst/>
                <a:latin typeface="+mj-lt"/>
              </a:rPr>
              <a:t>Once the data is securely in our grasp, the next crucial step is data preprocessing. At this stage, the following activities were performed,</a:t>
            </a:r>
          </a:p>
          <a:p>
            <a:pPr marL="342900" marR="0" indent="-342900">
              <a:lnSpc>
                <a:spcPct val="110000"/>
              </a:lnSpc>
              <a:spcBef>
                <a:spcPts val="0"/>
              </a:spcBef>
              <a:spcAft>
                <a:spcPts val="800"/>
              </a:spcAft>
              <a:buFont typeface="Arial" panose="020B0604020202020204" pitchFamily="34" charset="0"/>
              <a:buChar char="•"/>
            </a:pPr>
            <a:r>
              <a:rPr lang="en-US" sz="2400" dirty="0">
                <a:latin typeface="+mj-lt"/>
              </a:rPr>
              <a:t>Handling Missing Values</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Feature Engineering</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Data Type Conversion</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Class Imbalance</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NaN Value Analysis</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Validation Split</a:t>
            </a:r>
          </a:p>
          <a:p>
            <a:pPr>
              <a:lnSpc>
                <a:spcPct val="107000"/>
              </a:lnSpc>
              <a:spcBef>
                <a:spcPts val="0"/>
              </a:spcBef>
              <a:spcAft>
                <a:spcPts val="800"/>
              </a:spcAft>
            </a:pPr>
            <a:r>
              <a:rPr lang="en-US" sz="2400" dirty="0">
                <a:latin typeface="+mj-lt"/>
              </a:rPr>
              <a:t>Data loading and preprocessing lay the foundation for our predictive machine learning journey. </a:t>
            </a:r>
          </a:p>
          <a:p>
            <a:pPr marL="342900" marR="0" indent="-342900">
              <a:lnSpc>
                <a:spcPct val="107000"/>
              </a:lnSpc>
              <a:spcBef>
                <a:spcPts val="0"/>
              </a:spcBef>
              <a:spcAft>
                <a:spcPts val="800"/>
              </a:spcAft>
              <a:buFont typeface="Arial" panose="020B0604020202020204" pitchFamily="34" charset="0"/>
              <a:buChar char="•"/>
            </a:pPr>
            <a:endParaRPr lang="en-US" sz="24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66915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een and red bar graph&#10;&#10;Description automatically generated">
            <a:extLst>
              <a:ext uri="{FF2B5EF4-FFF2-40B4-BE49-F238E27FC236}">
                <a16:creationId xmlns:a16="http://schemas.microsoft.com/office/drawing/2014/main" id="{49A07110-5FA7-6DFF-1887-81E12FE8DD6C}"/>
              </a:ext>
            </a:extLst>
          </p:cNvPr>
          <p:cNvPicPr>
            <a:picLocks noGrp="1" noChangeAspect="1"/>
          </p:cNvPicPr>
          <p:nvPr>
            <p:ph idx="1"/>
          </p:nvPr>
        </p:nvPicPr>
        <p:blipFill>
          <a:blip r:embed="rId2"/>
          <a:stretch>
            <a:fillRect/>
          </a:stretch>
        </p:blipFill>
        <p:spPr>
          <a:xfrm>
            <a:off x="6601460" y="1411098"/>
            <a:ext cx="4781727" cy="4035803"/>
          </a:xfrm>
        </p:spPr>
      </p:pic>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9" name="Picture 8" descr="A screenshot of a graph&#10;&#10;Description automatically generated">
            <a:extLst>
              <a:ext uri="{FF2B5EF4-FFF2-40B4-BE49-F238E27FC236}">
                <a16:creationId xmlns:a16="http://schemas.microsoft.com/office/drawing/2014/main" id="{5862999D-DA27-BF36-0041-2AC9D3301D59}"/>
              </a:ext>
            </a:extLst>
          </p:cNvPr>
          <p:cNvPicPr>
            <a:picLocks noChangeAspect="1"/>
          </p:cNvPicPr>
          <p:nvPr/>
        </p:nvPicPr>
        <p:blipFill>
          <a:blip r:embed="rId3"/>
          <a:stretch>
            <a:fillRect/>
          </a:stretch>
        </p:blipFill>
        <p:spPr>
          <a:xfrm>
            <a:off x="385292" y="1023406"/>
            <a:ext cx="6051025" cy="5332944"/>
          </a:xfrm>
          <a:prstGeom prst="rect">
            <a:avLst/>
          </a:prstGeom>
        </p:spPr>
      </p:pic>
    </p:spTree>
    <p:extLst>
      <p:ext uri="{BB962C8B-B14F-4D97-AF65-F5344CB8AC3E}">
        <p14:creationId xmlns:p14="http://schemas.microsoft.com/office/powerpoint/2010/main" val="164723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10" name="Content Placeholder 9" descr="A graph of a number of blue bars&#10;&#10;Description automatically generated">
            <a:extLst>
              <a:ext uri="{FF2B5EF4-FFF2-40B4-BE49-F238E27FC236}">
                <a16:creationId xmlns:a16="http://schemas.microsoft.com/office/drawing/2014/main" id="{7D43F46B-5CD4-9F7A-AF32-E7748D6E4F3C}"/>
              </a:ext>
            </a:extLst>
          </p:cNvPr>
          <p:cNvPicPr>
            <a:picLocks noGrp="1" noChangeAspect="1"/>
          </p:cNvPicPr>
          <p:nvPr>
            <p:ph idx="1"/>
          </p:nvPr>
        </p:nvPicPr>
        <p:blipFill>
          <a:blip r:embed="rId2"/>
          <a:stretch>
            <a:fillRect/>
          </a:stretch>
        </p:blipFill>
        <p:spPr>
          <a:xfrm>
            <a:off x="2717117" y="393056"/>
            <a:ext cx="6757766" cy="5206292"/>
          </a:xfrm>
        </p:spPr>
      </p:pic>
    </p:spTree>
    <p:extLst>
      <p:ext uri="{BB962C8B-B14F-4D97-AF65-F5344CB8AC3E}">
        <p14:creationId xmlns:p14="http://schemas.microsoft.com/office/powerpoint/2010/main" val="54641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965281"/>
            <a:ext cx="6245912" cy="2729551"/>
          </a:xfrm>
        </p:spPr>
        <p:txBody>
          <a:bodyPr/>
          <a:lstStyle/>
          <a:p>
            <a:pPr>
              <a:lnSpc>
                <a:spcPct val="100000"/>
              </a:lnSpc>
            </a:pPr>
            <a:r>
              <a:rPr lang="en-US" dirty="0"/>
              <a:t>MODELLING AND MODEL EVALUATION</a:t>
            </a:r>
          </a:p>
        </p:txBody>
      </p:sp>
    </p:spTree>
    <p:extLst>
      <p:ext uri="{BB962C8B-B14F-4D97-AF65-F5344CB8AC3E}">
        <p14:creationId xmlns:p14="http://schemas.microsoft.com/office/powerpoint/2010/main" val="295500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518615"/>
            <a:ext cx="9779182" cy="5622878"/>
          </a:xfrm>
        </p:spPr>
        <p:txBody>
          <a:bodyPr vert="horz" lIns="91440" tIns="45720" rIns="91440" bIns="45720" rtlCol="0" anchor="t">
            <a:normAutofit/>
          </a:bodyPr>
          <a:lstStyle/>
          <a:p>
            <a:pPr>
              <a:lnSpc>
                <a:spcPct val="100000"/>
              </a:lnSpc>
              <a:spcBef>
                <a:spcPts val="0"/>
              </a:spcBef>
              <a:spcAft>
                <a:spcPts val="800"/>
              </a:spcAft>
            </a:pPr>
            <a:r>
              <a:rPr lang="en-US" sz="2400" b="1" dirty="0">
                <a:latin typeface="+mj-lt"/>
              </a:rPr>
              <a:t>Model Selection</a:t>
            </a:r>
          </a:p>
          <a:p>
            <a:pPr>
              <a:lnSpc>
                <a:spcPct val="100000"/>
              </a:lnSpc>
              <a:spcBef>
                <a:spcPts val="0"/>
              </a:spcBef>
              <a:spcAft>
                <a:spcPts val="800"/>
              </a:spcAft>
            </a:pPr>
            <a:r>
              <a:rPr lang="en-US" sz="2400" dirty="0">
                <a:latin typeface="+mj-lt"/>
              </a:rPr>
              <a:t>The heart of our project lies in choosing the right machine learning model to achieve our objective. For this purpose, we have opted for the CatBoostClassifier, a powerful algorithm well-suited for classification tasks.</a:t>
            </a:r>
          </a:p>
          <a:p>
            <a:pPr marL="342900" indent="-342900">
              <a:lnSpc>
                <a:spcPct val="100000"/>
              </a:lnSpc>
              <a:spcBef>
                <a:spcPts val="0"/>
              </a:spcBef>
              <a:spcAft>
                <a:spcPts val="800"/>
              </a:spcAft>
              <a:buFont typeface="Arial" panose="020B0604020202020204" pitchFamily="34" charset="0"/>
              <a:buChar char="•"/>
            </a:pPr>
            <a:r>
              <a:rPr lang="en-US" sz="2400" b="1" dirty="0">
                <a:latin typeface="+mj-lt"/>
              </a:rPr>
              <a:t>CatBoostClassifier </a:t>
            </a:r>
            <a:r>
              <a:rPr lang="en-US" sz="2400" dirty="0">
                <a:latin typeface="+mj-lt"/>
              </a:rPr>
              <a:t>: We selected this model due to its remarkable capabilities in handling categorical features, implicit handling of missing data (NaN values), and quick establishment of a baseline model with minimal preprocessing.</a:t>
            </a:r>
          </a:p>
          <a:p>
            <a:pPr marL="342900" indent="-342900">
              <a:lnSpc>
                <a:spcPct val="100000"/>
              </a:lnSpc>
              <a:spcBef>
                <a:spcPts val="0"/>
              </a:spcBef>
              <a:spcAft>
                <a:spcPts val="800"/>
              </a:spcAft>
              <a:buFont typeface="Arial" panose="020B0604020202020204" pitchFamily="34" charset="0"/>
              <a:buChar char="•"/>
            </a:pPr>
            <a:r>
              <a:rPr kumimoji="0" lang="en-US" altLang="en-US" sz="2400" b="1" i="0" u="none" strike="noStrike" cap="none" normalizeH="0" baseline="0" dirty="0">
                <a:ln>
                  <a:noFill/>
                </a:ln>
                <a:effectLst/>
                <a:latin typeface="+mj-lt"/>
              </a:rPr>
              <a:t>Parameter Tuning</a:t>
            </a:r>
            <a:r>
              <a:rPr kumimoji="0" lang="en-US" altLang="en-US" sz="2400" b="0" i="0" u="none" strike="noStrike" cap="none" normalizeH="0" baseline="0" dirty="0">
                <a:ln>
                  <a:noFill/>
                </a:ln>
                <a:effectLst/>
                <a:latin typeface="+mj-lt"/>
              </a:rPr>
              <a:t>: </a:t>
            </a:r>
            <a:r>
              <a:rPr kumimoji="0" lang="en-US" altLang="en-US" sz="2400" i="0" u="none" strike="noStrike" cap="none" normalizeH="0" baseline="0" dirty="0">
                <a:ln>
                  <a:noFill/>
                </a:ln>
                <a:effectLst/>
                <a:latin typeface="+mj-lt"/>
              </a:rPr>
              <a:t>While adopting </a:t>
            </a:r>
            <a:r>
              <a:rPr kumimoji="0" lang="en-US" altLang="en-US" sz="2400" i="0" u="none" strike="noStrike" cap="none" normalizeH="0" baseline="0" dirty="0" err="1">
                <a:ln>
                  <a:noFill/>
                </a:ln>
                <a:effectLst/>
                <a:latin typeface="+mj-lt"/>
              </a:rPr>
              <a:t>CatBoost</a:t>
            </a:r>
            <a:r>
              <a:rPr kumimoji="0" lang="en-US" altLang="en-US" sz="2400" i="0" u="none" strike="noStrike" cap="none" normalizeH="0" baseline="0" dirty="0">
                <a:ln>
                  <a:noFill/>
                </a:ln>
                <a:effectLst/>
                <a:latin typeface="+mj-lt"/>
              </a:rPr>
              <a:t>, we also paid close attention to parameter tuning. Key parameters such as ‘</a:t>
            </a:r>
            <a:r>
              <a:rPr kumimoji="0" lang="en-US" altLang="en-US" sz="2400" i="0" u="none" strike="noStrike" cap="none" normalizeH="0" baseline="0" dirty="0" err="1">
                <a:ln>
                  <a:noFill/>
                </a:ln>
                <a:effectLst/>
                <a:latin typeface="+mj-lt"/>
              </a:rPr>
              <a:t>n_estimators</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max_depth</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reg_lambda</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reg_alpha</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scale_pos_weight</a:t>
            </a:r>
            <a:r>
              <a:rPr kumimoji="0" lang="en-US" altLang="en-US" sz="2400" i="0" u="none" strike="noStrike" cap="none" normalizeH="0" baseline="0" dirty="0">
                <a:ln>
                  <a:noFill/>
                </a:ln>
                <a:effectLst/>
                <a:latin typeface="+mj-lt"/>
              </a:rPr>
              <a:t>’, and ‘</a:t>
            </a:r>
            <a:r>
              <a:rPr kumimoji="0" lang="en-US" altLang="en-US" sz="2400" i="0" u="none" strike="noStrike" cap="none" normalizeH="0" baseline="0" dirty="0" err="1">
                <a:ln>
                  <a:noFill/>
                </a:ln>
                <a:effectLst/>
                <a:latin typeface="+mj-lt"/>
              </a:rPr>
              <a:t>learning_rate</a:t>
            </a:r>
            <a:r>
              <a:rPr kumimoji="0" lang="en-US" altLang="en-US" sz="2400" i="0" u="none" strike="noStrike" cap="none" normalizeH="0" baseline="0" dirty="0">
                <a:ln>
                  <a:noFill/>
                </a:ln>
                <a:effectLst/>
                <a:latin typeface="+mj-lt"/>
              </a:rPr>
              <a:t>’ were thoughtfully adjusted to optimize model performance. </a:t>
            </a:r>
          </a:p>
          <a:p>
            <a:pPr marL="342900" indent="-342900">
              <a:lnSpc>
                <a:spcPct val="100000"/>
              </a:lnSpc>
              <a:spcBef>
                <a:spcPts val="0"/>
              </a:spcBef>
              <a:spcAft>
                <a:spcPts val="800"/>
              </a:spcAft>
              <a:buFont typeface="Arial" panose="020B0604020202020204" pitchFamily="34" charset="0"/>
              <a:buChar char="•"/>
            </a:pPr>
            <a:endParaRPr lang="en-US" sz="2400" dirty="0">
              <a:latin typeface="+mj-lt"/>
            </a:endParaRPr>
          </a:p>
          <a:p>
            <a:pPr marL="342900" indent="-342900">
              <a:lnSpc>
                <a:spcPct val="100000"/>
              </a:lnSpc>
              <a:spcBef>
                <a:spcPts val="0"/>
              </a:spcBef>
              <a:spcAft>
                <a:spcPts val="800"/>
              </a:spcAft>
              <a:buFont typeface="Arial" panose="020B0604020202020204" pitchFamily="34" charset="0"/>
              <a:buChar char="•"/>
            </a:pPr>
            <a:endParaRPr lang="en-US" sz="2400" dirty="0">
              <a:latin typeface="+mj-lt"/>
            </a:endParaRPr>
          </a:p>
          <a:p>
            <a:pPr marL="0" marR="0">
              <a:lnSpc>
                <a:spcPct val="100000"/>
              </a:lnSpc>
              <a:spcBef>
                <a:spcPts val="0"/>
              </a:spcBef>
              <a:spcAft>
                <a:spcPts val="800"/>
              </a:spcAft>
            </a:pPr>
            <a:endParaRPr lang="en-US" sz="24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83276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703744"/>
            <a:ext cx="9779182" cy="5792590"/>
          </a:xfrm>
        </p:spPr>
        <p:txBody>
          <a:bodyPr vert="horz" lIns="91440" tIns="45720" rIns="91440" bIns="45720" rtlCol="0" anchor="t">
            <a:normAutofit fontScale="47500" lnSpcReduction="20000"/>
          </a:bodyPr>
          <a:lstStyle/>
          <a:p>
            <a:pPr marL="0" marR="0">
              <a:lnSpc>
                <a:spcPct val="107000"/>
              </a:lnSpc>
              <a:spcBef>
                <a:spcPts val="0"/>
              </a:spcBef>
              <a:spcAft>
                <a:spcPts val="800"/>
              </a:spcAft>
            </a:pPr>
            <a:r>
              <a:rPr lang="en-US" sz="5100" b="1" i="0" dirty="0">
                <a:effectLst/>
                <a:latin typeface="+mj-lt"/>
              </a:rPr>
              <a:t>Model Evaluation</a:t>
            </a:r>
          </a:p>
          <a:p>
            <a:pPr marL="0" marR="0">
              <a:lnSpc>
                <a:spcPct val="107000"/>
              </a:lnSpc>
              <a:spcBef>
                <a:spcPts val="0"/>
              </a:spcBef>
              <a:spcAft>
                <a:spcPts val="800"/>
              </a:spcAft>
            </a:pPr>
            <a:endParaRPr lang="en-US" sz="3800" dirty="0">
              <a:latin typeface="+mj-lt"/>
            </a:endParaRPr>
          </a:p>
          <a:p>
            <a:pPr marL="225425" marR="0" indent="-225425">
              <a:lnSpc>
                <a:spcPct val="120000"/>
              </a:lnSpc>
              <a:spcBef>
                <a:spcPts val="0"/>
              </a:spcBef>
              <a:spcAft>
                <a:spcPts val="800"/>
              </a:spcAft>
              <a:buFont typeface="Arial" panose="020B0604020202020204" pitchFamily="34" charset="0"/>
              <a:buChar char="•"/>
            </a:pPr>
            <a:r>
              <a:rPr lang="en-US" sz="5100" b="1" dirty="0">
                <a:latin typeface="+mj-lt"/>
              </a:rPr>
              <a:t>Evaluating Accuracy: </a:t>
            </a:r>
            <a:r>
              <a:rPr lang="en-US" sz="5100" dirty="0">
                <a:latin typeface="+mj-lt"/>
              </a:rPr>
              <a:t>Our evaluation process commences with the computation of our model's accuracy on a validation set. This initial assessment offers a fundamental gauge of how correctly our model performs overall.</a:t>
            </a:r>
          </a:p>
          <a:p>
            <a:pPr marL="0" marR="0">
              <a:lnSpc>
                <a:spcPct val="107000"/>
              </a:lnSpc>
              <a:spcBef>
                <a:spcPts val="0"/>
              </a:spcBef>
              <a:spcAft>
                <a:spcPts val="800"/>
              </a:spcAft>
            </a:pPr>
            <a:endParaRPr lang="en-US" sz="3800" dirty="0">
              <a:latin typeface="+mj-lt"/>
            </a:endParaRPr>
          </a:p>
          <a:p>
            <a:pPr marL="225425" marR="0" indent="-225425">
              <a:lnSpc>
                <a:spcPct val="120000"/>
              </a:lnSpc>
              <a:spcBef>
                <a:spcPts val="0"/>
              </a:spcBef>
              <a:spcAft>
                <a:spcPts val="800"/>
              </a:spcAft>
              <a:buFont typeface="Arial" panose="020B0604020202020204" pitchFamily="34" charset="0"/>
              <a:buChar char="•"/>
            </a:pPr>
            <a:r>
              <a:rPr lang="en-US" sz="5100" b="1" dirty="0">
                <a:latin typeface="+mj-lt"/>
              </a:rPr>
              <a:t>Classification Reports: </a:t>
            </a:r>
            <a:r>
              <a:rPr lang="en-US" sz="5100" dirty="0">
                <a:latin typeface="+mj-lt"/>
              </a:rPr>
              <a:t>To gain deeper insights into our model's effectiveness, we make use of classification reports. These comprehensive reports unveil vital performance metrics, including precision, recall, and the F1-score, for both the training and validation datasets. In situations marked by class imbalance, these metrics provide valuable insights into our model's capacity to accurately classify the minority class.</a:t>
            </a:r>
          </a:p>
          <a:p>
            <a:pPr marL="0" marR="0">
              <a:lnSpc>
                <a:spcPct val="107000"/>
              </a:lnSpc>
              <a:spcBef>
                <a:spcPts val="0"/>
              </a:spcBef>
              <a:spcAft>
                <a:spcPts val="800"/>
              </a:spcAft>
            </a:pPr>
            <a:endParaRPr lang="en-US" sz="38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6874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07000"/>
              </a:lnSpc>
              <a:spcBef>
                <a:spcPts val="0"/>
              </a:spcBef>
              <a:spcAft>
                <a:spcPts val="800"/>
              </a:spcAft>
            </a:pPr>
            <a:r>
              <a:rPr lang="en-US" sz="2400" dirty="0">
                <a:latin typeface="+mj-lt"/>
              </a:rPr>
              <a:t>Fine-Tuning Thresholds: Recognizing the complexities presented by imbalanced data, we adopt a distinctive strategy. We adjust the probability threshold, optimizing the F1-score—a metric of particular relevance to our project. This adjustment enables us to enhance our model's performance, particularly in accurately classifying the minority class.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02575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9/10/2023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9/10/2023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9/10/2023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952206"/>
            <a:ext cx="6245912" cy="925869"/>
          </a:xfrm>
        </p:spPr>
        <p:txBody>
          <a:bodyPr/>
          <a:lstStyle/>
          <a:p>
            <a:r>
              <a:rPr lang="en-US" dirty="0"/>
              <a:t>INTRODUCTION</a:t>
            </a:r>
          </a:p>
        </p:txBody>
      </p:sp>
    </p:spTree>
    <p:extLst>
      <p:ext uri="{BB962C8B-B14F-4D97-AF65-F5344CB8AC3E}">
        <p14:creationId xmlns:p14="http://schemas.microsoft.com/office/powerpoint/2010/main" val="344679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9/10/2023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9/10/2023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9/10/2023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9/10/2023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9/10/2023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9/10/2023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397728"/>
            <a:ext cx="9779182" cy="4023360"/>
          </a:xfrm>
        </p:spPr>
        <p:txBody>
          <a:bodyPr vert="horz" lIns="91440" tIns="45720" rIns="91440" bIns="45720" rtlCol="0" anchor="t">
            <a:normAutofit/>
          </a:bodyPr>
          <a:lstStyle/>
          <a:p>
            <a:r>
              <a:rPr lang="en-US" sz="2400" kern="0" dirty="0">
                <a:solidFill>
                  <a:srgbClr val="000000"/>
                </a:solidFill>
                <a:effectLst/>
                <a:latin typeface="+mj-lt"/>
                <a:ea typeface="Times New Roman" panose="02020603050405020304" pitchFamily="18" charset="0"/>
                <a:cs typeface="Calibri" panose="020F0502020204030204" pitchFamily="34" charset="0"/>
              </a:rPr>
              <a:t>Within the context of developing nations, the stark imbalance in income distribution has assumed a prominent position, shrouding the future in a veil of ambiguity. Today, as we delve deeply into the core of this pivotal concern, we extend an invitation to you to join us on a voyage of discovery and pioneering solutions.</a:t>
            </a:r>
          </a:p>
          <a:p>
            <a:endParaRPr lang="en-US" sz="2400" kern="100" dirty="0">
              <a:effectLst/>
              <a:latin typeface="+mj-lt"/>
              <a:ea typeface="Calibri" panose="020F0502020204030204" pitchFamily="34" charset="0"/>
              <a:cs typeface="Times New Roman" panose="02020603050405020304" pitchFamily="18" charset="0"/>
            </a:endParaRPr>
          </a:p>
          <a:p>
            <a:r>
              <a:rPr lang="en-US" sz="2400" kern="0" dirty="0">
                <a:effectLst/>
                <a:latin typeface="+mj-lt"/>
                <a:ea typeface="Times New Roman" panose="02020603050405020304" pitchFamily="18" charset="0"/>
              </a:rPr>
              <a:t>Our objective is unequivocal: to create a machine learning model with the ability to forecast an individual's income status, be it surpassing or falling below a specified threshold. </a:t>
            </a:r>
            <a:r>
              <a:rPr lang="en-US" sz="2400" kern="0" dirty="0">
                <a:latin typeface="+mj-lt"/>
              </a:rPr>
              <a:t>This model will act as a guiding light, illuminating the path towards a future where we can address income inequality with precision and unwavering determination.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4416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Project Structure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0" marR="0" algn="just">
              <a:lnSpc>
                <a:spcPct val="107000"/>
              </a:lnSpc>
              <a:spcBef>
                <a:spcPts val="0"/>
              </a:spcBef>
              <a:spcAft>
                <a:spcPts val="800"/>
              </a:spcAft>
            </a:pPr>
            <a:r>
              <a:rPr lang="en-US" kern="0" dirty="0">
                <a:solidFill>
                  <a:srgbClr val="000000"/>
                </a:solidFill>
                <a:effectLst/>
                <a:latin typeface="+mj-lt"/>
                <a:ea typeface="Times New Roman" panose="02020603050405020304" pitchFamily="18" charset="0"/>
                <a:cs typeface="Calibri" panose="020F0502020204030204" pitchFamily="34" charset="0"/>
              </a:rPr>
              <a:t>1. Data Understanding</a:t>
            </a:r>
            <a:endParaRPr lang="en-US" kern="1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0" dirty="0">
                <a:solidFill>
                  <a:srgbClr val="000000"/>
                </a:solidFill>
                <a:effectLst/>
                <a:latin typeface="+mj-lt"/>
                <a:ea typeface="Times New Roman" panose="02020603050405020304" pitchFamily="18" charset="0"/>
                <a:cs typeface="Calibri" panose="020F0502020204030204" pitchFamily="34" charset="0"/>
              </a:rPr>
              <a:t>2. Data Processing</a:t>
            </a:r>
            <a:endParaRPr lang="en-US" kern="1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0" dirty="0">
                <a:solidFill>
                  <a:srgbClr val="000000"/>
                </a:solidFill>
                <a:effectLst/>
                <a:latin typeface="+mj-lt"/>
                <a:ea typeface="Times New Roman" panose="02020603050405020304" pitchFamily="18" charset="0"/>
                <a:cs typeface="Calibri" panose="020F0502020204030204" pitchFamily="34" charset="0"/>
              </a:rPr>
              <a:t>3. Modelling</a:t>
            </a:r>
            <a:endParaRPr lang="en-US" kern="1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0" dirty="0">
                <a:solidFill>
                  <a:srgbClr val="000000"/>
                </a:solidFill>
                <a:effectLst/>
                <a:latin typeface="+mj-lt"/>
                <a:ea typeface="Times New Roman" panose="02020603050405020304" pitchFamily="18" charset="0"/>
                <a:cs typeface="Calibri" panose="020F0502020204030204" pitchFamily="34" charset="0"/>
              </a:rPr>
              <a:t>4. Hyperparameter tuning</a:t>
            </a:r>
            <a:endParaRPr lang="en-US" kern="1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0" dirty="0">
                <a:solidFill>
                  <a:srgbClr val="000000"/>
                </a:solidFill>
                <a:effectLst/>
                <a:latin typeface="+mj-lt"/>
                <a:ea typeface="Times New Roman" panose="02020603050405020304" pitchFamily="18" charset="0"/>
                <a:cs typeface="Calibri" panose="020F0502020204030204" pitchFamily="34" charset="0"/>
              </a:rPr>
              <a:t>5. Building the Machine Learning Model</a:t>
            </a:r>
            <a:endParaRPr lang="en-US" kern="100" dirty="0">
              <a:effectLst/>
              <a:latin typeface="+mj-lt"/>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Project Structure</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5320734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9/10/2023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6023-2459-39C7-4DD9-5EAA5AEBDDEB}"/>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F698ACF7-F8AC-324E-4864-76F24CEF6195}"/>
              </a:ext>
            </a:extLst>
          </p:cNvPr>
          <p:cNvSpPr>
            <a:spLocks noGrp="1"/>
          </p:cNvSpPr>
          <p:nvPr>
            <p:ph idx="1"/>
          </p:nvPr>
        </p:nvSpPr>
        <p:spPr/>
        <p:txBody>
          <a:bodyPr/>
          <a:lstStyle/>
          <a:p>
            <a:r>
              <a:rPr lang="en-US" dirty="0"/>
              <a:t>David Anifowoshie</a:t>
            </a:r>
          </a:p>
          <a:p>
            <a:r>
              <a:rPr lang="en-US" dirty="0"/>
              <a:t>Gideon Dadzie</a:t>
            </a:r>
          </a:p>
          <a:p>
            <a:r>
              <a:rPr lang="en-US" dirty="0"/>
              <a:t>Fredrick Kwabena Boateng</a:t>
            </a:r>
          </a:p>
          <a:p>
            <a:r>
              <a:rPr lang="en-US" dirty="0"/>
              <a:t>Williams Elikplim George</a:t>
            </a:r>
          </a:p>
          <a:p>
            <a:r>
              <a:rPr lang="en-US" dirty="0"/>
              <a:t>Efobi Godwin</a:t>
            </a:r>
          </a:p>
          <a:p>
            <a:endParaRPr lang="en-US" dirty="0"/>
          </a:p>
        </p:txBody>
      </p:sp>
      <p:sp>
        <p:nvSpPr>
          <p:cNvPr id="4" name="Date Placeholder 3">
            <a:extLst>
              <a:ext uri="{FF2B5EF4-FFF2-40B4-BE49-F238E27FC236}">
                <a16:creationId xmlns:a16="http://schemas.microsoft.com/office/drawing/2014/main" id="{A4B93242-259F-D5D8-FE6A-D5D8CAC5BC6D}"/>
              </a:ext>
            </a:extLst>
          </p:cNvPr>
          <p:cNvSpPr>
            <a:spLocks noGrp="1"/>
          </p:cNvSpPr>
          <p:nvPr>
            <p:ph type="dt" sz="half" idx="2"/>
          </p:nvPr>
        </p:nvSpPr>
        <p:spPr/>
        <p:txBody>
          <a:bodyPr/>
          <a:lstStyle/>
          <a:p>
            <a:fld id="{DD9C8446-696E-6942-B6C8-CC9CAD0B34E0}" type="datetime1">
              <a:rPr lang="en-US" smtClean="0"/>
              <a:pPr/>
              <a:t>9/10/2023</a:t>
            </a:fld>
            <a:endParaRPr lang="en-US" dirty="0"/>
          </a:p>
        </p:txBody>
      </p:sp>
      <p:sp>
        <p:nvSpPr>
          <p:cNvPr id="5" name="Footer Placeholder 4">
            <a:extLst>
              <a:ext uri="{FF2B5EF4-FFF2-40B4-BE49-F238E27FC236}">
                <a16:creationId xmlns:a16="http://schemas.microsoft.com/office/drawing/2014/main" id="{09D0637C-776F-9987-37F8-E284B24CF8C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DFBF055-1DB2-AC0E-97FF-DFE61210DB0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68409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286000"/>
            <a:ext cx="9779183" cy="3803651"/>
          </a:xfrm>
        </p:spPr>
        <p:txBody>
          <a:bodyPr vert="horz" lIns="91440" tIns="45720" rIns="91440" bIns="45720" rtlCol="0" anchor="t">
            <a:normAutofit lnSpcReduction="10000"/>
          </a:bodyPr>
          <a:lstStyle/>
          <a:p>
            <a:r>
              <a:rPr lang="en-US" sz="2800" kern="0" dirty="0">
                <a:effectLst/>
                <a:latin typeface="+mj-lt"/>
                <a:ea typeface="Times New Roman" panose="02020603050405020304" pitchFamily="18" charset="0"/>
              </a:rPr>
              <a:t>Our objective is unequivocal: to create a machine learning model with the ability to forecast an individual's income status, be it surpassing or falling below a specified threshold. </a:t>
            </a:r>
            <a:r>
              <a:rPr lang="en-US" sz="2800" kern="0" dirty="0">
                <a:latin typeface="+mj-lt"/>
              </a:rPr>
              <a:t>This model will act as a guiding light, illuminating the path towards a future where we can address income inequality with precision and unwavering determination.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9/10/2023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251882"/>
            <a:ext cx="6245912" cy="2454943"/>
          </a:xfrm>
        </p:spPr>
        <p:txBody>
          <a:bodyPr/>
          <a:lstStyle/>
          <a:p>
            <a:r>
              <a:rPr lang="en-US" dirty="0"/>
              <a:t>DATA LOADING &amp; DATA PREPROCESSING </a:t>
            </a:r>
          </a:p>
        </p:txBody>
      </p:sp>
    </p:spTree>
    <p:extLst>
      <p:ext uri="{BB962C8B-B14F-4D97-AF65-F5344CB8AC3E}">
        <p14:creationId xmlns:p14="http://schemas.microsoft.com/office/powerpoint/2010/main" val="264800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07000"/>
              </a:lnSpc>
              <a:spcBef>
                <a:spcPts val="0"/>
              </a:spcBef>
              <a:spcAft>
                <a:spcPts val="800"/>
              </a:spcAft>
            </a:pPr>
            <a:r>
              <a:rPr lang="en-US" sz="2400" b="0" i="0" dirty="0">
                <a:effectLst/>
                <a:latin typeface="+mj-lt"/>
              </a:rPr>
              <a:t>The two essential datasets (train and test dataset) for this project was acquired on </a:t>
            </a:r>
            <a:r>
              <a:rPr lang="en-US" sz="2400" b="0" i="0" dirty="0">
                <a:effectLst/>
                <a:latin typeface="+mj-lt"/>
                <a:hlinkClick r:id="rId2"/>
              </a:rPr>
              <a:t>https://zindi.africa/competitions/income-prediction-challenge-for-azubian</a:t>
            </a:r>
            <a:r>
              <a:rPr lang="en-US" sz="2400" b="0" i="0" dirty="0">
                <a:effectLst/>
                <a:latin typeface="+mj-lt"/>
              </a:rPr>
              <a:t>.</a:t>
            </a:r>
          </a:p>
          <a:p>
            <a:pPr marL="0" marR="0">
              <a:lnSpc>
                <a:spcPct val="107000"/>
              </a:lnSpc>
              <a:spcBef>
                <a:spcPts val="0"/>
              </a:spcBef>
              <a:spcAft>
                <a:spcPts val="800"/>
              </a:spcAft>
            </a:pPr>
            <a:endParaRPr lang="en-US" sz="2400" b="0" i="0" dirty="0">
              <a:effectLst/>
              <a:latin typeface="+mj-lt"/>
            </a:endParaRPr>
          </a:p>
          <a:p>
            <a:pPr marL="0" marR="0" algn="just">
              <a:lnSpc>
                <a:spcPct val="107000"/>
              </a:lnSpc>
              <a:spcBef>
                <a:spcPts val="0"/>
              </a:spcBef>
              <a:spcAft>
                <a:spcPts val="800"/>
              </a:spcAft>
            </a:pPr>
            <a:r>
              <a:rPr lang="en-US" sz="2400" dirty="0">
                <a:latin typeface="+mj-lt"/>
              </a:rPr>
              <a:t>We employ the relevant libraries such as Pandas to import the data into our machine learning environment. This facilitates data manipulation and exploration.</a:t>
            </a:r>
          </a:p>
          <a:p>
            <a:pPr marL="0" marR="0" algn="just">
              <a:lnSpc>
                <a:spcPct val="107000"/>
              </a:lnSpc>
              <a:spcBef>
                <a:spcPts val="0"/>
              </a:spcBef>
              <a:spcAft>
                <a:spcPts val="800"/>
              </a:spcAft>
            </a:pPr>
            <a:endParaRPr lang="en-US" sz="2400" dirty="0">
              <a:latin typeface="+mj-lt"/>
            </a:endParaRPr>
          </a:p>
          <a:p>
            <a:pPr algn="just">
              <a:lnSpc>
                <a:spcPct val="107000"/>
              </a:lnSpc>
              <a:spcBef>
                <a:spcPts val="0"/>
              </a:spcBef>
              <a:spcAft>
                <a:spcPts val="800"/>
              </a:spcAft>
            </a:pPr>
            <a:r>
              <a:rPr lang="en-US" sz="2400" dirty="0">
                <a:latin typeface="+mj-lt"/>
              </a:rPr>
              <a:t>To understand the data better, we also include a variable definitions dataset that provides insights into the meaning of each variable. It acts as a reference guide for data exploration and feature engineering.</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05460227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322</TotalTime>
  <Words>1086</Words>
  <Application>Microsoft Office PowerPoint</Application>
  <PresentationFormat>Widescreen</PresentationFormat>
  <Paragraphs>218</Paragraphs>
  <Slides>26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Income Prediction Challenge for Azubian</vt:lpstr>
      <vt:lpstr>INTRODUCTION</vt:lpstr>
      <vt:lpstr>PowerPoint Presentation</vt:lpstr>
      <vt:lpstr>Project Structure</vt:lpstr>
      <vt:lpstr>Project Structure</vt:lpstr>
      <vt:lpstr>Group Members</vt:lpstr>
      <vt:lpstr>Introduction</vt:lpstr>
      <vt:lpstr>DATA LOADING &amp; DATA PREPROCESSING </vt:lpstr>
      <vt:lpstr>PowerPoint Presentation</vt:lpstr>
      <vt:lpstr>PowerPoint Presentation</vt:lpstr>
      <vt:lpstr>PowerPoint Presentation</vt:lpstr>
      <vt:lpstr>PowerPoint Presentation</vt:lpstr>
      <vt:lpstr>MODELLING AND MODEL EVALUATION</vt:lpstr>
      <vt:lpstr>PowerPoint Presentation</vt:lpstr>
      <vt:lpstr>PowerPoint Presentation</vt:lpstr>
      <vt:lpstr>PowerPoint Presentation</vt:lpstr>
      <vt:lpstr>Quarterly performance</vt:lpstr>
      <vt:lpstr>Areas of growth</vt:lpstr>
      <vt:lpstr>Business opportunities are like buses. There's always another one coming.</vt:lpstr>
      <vt:lpstr>Meet our team</vt:lpstr>
      <vt:lpstr>The full team</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Challenge for Azubian</dc:title>
  <dc:creator>Kwabena Boateng</dc:creator>
  <cp:lastModifiedBy>Kwabena Boateng</cp:lastModifiedBy>
  <cp:revision>8</cp:revision>
  <dcterms:created xsi:type="dcterms:W3CDTF">2023-09-10T07:57:23Z</dcterms:created>
  <dcterms:modified xsi:type="dcterms:W3CDTF">2023-09-10T13:19:49Z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