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58" r:id="rId3"/>
    <p:sldId id="323" r:id="rId4"/>
    <p:sldId id="315" r:id="rId5"/>
    <p:sldId id="263" r:id="rId6"/>
    <p:sldId id="311" r:id="rId7"/>
    <p:sldId id="322" r:id="rId8"/>
    <p:sldId id="324" r:id="rId9"/>
    <p:sldId id="314" r:id="rId10"/>
    <p:sldId id="317" r:id="rId11"/>
    <p:sldId id="309" r:id="rId12"/>
    <p:sldId id="316" r:id="rId13"/>
    <p:sldId id="304" r:id="rId14"/>
    <p:sldId id="319" r:id="rId15"/>
    <p:sldId id="310" r:id="rId16"/>
    <p:sldId id="312" r:id="rId17"/>
    <p:sldId id="318" r:id="rId18"/>
    <p:sldId id="313" r:id="rId19"/>
    <p:sldId id="320" r:id="rId20"/>
    <p:sldId id="327" r:id="rId21"/>
    <p:sldId id="325" r:id="rId22"/>
    <p:sldId id="326" r:id="rId23"/>
    <p:sldId id="321" r:id="rId24"/>
    <p:sldId id="284" r:id="rId25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7"/>
      <p:bold r:id="rId28"/>
      <p:italic r:id="rId29"/>
      <p:boldItalic r:id="rId30"/>
    </p:embeddedFont>
    <p:embeddedFont>
      <p:font typeface="Barlow Semi Condensed Medium" panose="00000606000000000000" pitchFamily="2" charset="0"/>
      <p:regular r:id="rId31"/>
      <p:bold r:id="rId32"/>
      <p:italic r:id="rId33"/>
      <p:boldItalic r:id="rId34"/>
    </p:embeddedFont>
    <p:embeddedFont>
      <p:font typeface="Fjalla One" panose="02000506040000020004" pitchFamily="2" charset="0"/>
      <p:regular r:id="rId35"/>
    </p:embeddedFont>
    <p:embeddedFont>
      <p:font typeface="Nunito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938ACF-5F7E-4CD5-B2D7-D807972F3E7F}">
  <a:tblStyle styleId="{AB938ACF-5F7E-4CD5-B2D7-D807972F3E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0517" y="-4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759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455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957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9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693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913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633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59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217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49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844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04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71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21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08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5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1014583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993170" y="2002536"/>
            <a:ext cx="4150830" cy="1062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2"/>
                </a:solidFill>
              </a:rPr>
              <a:t>MICRO L’AFENTIKA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71920" y="3064621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The Best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8B60ADE-B3DB-4A65-8C24-6DB97B6E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75" y="428624"/>
            <a:ext cx="3710550" cy="581026"/>
          </a:xfrm>
        </p:spPr>
        <p:txBody>
          <a:bodyPr/>
          <a:lstStyle/>
          <a:p>
            <a:r>
              <a:rPr lang="en-US" dirty="0"/>
              <a:t>ALU Instructions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D499DA-9CAD-3A4E-B0E7-9731FB06C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161" y="76200"/>
            <a:ext cx="7471677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9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Instructions with Immediate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082466"/>
            <a:ext cx="68334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These allow the user to also enter at most one operand as part of the instructions</a:t>
            </a:r>
          </a:p>
          <a:p>
            <a:pPr marL="342900" indent="-342900">
              <a:buAutoNum type="arabicPeriod"/>
            </a:pPr>
            <a:r>
              <a:rPr lang="en-US" dirty="0"/>
              <a:t>This is possible for only three ALU operations:</a:t>
            </a:r>
          </a:p>
          <a:p>
            <a:pPr lvl="3"/>
            <a:r>
              <a:rPr lang="en-US" dirty="0"/>
              <a:t>	- AND</a:t>
            </a:r>
          </a:p>
          <a:p>
            <a:pPr lvl="3"/>
            <a:r>
              <a:rPr lang="en-US" dirty="0"/>
              <a:t>	- OR</a:t>
            </a:r>
          </a:p>
          <a:p>
            <a:pPr lvl="3"/>
            <a:r>
              <a:rPr lang="en-US" dirty="0"/>
              <a:t>	- ADD</a:t>
            </a:r>
          </a:p>
          <a:p>
            <a:pPr lvl="3"/>
            <a:r>
              <a:rPr lang="en-US" dirty="0"/>
              <a:t>3. Instruction Format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3D1538-F408-4D05-8F86-8B0A4B881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93782"/>
              </p:ext>
            </p:extLst>
          </p:nvPr>
        </p:nvGraphicFramePr>
        <p:xfrm>
          <a:off x="1071715" y="2854342"/>
          <a:ext cx="6833418" cy="1421622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138903">
                  <a:extLst>
                    <a:ext uri="{9D8B030D-6E8A-4147-A177-3AD203B41FA5}">
                      <a16:colId xmlns:a16="http://schemas.microsoft.com/office/drawing/2014/main" val="1648457268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457181675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616485424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585330220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787131707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417809391"/>
                    </a:ext>
                  </a:extLst>
                </a:gridCol>
              </a:tblGrid>
              <a:tr h="303488"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9139"/>
                  </a:ext>
                </a:extLst>
              </a:tr>
              <a:tr h="598662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16068"/>
                  </a:ext>
                </a:extLst>
              </a:tr>
              <a:tr h="424053">
                <a:tc>
                  <a:txBody>
                    <a:bodyPr/>
                    <a:lstStyle/>
                    <a:p>
                      <a:r>
                        <a:rPr lang="en-US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8063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7F6C1A-E9CB-4768-AA47-4469CF15E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0678"/>
              </p:ext>
            </p:extLst>
          </p:nvPr>
        </p:nvGraphicFramePr>
        <p:xfrm>
          <a:off x="1071715" y="4500372"/>
          <a:ext cx="6833418" cy="243840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138903">
                  <a:extLst>
                    <a:ext uri="{9D8B030D-6E8A-4147-A177-3AD203B41FA5}">
                      <a16:colId xmlns:a16="http://schemas.microsoft.com/office/drawing/2014/main" val="2191746470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754671502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346148781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1712113911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3372372124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2861856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ANDi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ORi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ADDi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825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33F3F1B-BE71-4C8C-938C-48E78ED24046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-1" y="0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AD61947-5168-4E63-9EEF-9A6D49E5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784" y="56285"/>
            <a:ext cx="6842431" cy="4914901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5F27F999-8E7D-485C-805B-8EEBF035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3825"/>
            <a:ext cx="2481824" cy="1400176"/>
          </a:xfrm>
        </p:spPr>
        <p:txBody>
          <a:bodyPr/>
          <a:lstStyle/>
          <a:p>
            <a:r>
              <a:rPr lang="en-US" dirty="0"/>
              <a:t>ALU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(Immediate)</a:t>
            </a:r>
            <a:r>
              <a:rPr lang="en-US" dirty="0"/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331243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911028"/>
            <a:ext cx="6833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There are two instructions that allow the microprocessor to communicate with memory</a:t>
            </a:r>
          </a:p>
          <a:p>
            <a:pPr marL="342900" indent="-342900">
              <a:buAutoNum type="arabicPeriod"/>
            </a:pPr>
            <a:r>
              <a:rPr lang="en-US" dirty="0"/>
              <a:t>The memory instructions are</a:t>
            </a:r>
          </a:p>
          <a:p>
            <a:pPr lvl="2"/>
            <a:r>
              <a:rPr lang="en-US" dirty="0"/>
              <a:t>	- Load instruction: moving data from memory to register</a:t>
            </a:r>
          </a:p>
          <a:p>
            <a:pPr lvl="2"/>
            <a:r>
              <a:rPr lang="en-US" dirty="0"/>
              <a:t>	- Store instruction: moving data from register to memory</a:t>
            </a:r>
          </a:p>
          <a:p>
            <a:pPr lvl="2"/>
            <a:r>
              <a:rPr lang="en-US" dirty="0"/>
              <a:t>3. Instruction format of memory instructions: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3D1538-F408-4D05-8F86-8B0A4B881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48809"/>
              </p:ext>
            </p:extLst>
          </p:nvPr>
        </p:nvGraphicFramePr>
        <p:xfrm>
          <a:off x="1071716" y="2418219"/>
          <a:ext cx="6833420" cy="1143400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386349">
                  <a:extLst>
                    <a:ext uri="{9D8B030D-6E8A-4147-A177-3AD203B41FA5}">
                      <a16:colId xmlns:a16="http://schemas.microsoft.com/office/drawing/2014/main" val="1648457268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457181675"/>
                    </a:ext>
                  </a:extLst>
                </a:gridCol>
                <a:gridCol w="1809135">
                  <a:extLst>
                    <a:ext uri="{9D8B030D-6E8A-4147-A177-3AD203B41FA5}">
                      <a16:colId xmlns:a16="http://schemas.microsoft.com/office/drawing/2014/main" val="1616485424"/>
                    </a:ext>
                  </a:extLst>
                </a:gridCol>
                <a:gridCol w="1907459">
                  <a:extLst>
                    <a:ext uri="{9D8B030D-6E8A-4147-A177-3AD203B41FA5}">
                      <a16:colId xmlns:a16="http://schemas.microsoft.com/office/drawing/2014/main" val="1787131707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1417809391"/>
                    </a:ext>
                  </a:extLst>
                </a:gridCol>
              </a:tblGrid>
              <a:tr h="241835">
                <a:tc>
                  <a:txBody>
                    <a:bodyPr/>
                    <a:lstStyle/>
                    <a:p>
                      <a:r>
                        <a:rPr lang="en-US" b="0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23062"/>
                  </a:ext>
                </a:extLst>
              </a:tr>
              <a:tr h="411119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(Destination)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Address (Source)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16068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r>
                        <a:rPr lang="en-US" b="0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806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F9D4E6-B8F4-44A0-8D34-B091F24F3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76281"/>
              </p:ext>
            </p:extLst>
          </p:nvPr>
        </p:nvGraphicFramePr>
        <p:xfrm>
          <a:off x="1071716" y="3651036"/>
          <a:ext cx="6833420" cy="1143400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366684">
                  <a:extLst>
                    <a:ext uri="{9D8B030D-6E8A-4147-A177-3AD203B41FA5}">
                      <a16:colId xmlns:a16="http://schemas.microsoft.com/office/drawing/2014/main" val="2262463273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27609096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57736981"/>
                    </a:ext>
                  </a:extLst>
                </a:gridCol>
                <a:gridCol w="1887793">
                  <a:extLst>
                    <a:ext uri="{9D8B030D-6E8A-4147-A177-3AD203B41FA5}">
                      <a16:colId xmlns:a16="http://schemas.microsoft.com/office/drawing/2014/main" val="3773444940"/>
                    </a:ext>
                  </a:extLst>
                </a:gridCol>
                <a:gridCol w="845575">
                  <a:extLst>
                    <a:ext uri="{9D8B030D-6E8A-4147-A177-3AD203B41FA5}">
                      <a16:colId xmlns:a16="http://schemas.microsoft.com/office/drawing/2014/main" val="3485865608"/>
                    </a:ext>
                  </a:extLst>
                </a:gridCol>
              </a:tblGrid>
              <a:tr h="241835">
                <a:tc>
                  <a:txBody>
                    <a:bodyPr/>
                    <a:lstStyle/>
                    <a:p>
                      <a:r>
                        <a:rPr lang="en-US" b="0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0164"/>
                  </a:ext>
                </a:extLst>
              </a:tr>
              <a:tr h="411119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Address (Destination)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(Source)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8265"/>
                  </a:ext>
                </a:extLst>
              </a:tr>
              <a:tr h="320440">
                <a:tc>
                  <a:txBody>
                    <a:bodyPr/>
                    <a:lstStyle/>
                    <a:p>
                      <a:r>
                        <a:rPr lang="en-US" b="0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2702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0156E65-BADF-410A-906F-862B150B8F7B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EB74B7D-75B2-448E-AC0B-5F78090A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3" y="3369466"/>
            <a:ext cx="2995613" cy="1143001"/>
          </a:xfrm>
        </p:spPr>
        <p:txBody>
          <a:bodyPr/>
          <a:lstStyle/>
          <a:p>
            <a:r>
              <a:rPr lang="en-US" dirty="0"/>
              <a:t>Memory 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096F85-2AAE-0682-9730-C85167453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981" y="27584"/>
            <a:ext cx="8754037" cy="511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6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924090"/>
            <a:ext cx="683341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There are two major instructions used to control the flow of the instructions</a:t>
            </a:r>
          </a:p>
          <a:p>
            <a:pPr>
              <a:lnSpc>
                <a:spcPct val="150000"/>
              </a:lnSpc>
            </a:pPr>
            <a:r>
              <a:rPr lang="en-US" dirty="0"/>
              <a:t>	- Branch Instructions</a:t>
            </a:r>
          </a:p>
          <a:p>
            <a:pPr>
              <a:lnSpc>
                <a:spcPct val="150000"/>
              </a:lnSpc>
            </a:pPr>
            <a:r>
              <a:rPr lang="en-US" dirty="0"/>
              <a:t>	- Unconditional Jump instruction</a:t>
            </a:r>
          </a:p>
          <a:p>
            <a:pPr>
              <a:lnSpc>
                <a:spcPct val="150000"/>
              </a:lnSpc>
            </a:pPr>
            <a:r>
              <a:rPr lang="en-US" dirty="0"/>
              <a:t>2.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0F458-EBBA-4CA4-AE9F-1E20F48BDEB6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176519"/>
            <a:ext cx="683341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Branch 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The branch operations take two operands and a 4 bit program counter offset.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Branch Equal (</a:t>
            </a:r>
            <a:r>
              <a:rPr lang="en-US" dirty="0" err="1"/>
              <a:t>Beq</a:t>
            </a:r>
            <a:r>
              <a:rPr lang="en-US" dirty="0"/>
              <a:t>): if the operands are equal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Branch Not Equal (</a:t>
            </a:r>
            <a:r>
              <a:rPr lang="en-US" dirty="0" err="1"/>
              <a:t>Bne</a:t>
            </a:r>
            <a:r>
              <a:rPr lang="en-US" dirty="0"/>
              <a:t>): if the operands are not equal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5C56BCAB-DCA9-47C7-923F-A987E7445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49762"/>
              </p:ext>
            </p:extLst>
          </p:nvPr>
        </p:nvGraphicFramePr>
        <p:xfrm>
          <a:off x="1140391" y="2734618"/>
          <a:ext cx="6833418" cy="1421622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106203">
                  <a:extLst>
                    <a:ext uri="{9D8B030D-6E8A-4147-A177-3AD203B41FA5}">
                      <a16:colId xmlns:a16="http://schemas.microsoft.com/office/drawing/2014/main" val="1648457268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57181675"/>
                    </a:ext>
                  </a:extLst>
                </a:gridCol>
                <a:gridCol w="1474764">
                  <a:extLst>
                    <a:ext uri="{9D8B030D-6E8A-4147-A177-3AD203B41FA5}">
                      <a16:colId xmlns:a16="http://schemas.microsoft.com/office/drawing/2014/main" val="1616485424"/>
                    </a:ext>
                  </a:extLst>
                </a:gridCol>
                <a:gridCol w="1138903">
                  <a:extLst>
                    <a:ext uri="{9D8B030D-6E8A-4147-A177-3AD203B41FA5}">
                      <a16:colId xmlns:a16="http://schemas.microsoft.com/office/drawing/2014/main" val="585330220"/>
                    </a:ext>
                  </a:extLst>
                </a:gridCol>
                <a:gridCol w="1407727">
                  <a:extLst>
                    <a:ext uri="{9D8B030D-6E8A-4147-A177-3AD203B41FA5}">
                      <a16:colId xmlns:a16="http://schemas.microsoft.com/office/drawing/2014/main" val="1787131707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1417809391"/>
                    </a:ext>
                  </a:extLst>
                </a:gridCol>
              </a:tblGrid>
              <a:tr h="303488"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9139"/>
                  </a:ext>
                </a:extLst>
              </a:tr>
              <a:tr h="598662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 (value to add to (PC + 1))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Operand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16068"/>
                  </a:ext>
                </a:extLst>
              </a:tr>
              <a:tr h="424053">
                <a:tc>
                  <a:txBody>
                    <a:bodyPr/>
                    <a:lstStyle/>
                    <a:p>
                      <a:r>
                        <a:rPr lang="en-US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8063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104301-8100-488F-855B-526326A21937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4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C2A4485-C7A7-44C3-A7AE-82B553AD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949" y="419098"/>
            <a:ext cx="2598225" cy="1181101"/>
          </a:xfrm>
        </p:spPr>
        <p:txBody>
          <a:bodyPr/>
          <a:lstStyle/>
          <a:p>
            <a:r>
              <a:rPr lang="en-US" dirty="0"/>
              <a:t>Branch 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E96C60D-8FEB-8F39-F4F4-DF9D52291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824" y="201929"/>
            <a:ext cx="6634512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5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176519"/>
            <a:ext cx="683341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Jump Operation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Jump operations allow the program counter to point to a specific address of the instruction memory.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This allows the program to skip over some number of instructions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5C56BCAB-DCA9-47C7-923F-A987E7445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72373"/>
              </p:ext>
            </p:extLst>
          </p:nvPr>
        </p:nvGraphicFramePr>
        <p:xfrm>
          <a:off x="1160057" y="2914684"/>
          <a:ext cx="6833418" cy="1421622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106203">
                  <a:extLst>
                    <a:ext uri="{9D8B030D-6E8A-4147-A177-3AD203B41FA5}">
                      <a16:colId xmlns:a16="http://schemas.microsoft.com/office/drawing/2014/main" val="1648457268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57181675"/>
                    </a:ext>
                  </a:extLst>
                </a:gridCol>
                <a:gridCol w="1474764">
                  <a:extLst>
                    <a:ext uri="{9D8B030D-6E8A-4147-A177-3AD203B41FA5}">
                      <a16:colId xmlns:a16="http://schemas.microsoft.com/office/drawing/2014/main" val="1616485424"/>
                    </a:ext>
                  </a:extLst>
                </a:gridCol>
                <a:gridCol w="2546630">
                  <a:extLst>
                    <a:ext uri="{9D8B030D-6E8A-4147-A177-3AD203B41FA5}">
                      <a16:colId xmlns:a16="http://schemas.microsoft.com/office/drawing/2014/main" val="585330220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1417809391"/>
                    </a:ext>
                  </a:extLst>
                </a:gridCol>
              </a:tblGrid>
              <a:tr h="303488"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14:11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9139"/>
                  </a:ext>
                </a:extLst>
              </a:tr>
              <a:tr h="598662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Unused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address of the program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16068"/>
                  </a:ext>
                </a:extLst>
              </a:tr>
              <a:tr h="424053">
                <a:tc>
                  <a:txBody>
                    <a:bodyPr/>
                    <a:lstStyle/>
                    <a:p>
                      <a:r>
                        <a:rPr lang="en-US" dirty="0"/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8063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98D02BE-5B0D-4541-A232-0CBE0B90397E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F1646-303E-491E-9E93-F9573F65B2B4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70FD578-23E9-4FB3-9B0D-0B11190F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037" y="995362"/>
            <a:ext cx="2562225" cy="1195388"/>
          </a:xfrm>
        </p:spPr>
        <p:txBody>
          <a:bodyPr/>
          <a:lstStyle/>
          <a:p>
            <a:r>
              <a:rPr lang="en-GB" dirty="0"/>
              <a:t>J</a:t>
            </a:r>
            <a:r>
              <a:rPr lang="en-US" dirty="0"/>
              <a:t>ump </a:t>
            </a:r>
            <a:br>
              <a:rPr lang="en-US" dirty="0"/>
            </a:br>
            <a:r>
              <a:rPr lang="en-US" dirty="0"/>
              <a:t>Instructions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BD9AD4C-B8C2-9D97-E2A3-49CBF71B0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191" y="148590"/>
            <a:ext cx="7841036" cy="4846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62F740-4335-60B4-8A96-F4E26B1AB4DB}"/>
              </a:ext>
            </a:extLst>
          </p:cNvPr>
          <p:cNvSpPr txBox="1"/>
          <p:nvPr/>
        </p:nvSpPr>
        <p:spPr>
          <a:xfrm>
            <a:off x="5518786" y="2465070"/>
            <a:ext cx="438150" cy="169277"/>
          </a:xfrm>
          <a:prstGeom prst="rect">
            <a:avLst/>
          </a:prstGeom>
          <a:solidFill>
            <a:srgbClr val="6D8764"/>
          </a:solidFill>
        </p:spPr>
        <p:txBody>
          <a:bodyPr wrap="square" rtlCol="0">
            <a:spAutoFit/>
          </a:bodyPr>
          <a:lstStyle/>
          <a:p>
            <a:r>
              <a:rPr lang="en-GB" sz="500" dirty="0" err="1"/>
              <a:t>Beq</a:t>
            </a:r>
            <a:r>
              <a:rPr lang="en-GB" sz="500" dirty="0"/>
              <a:t>/</a:t>
            </a:r>
            <a:r>
              <a:rPr lang="en-GB" sz="500" dirty="0" err="1"/>
              <a:t>Bne</a:t>
            </a:r>
            <a:endParaRPr lang="en-GH" sz="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3453E-0E77-19E8-57A1-D95C1B946A24}"/>
              </a:ext>
            </a:extLst>
          </p:cNvPr>
          <p:cNvSpPr txBox="1"/>
          <p:nvPr/>
        </p:nvSpPr>
        <p:spPr>
          <a:xfrm>
            <a:off x="5543552" y="2136860"/>
            <a:ext cx="413384" cy="169277"/>
          </a:xfrm>
          <a:prstGeom prst="rect">
            <a:avLst/>
          </a:prstGeom>
          <a:solidFill>
            <a:srgbClr val="6D8764"/>
          </a:solidFill>
        </p:spPr>
        <p:txBody>
          <a:bodyPr wrap="square" rtlCol="0">
            <a:spAutoFit/>
          </a:bodyPr>
          <a:lstStyle/>
          <a:p>
            <a:r>
              <a:rPr lang="en-GB" sz="500" dirty="0"/>
              <a:t>Branch</a:t>
            </a:r>
            <a:endParaRPr lang="en-GH" sz="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7F369-9ABF-AC83-6F02-FCDC6BC8B4A2}"/>
              </a:ext>
            </a:extLst>
          </p:cNvPr>
          <p:cNvSpPr/>
          <p:nvPr/>
        </p:nvSpPr>
        <p:spPr>
          <a:xfrm>
            <a:off x="5634990" y="2005965"/>
            <a:ext cx="262890" cy="110490"/>
          </a:xfrm>
          <a:prstGeom prst="rect">
            <a:avLst/>
          </a:prstGeom>
          <a:solidFill>
            <a:srgbClr val="6D8764"/>
          </a:solidFill>
          <a:ln>
            <a:solidFill>
              <a:srgbClr val="6D8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6529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04160" y="135747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04160" y="2287788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04160" y="321119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3695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60478" y="640527"/>
            <a:ext cx="326042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Instruction Set Architecture</a:t>
            </a:r>
            <a:endParaRPr sz="2000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63197" y="1438652"/>
            <a:ext cx="261857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ALU Operations</a:t>
            </a:r>
            <a:endParaRPr sz="2000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66675" y="239224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Memory Instructions</a:t>
            </a:r>
            <a:endParaRPr sz="2000"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17800" y="335048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Flow Control Instructions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54402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794191" y="248978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786329" y="336386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65" name="Google Shape;2130;p37">
            <a:extLst>
              <a:ext uri="{FF2B5EF4-FFF2-40B4-BE49-F238E27FC236}">
                <a16:creationId xmlns:a16="http://schemas.microsoft.com/office/drawing/2014/main" id="{1B58B614-FEE9-4430-83F5-CFF2E6F58EB3}"/>
              </a:ext>
            </a:extLst>
          </p:cNvPr>
          <p:cNvGrpSpPr/>
          <p:nvPr/>
        </p:nvGrpSpPr>
        <p:grpSpPr>
          <a:xfrm>
            <a:off x="709093" y="4129388"/>
            <a:ext cx="635100" cy="734704"/>
            <a:chOff x="731647" y="3806675"/>
            <a:chExt cx="635100" cy="734704"/>
          </a:xfrm>
        </p:grpSpPr>
        <p:grpSp>
          <p:nvGrpSpPr>
            <p:cNvPr id="266" name="Google Shape;2131;p37">
              <a:extLst>
                <a:ext uri="{FF2B5EF4-FFF2-40B4-BE49-F238E27FC236}">
                  <a16:creationId xmlns:a16="http://schemas.microsoft.com/office/drawing/2014/main" id="{E9716998-9278-4C9E-A246-60D5B4C83C5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71" name="Google Shape;2132;p37">
                <a:extLst>
                  <a:ext uri="{FF2B5EF4-FFF2-40B4-BE49-F238E27FC236}">
                    <a16:creationId xmlns:a16="http://schemas.microsoft.com/office/drawing/2014/main" id="{6A0583E4-088F-4903-AA45-5C881C1F69F4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133;p37">
                <a:extLst>
                  <a:ext uri="{FF2B5EF4-FFF2-40B4-BE49-F238E27FC236}">
                    <a16:creationId xmlns:a16="http://schemas.microsoft.com/office/drawing/2014/main" id="{50EAF20D-A780-43F0-B813-402131C49A03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134;p37">
              <a:extLst>
                <a:ext uri="{FF2B5EF4-FFF2-40B4-BE49-F238E27FC236}">
                  <a16:creationId xmlns:a16="http://schemas.microsoft.com/office/drawing/2014/main" id="{3F1F20A1-1BD8-4540-BAE7-6B3AA32C36A9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8" name="Google Shape;2135;p37">
                <a:extLst>
                  <a:ext uri="{FF2B5EF4-FFF2-40B4-BE49-F238E27FC236}">
                    <a16:creationId xmlns:a16="http://schemas.microsoft.com/office/drawing/2014/main" id="{1692B456-C18B-4037-978F-5361E3AC445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9" name="Google Shape;2136;p37">
                <a:extLst>
                  <a:ext uri="{FF2B5EF4-FFF2-40B4-BE49-F238E27FC236}">
                    <a16:creationId xmlns:a16="http://schemas.microsoft.com/office/drawing/2014/main" id="{B342CC52-B93B-4D1E-90E6-0550E7CBCAD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0" name="Google Shape;2137;p37">
                <a:extLst>
                  <a:ext uri="{FF2B5EF4-FFF2-40B4-BE49-F238E27FC236}">
                    <a16:creationId xmlns:a16="http://schemas.microsoft.com/office/drawing/2014/main" id="{B4665752-0449-4186-B76C-9FBBDF7B1DA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3" name="Google Shape;2150;p37">
            <a:extLst>
              <a:ext uri="{FF2B5EF4-FFF2-40B4-BE49-F238E27FC236}">
                <a16:creationId xmlns:a16="http://schemas.microsoft.com/office/drawing/2014/main" id="{E55ADF6B-FAF1-44D7-94A6-79918E778327}"/>
              </a:ext>
            </a:extLst>
          </p:cNvPr>
          <p:cNvSpPr txBox="1">
            <a:spLocks/>
          </p:cNvSpPr>
          <p:nvPr/>
        </p:nvSpPr>
        <p:spPr>
          <a:xfrm>
            <a:off x="791262" y="4282065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74" name="Google Shape;2145;p37">
            <a:extLst>
              <a:ext uri="{FF2B5EF4-FFF2-40B4-BE49-F238E27FC236}">
                <a16:creationId xmlns:a16="http://schemas.microsoft.com/office/drawing/2014/main" id="{54C410B6-7D81-4D20-842F-1CF7527CC682}"/>
              </a:ext>
            </a:extLst>
          </p:cNvPr>
          <p:cNvSpPr txBox="1">
            <a:spLocks/>
          </p:cNvSpPr>
          <p:nvPr/>
        </p:nvSpPr>
        <p:spPr>
          <a:xfrm>
            <a:off x="1517800" y="333253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Flow Control Instructions</a:t>
            </a:r>
          </a:p>
        </p:txBody>
      </p:sp>
      <p:sp>
        <p:nvSpPr>
          <p:cNvPr id="275" name="Google Shape;2145;p37">
            <a:extLst>
              <a:ext uri="{FF2B5EF4-FFF2-40B4-BE49-F238E27FC236}">
                <a16:creationId xmlns:a16="http://schemas.microsoft.com/office/drawing/2014/main" id="{D0D8E53E-89F2-41D9-A343-95D38733C88C}"/>
              </a:ext>
            </a:extLst>
          </p:cNvPr>
          <p:cNvSpPr txBox="1">
            <a:spLocks/>
          </p:cNvSpPr>
          <p:nvPr/>
        </p:nvSpPr>
        <p:spPr>
          <a:xfrm>
            <a:off x="1514663" y="4150086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2000" dirty="0"/>
              <a:t>Data Paths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33D8-ED2D-D633-50A9-553AD960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035" y="1421130"/>
            <a:ext cx="5445930" cy="2301240"/>
          </a:xfrm>
        </p:spPr>
        <p:txBody>
          <a:bodyPr/>
          <a:lstStyle/>
          <a:p>
            <a:r>
              <a:rPr lang="en-GB" sz="4800" dirty="0"/>
              <a:t>Now, The Eternals…</a:t>
            </a:r>
            <a:br>
              <a:rPr lang="en-GB" sz="4800" dirty="0"/>
            </a:br>
            <a:br>
              <a:rPr lang="en-GB" sz="4800" dirty="0"/>
            </a:br>
            <a:r>
              <a:rPr lang="en-GB" sz="2000" dirty="0"/>
              <a:t>Oh sorry, “internals”</a:t>
            </a:r>
            <a:endParaRPr lang="en-GH" sz="4800" dirty="0"/>
          </a:p>
        </p:txBody>
      </p:sp>
    </p:spTree>
    <p:extLst>
      <p:ext uri="{BB962C8B-B14F-4D97-AF65-F5344CB8AC3E}">
        <p14:creationId xmlns:p14="http://schemas.microsoft.com/office/powerpoint/2010/main" val="2347387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7364-214B-C405-42CE-7C152B21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4" y="338328"/>
            <a:ext cx="5496900" cy="572700"/>
          </a:xfrm>
        </p:spPr>
        <p:txBody>
          <a:bodyPr/>
          <a:lstStyle/>
          <a:p>
            <a:endParaRPr lang="en-G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E9AA1-0686-63EE-82E4-4FF668BAD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ED505F-7044-13AD-D91A-4A6D54A253E5}"/>
              </a:ext>
            </a:extLst>
          </p:cNvPr>
          <p:cNvSpPr txBox="1"/>
          <p:nvPr/>
        </p:nvSpPr>
        <p:spPr>
          <a:xfrm>
            <a:off x="6719452" y="3560618"/>
            <a:ext cx="220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Register File</a:t>
            </a:r>
            <a:endParaRPr lang="en-GH" sz="2800" dirty="0">
              <a:solidFill>
                <a:schemeClr val="accent2">
                  <a:lumMod val="50000"/>
                </a:schemeClr>
              </a:solidFill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2A6C-207C-C759-750D-901ABB74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53F86-5F59-87BC-0AA8-2EBBC356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13" y="-60677"/>
            <a:ext cx="8414956" cy="5264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0CA0B-D1E4-7E6C-E1F0-2ECB3805D1B5}"/>
              </a:ext>
            </a:extLst>
          </p:cNvPr>
          <p:cNvSpPr txBox="1"/>
          <p:nvPr/>
        </p:nvSpPr>
        <p:spPr>
          <a:xfrm>
            <a:off x="7371966" y="338328"/>
            <a:ext cx="1003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2">
                    <a:lumMod val="50000"/>
                  </a:schemeClr>
                </a:solidFill>
                <a:latin typeface="Barlow Semi Condensed" panose="00000506000000000000" pitchFamily="2" charset="0"/>
              </a:rPr>
              <a:t>ALU</a:t>
            </a:r>
            <a:endParaRPr lang="en-GH" sz="2800" dirty="0">
              <a:solidFill>
                <a:schemeClr val="accent2">
                  <a:lumMod val="50000"/>
                </a:schemeClr>
              </a:solidFill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02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Programme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555265" y="988511"/>
            <a:ext cx="68334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load reg1 [mem1]		; reg1 = 1</a:t>
            </a:r>
          </a:p>
          <a:p>
            <a:pPr marL="342900" indent="-342900">
              <a:buAutoNum type="arabicPeriod"/>
            </a:pPr>
            <a:r>
              <a:rPr lang="en-GB" dirty="0"/>
              <a:t>load reg2 [mem3]		; reg2 = 3</a:t>
            </a:r>
          </a:p>
          <a:p>
            <a:pPr marL="342900" indent="-342900">
              <a:buAutoNum type="arabicPeriod"/>
            </a:pPr>
            <a:r>
              <a:rPr lang="en-GB" dirty="0"/>
              <a:t>load reg3 [mem1]		; reg3 = 1</a:t>
            </a:r>
          </a:p>
          <a:p>
            <a:pPr marL="342900" indent="-342900">
              <a:buAutoNum type="arabicPeriod"/>
            </a:pPr>
            <a:r>
              <a:rPr lang="en-GB" dirty="0"/>
              <a:t>load reg4 [mem2]		; reg4 = 5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add reg5, reg3, reg2	; reg5 = reg2 + reg3 = 4</a:t>
            </a:r>
          </a:p>
          <a:p>
            <a:pPr marL="342900" indent="-342900">
              <a:buAutoNum type="arabicPeriod"/>
            </a:pPr>
            <a:r>
              <a:rPr lang="en-GB" dirty="0"/>
              <a:t>add reg6, reg4, reg1	; reg6 = reg1 + reg4 = 6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beq</a:t>
            </a:r>
            <a:r>
              <a:rPr lang="en-GB" dirty="0"/>
              <a:t> -3, reg3, reg4		; goes back to line 5 if reg3 == reg4 but 1 != 5</a:t>
            </a:r>
          </a:p>
          <a:p>
            <a:pPr marL="342900" indent="-342900">
              <a:buAutoNum type="arabicPeriod"/>
            </a:pPr>
            <a:r>
              <a:rPr lang="en-GB" dirty="0"/>
              <a:t>sub reg7, reg4, reg2	; reg7 = reg2 – reg4 = -2</a:t>
            </a:r>
          </a:p>
          <a:p>
            <a:pPr marL="342900" indent="-342900">
              <a:buAutoNum type="arabicPeriod"/>
            </a:pPr>
            <a:r>
              <a:rPr lang="en-GB" dirty="0" err="1"/>
              <a:t>jmp</a:t>
            </a:r>
            <a:r>
              <a:rPr lang="en-GB" dirty="0"/>
              <a:t> 10			; move to instruction line 11 (index starts at 0)</a:t>
            </a:r>
          </a:p>
          <a:p>
            <a:pPr marL="342900" indent="-342900">
              <a:buAutoNum type="arabicPeriod"/>
            </a:pPr>
            <a:r>
              <a:rPr lang="en-GB" dirty="0" err="1"/>
              <a:t>mul</a:t>
            </a:r>
            <a:r>
              <a:rPr lang="en-GB" dirty="0"/>
              <a:t> reg8, reg3, reg1	; reg8 = reg1 x reg3 (never executed)</a:t>
            </a:r>
          </a:p>
          <a:p>
            <a:pPr marL="342900" indent="-342900">
              <a:buAutoNum type="arabicPeriod"/>
            </a:pPr>
            <a:r>
              <a:rPr lang="en-GB" dirty="0" err="1"/>
              <a:t>ANDi</a:t>
            </a:r>
            <a:r>
              <a:rPr lang="en-GB" dirty="0"/>
              <a:t>, reg9, 3, reg4	; reg9 = reg4 AND 3 = 1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store mem4, reg9		; mem4 = [reg9] = 1</a:t>
            </a:r>
          </a:p>
          <a:p>
            <a:pPr marL="342900" indent="-342900">
              <a:buAutoNum type="arabicPeriod"/>
            </a:pPr>
            <a:r>
              <a:rPr lang="en-GB" dirty="0" err="1"/>
              <a:t>addi</a:t>
            </a:r>
            <a:r>
              <a:rPr lang="en-GB" dirty="0"/>
              <a:t> reg3, 1, reg3		; reg3 = reg3 + 1 = **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bne</a:t>
            </a:r>
            <a:r>
              <a:rPr lang="en-GB" dirty="0"/>
              <a:t> -3, reg3, reg4		; loop: goes back to line 12 if [reg3] != [reg4]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1C213-20D2-4E94-ADC9-90D9B6654BCF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8EA6B-FB31-569F-7B44-4667773FB6B9}"/>
              </a:ext>
            </a:extLst>
          </p:cNvPr>
          <p:cNvSpPr txBox="1"/>
          <p:nvPr/>
        </p:nvSpPr>
        <p:spPr>
          <a:xfrm>
            <a:off x="6465094" y="990746"/>
            <a:ext cx="1803835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mem1 = 1</a:t>
            </a:r>
          </a:p>
          <a:p>
            <a:r>
              <a:rPr lang="en-GB" dirty="0"/>
              <a:t>mem2 = 5</a:t>
            </a:r>
          </a:p>
          <a:p>
            <a:r>
              <a:rPr lang="en-GB" dirty="0"/>
              <a:t>mem3 = 3</a:t>
            </a:r>
            <a:endParaRPr lang="en-G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3CFF3-ECE3-11A6-B157-F83F93C07630}"/>
              </a:ext>
            </a:extLst>
          </p:cNvPr>
          <p:cNvSpPr txBox="1"/>
          <p:nvPr/>
        </p:nvSpPr>
        <p:spPr>
          <a:xfrm>
            <a:off x="985838" y="991184"/>
            <a:ext cx="657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880C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901C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980C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A014</a:t>
            </a:r>
          </a:p>
          <a:p>
            <a:endParaRPr lang="en-GB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2990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3208</a:t>
            </a:r>
          </a:p>
          <a:p>
            <a:endParaRPr lang="en-GB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3980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3A11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8052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418A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C9A7</a:t>
            </a:r>
          </a:p>
          <a:p>
            <a:endParaRPr lang="en-GB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824D</a:t>
            </a: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989B</a:t>
            </a:r>
          </a:p>
          <a:p>
            <a:endParaRPr lang="en-GB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GB" dirty="0">
                <a:solidFill>
                  <a:schemeClr val="accent2">
                    <a:lumMod val="25000"/>
                  </a:schemeClr>
                </a:solidFill>
              </a:rPr>
              <a:t>E9A1</a:t>
            </a:r>
            <a:endParaRPr lang="en-GH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6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58E7-6FA4-0F9A-402F-84334164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C9600-8819-BCC2-64FA-56A90F39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0"/>
            <a:ext cx="9144000" cy="51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9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937153"/>
            <a:ext cx="68334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Micro </a:t>
            </a:r>
            <a:r>
              <a:rPr lang="en-US" sz="2000" dirty="0" err="1">
                <a:solidFill>
                  <a:srgbClr val="424242"/>
                </a:solidFill>
                <a:latin typeface="+mj-lt"/>
              </a:rPr>
              <a:t>L’A</a:t>
            </a:r>
            <a:r>
              <a:rPr lang="en-US" sz="2000" b="0" i="0" u="none" strike="noStrike" dirty="0" err="1">
                <a:solidFill>
                  <a:srgbClr val="424242"/>
                </a:solidFill>
                <a:effectLst/>
                <a:latin typeface="+mj-lt"/>
              </a:rPr>
              <a:t>fentika</a:t>
            </a: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 is a 16-bit microprocessor 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16 registers 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It i</a:t>
            </a:r>
            <a:r>
              <a:rPr lang="en-US" sz="2000" dirty="0">
                <a:solidFill>
                  <a:srgbClr val="424242"/>
                </a:solidFill>
                <a:latin typeface="+mj-lt"/>
              </a:rPr>
              <a:t>s interfaced with a</a:t>
            </a: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 data memory that has 2</a:t>
            </a:r>
            <a:r>
              <a:rPr lang="en-US" sz="2000" b="0" i="0" u="none" strike="noStrike" baseline="30000" dirty="0">
                <a:solidFill>
                  <a:srgbClr val="424242"/>
                </a:solidFill>
                <a:effectLst/>
                <a:latin typeface="+mj-lt"/>
              </a:rPr>
              <a:t>8 </a:t>
            </a: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addressable locations (2 bytes each)  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It operates on 16-bit instructions 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It can perform 16  distinct instructions that spread across 3 categories 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+mj-lt"/>
              </a:rPr>
              <a:t>We will look at that in a bit (1,0)</a:t>
            </a:r>
            <a:endParaRPr lang="en-US" sz="2000" b="0" i="0" u="none" strike="noStrike" baseline="30000" dirty="0">
              <a:solidFill>
                <a:srgbClr val="424242"/>
              </a:solidFill>
              <a:effectLst/>
              <a:latin typeface="Nunito" panose="020B06040202020202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A89819-A52E-4735-A374-3153F01B5B85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Instructions and Their Opcodes</a:t>
            </a:r>
            <a:endParaRPr dirty="0"/>
          </a:p>
        </p:txBody>
      </p:sp>
      <p:grpSp>
        <p:nvGrpSpPr>
          <p:cNvPr id="2246" name="Google Shape;2246;p42"/>
          <p:cNvGrpSpPr/>
          <p:nvPr/>
        </p:nvGrpSpPr>
        <p:grpSpPr>
          <a:xfrm>
            <a:off x="1398512" y="135802"/>
            <a:ext cx="202574" cy="202526"/>
            <a:chOff x="2081650" y="4993750"/>
            <a:chExt cx="483125" cy="483125"/>
          </a:xfrm>
        </p:grpSpPr>
        <p:sp>
          <p:nvSpPr>
            <p:cNvPr id="2247" name="Google Shape;2247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8" name="Google Shape;2248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0" name="Google Shape;2300;p42"/>
          <p:cNvGrpSpPr/>
          <p:nvPr/>
        </p:nvGrpSpPr>
        <p:grpSpPr>
          <a:xfrm>
            <a:off x="1823475" y="184652"/>
            <a:ext cx="202574" cy="202526"/>
            <a:chOff x="1487200" y="4993750"/>
            <a:chExt cx="483125" cy="483125"/>
          </a:xfrm>
        </p:grpSpPr>
        <p:sp>
          <p:nvSpPr>
            <p:cNvPr id="2301" name="Google Shape;2301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8BB2A0-7541-4D08-8A0A-FD61CBDC3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88495"/>
              </p:ext>
            </p:extLst>
          </p:nvPr>
        </p:nvGraphicFramePr>
        <p:xfrm>
          <a:off x="1109473" y="1511410"/>
          <a:ext cx="6921912" cy="934064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865239">
                  <a:extLst>
                    <a:ext uri="{9D8B030D-6E8A-4147-A177-3AD203B41FA5}">
                      <a16:colId xmlns:a16="http://schemas.microsoft.com/office/drawing/2014/main" val="2851150663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3614471776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036193354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816693434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962136431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783807500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904833385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1501862070"/>
                    </a:ext>
                  </a:extLst>
                </a:gridCol>
              </a:tblGrid>
              <a:tr h="544426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16432"/>
                  </a:ext>
                </a:extLst>
              </a:tr>
              <a:tr h="389638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10569"/>
                  </a:ext>
                </a:extLst>
              </a:tr>
            </a:tbl>
          </a:graphicData>
        </a:graphic>
      </p:graphicFrame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56738310-A831-4C69-96BA-DABFF8568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44143"/>
              </p:ext>
            </p:extLst>
          </p:nvPr>
        </p:nvGraphicFramePr>
        <p:xfrm>
          <a:off x="1109473" y="3299608"/>
          <a:ext cx="6921912" cy="934064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865239">
                  <a:extLst>
                    <a:ext uri="{9D8B030D-6E8A-4147-A177-3AD203B41FA5}">
                      <a16:colId xmlns:a16="http://schemas.microsoft.com/office/drawing/2014/main" val="2851150663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3614471776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036193354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816693434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962136431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783807500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2904833385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1501862070"/>
                    </a:ext>
                  </a:extLst>
                </a:gridCol>
              </a:tblGrid>
              <a:tr h="544426">
                <a:tc>
                  <a:txBody>
                    <a:bodyPr/>
                    <a:lstStyle/>
                    <a:p>
                      <a:r>
                        <a:rPr lang="en-US" dirty="0" err="1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16432"/>
                  </a:ext>
                </a:extLst>
              </a:tr>
              <a:tr h="389638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10569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6BF4C595-73AA-4953-AFE8-43DFE1CF8DD7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003808"/>
            <a:ext cx="6833419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The CU is the “brain” of the brain, to put it.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It gives signals and controls what exactly happens when instructions are executed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The control unit takes bits 0, 1, 2 and 15 (opcodes) of all instructions and generate appropriate signals to control the following: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ALU Operations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Register Write Enable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Memory Write Enable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MUX Select Controls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	- Flow control signals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1C213-20D2-4E94-ADC9-90D9B6654BCF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155215" y="1003808"/>
            <a:ext cx="683341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Truth table for creating the circuit of the control unit: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1C213-20D2-4E94-ADC9-90D9B6654BCF}"/>
              </a:ext>
            </a:extLst>
          </p:cNvPr>
          <p:cNvSpPr/>
          <p:nvPr/>
        </p:nvSpPr>
        <p:spPr>
          <a:xfrm>
            <a:off x="1071716" y="878371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70403-2A7F-8A54-A7F2-527DFB05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9078"/>
            <a:ext cx="9144000" cy="27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4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49DD-7674-07BD-936A-85194121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Realization of the CU</a:t>
            </a:r>
            <a:endParaRPr lang="en-G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41F5A-C0BE-AF15-FAB4-8737D2CC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54063" y="-809744"/>
            <a:ext cx="2635724" cy="72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6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58630-B814-4DD4-826B-42611769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212" y="664194"/>
            <a:ext cx="6833417" cy="9541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General ALU Operations </a:t>
            </a:r>
            <a:br>
              <a:rPr lang="en-US" dirty="0"/>
            </a:br>
            <a:r>
              <a:rPr lang="en-US" sz="1800" dirty="0"/>
              <a:t>(With only Register Locations)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83668-41E4-44CD-B285-D7B5C683A58E}"/>
              </a:ext>
            </a:extLst>
          </p:cNvPr>
          <p:cNvSpPr txBox="1"/>
          <p:nvPr/>
        </p:nvSpPr>
        <p:spPr>
          <a:xfrm>
            <a:off x="1521308" y="1922821"/>
            <a:ext cx="6833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All ALU instructions have 4 different parts</a:t>
            </a:r>
          </a:p>
          <a:p>
            <a:pPr lvl="1"/>
            <a:r>
              <a:rPr lang="en-US" dirty="0"/>
              <a:t>	- The opcode</a:t>
            </a:r>
          </a:p>
          <a:p>
            <a:pPr lvl="1"/>
            <a:r>
              <a:rPr lang="en-US" dirty="0"/>
              <a:t>	- 3 register locations specified with 4 bits each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format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10688F7C-F782-491A-AE92-1CECC5F5E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56352"/>
              </p:ext>
            </p:extLst>
          </p:nvPr>
        </p:nvGraphicFramePr>
        <p:xfrm>
          <a:off x="1521308" y="3220679"/>
          <a:ext cx="6101230" cy="1122879"/>
        </p:xfrm>
        <a:graphic>
          <a:graphicData uri="http://schemas.openxmlformats.org/drawingml/2006/table">
            <a:tbl>
              <a:tblPr firstRow="1" bandRow="1">
                <a:tableStyleId>{AB938ACF-5F7E-4CD5-B2D7-D807972F3E7F}</a:tableStyleId>
              </a:tblPr>
              <a:tblGrid>
                <a:gridCol w="1220246">
                  <a:extLst>
                    <a:ext uri="{9D8B030D-6E8A-4147-A177-3AD203B41FA5}">
                      <a16:colId xmlns:a16="http://schemas.microsoft.com/office/drawing/2014/main" val="1348484038"/>
                    </a:ext>
                  </a:extLst>
                </a:gridCol>
                <a:gridCol w="1220246">
                  <a:extLst>
                    <a:ext uri="{9D8B030D-6E8A-4147-A177-3AD203B41FA5}">
                      <a16:colId xmlns:a16="http://schemas.microsoft.com/office/drawing/2014/main" val="1141270966"/>
                    </a:ext>
                  </a:extLst>
                </a:gridCol>
                <a:gridCol w="1220246">
                  <a:extLst>
                    <a:ext uri="{9D8B030D-6E8A-4147-A177-3AD203B41FA5}">
                      <a16:colId xmlns:a16="http://schemas.microsoft.com/office/drawing/2014/main" val="2229274980"/>
                    </a:ext>
                  </a:extLst>
                </a:gridCol>
                <a:gridCol w="1220246">
                  <a:extLst>
                    <a:ext uri="{9D8B030D-6E8A-4147-A177-3AD203B41FA5}">
                      <a16:colId xmlns:a16="http://schemas.microsoft.com/office/drawing/2014/main" val="3960809682"/>
                    </a:ext>
                  </a:extLst>
                </a:gridCol>
                <a:gridCol w="1220246">
                  <a:extLst>
                    <a:ext uri="{9D8B030D-6E8A-4147-A177-3AD203B41FA5}">
                      <a16:colId xmlns:a16="http://schemas.microsoft.com/office/drawing/2014/main" val="696015599"/>
                    </a:ext>
                  </a:extLst>
                </a:gridCol>
              </a:tblGrid>
              <a:tr h="374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19213"/>
                  </a:ext>
                </a:extLst>
              </a:tr>
              <a:tr h="374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25502"/>
                  </a:ext>
                </a:extLst>
              </a:tr>
              <a:tr h="374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6133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6E7013-8B22-49F4-84C7-9D12591C71D9}"/>
              </a:ext>
            </a:extLst>
          </p:cNvPr>
          <p:cNvSpPr/>
          <p:nvPr/>
        </p:nvSpPr>
        <p:spPr>
          <a:xfrm>
            <a:off x="1155212" y="1360152"/>
            <a:ext cx="719721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90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Words>877</Words>
  <Application>Microsoft Office PowerPoint</Application>
  <PresentationFormat>On-screen Show (16:9)</PresentationFormat>
  <Paragraphs>251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Barlow Semi Condensed Medium</vt:lpstr>
      <vt:lpstr>Fjalla One</vt:lpstr>
      <vt:lpstr>Wingdings</vt:lpstr>
      <vt:lpstr>Barlow Semi Condensed</vt:lpstr>
      <vt:lpstr>Nunito</vt:lpstr>
      <vt:lpstr>Arial</vt:lpstr>
      <vt:lpstr>Technology Consulting by Slidesgo</vt:lpstr>
      <vt:lpstr>MICRO L’AFENTIKA</vt:lpstr>
      <vt:lpstr>Outline</vt:lpstr>
      <vt:lpstr>PowerPoint Presentation</vt:lpstr>
      <vt:lpstr>Instruction Set Architecture</vt:lpstr>
      <vt:lpstr>The Instructions and Their Opcodes</vt:lpstr>
      <vt:lpstr>Control Unit</vt:lpstr>
      <vt:lpstr>Control Unit</vt:lpstr>
      <vt:lpstr>Hardware Realization of the CU</vt:lpstr>
      <vt:lpstr>General ALU Operations  (With only Register Locations)</vt:lpstr>
      <vt:lpstr>ALU Instructions</vt:lpstr>
      <vt:lpstr>ALU Instructions with Immediate</vt:lpstr>
      <vt:lpstr>ALU  (Immediate) Instructions</vt:lpstr>
      <vt:lpstr>Memory Instructions</vt:lpstr>
      <vt:lpstr>Memory  Instructions</vt:lpstr>
      <vt:lpstr>Flow Control Instructions</vt:lpstr>
      <vt:lpstr>Flow Control Instructions</vt:lpstr>
      <vt:lpstr>Branch  Instructions</vt:lpstr>
      <vt:lpstr>Flow Control Instructions</vt:lpstr>
      <vt:lpstr>Jump  Instructions</vt:lpstr>
      <vt:lpstr>Now, The Eternals…  Oh sorry, “internals”</vt:lpstr>
      <vt:lpstr>PowerPoint Presentation</vt:lpstr>
      <vt:lpstr>PowerPoint Presentation</vt:lpstr>
      <vt:lpstr>Sample Programme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L’AFENTIKA</dc:title>
  <dc:creator>franci eshun</dc:creator>
  <cp:lastModifiedBy>Jerry Elikem</cp:lastModifiedBy>
  <cp:revision>16</cp:revision>
  <dcterms:modified xsi:type="dcterms:W3CDTF">2022-05-05T03:51:13Z</dcterms:modified>
</cp:coreProperties>
</file>