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256" r:id="rId2"/>
    <p:sldId id="258" r:id="rId3"/>
    <p:sldId id="315" r:id="rId4"/>
    <p:sldId id="263" r:id="rId5"/>
    <p:sldId id="311" r:id="rId6"/>
    <p:sldId id="322" r:id="rId7"/>
    <p:sldId id="314" r:id="rId8"/>
    <p:sldId id="317" r:id="rId9"/>
    <p:sldId id="309" r:id="rId10"/>
    <p:sldId id="316" r:id="rId11"/>
    <p:sldId id="304" r:id="rId12"/>
    <p:sldId id="319" r:id="rId13"/>
    <p:sldId id="310" r:id="rId14"/>
    <p:sldId id="312" r:id="rId15"/>
    <p:sldId id="318" r:id="rId16"/>
    <p:sldId id="313" r:id="rId17"/>
    <p:sldId id="320" r:id="rId18"/>
    <p:sldId id="321" r:id="rId19"/>
    <p:sldId id="284" r:id="rId20"/>
  </p:sldIdLst>
  <p:sldSz cx="9144000" cy="5143500" type="screen16x9"/>
  <p:notesSz cx="6858000" cy="9144000"/>
  <p:embeddedFontLst>
    <p:embeddedFont>
      <p:font typeface="Barlow Semi Condensed" panose="020B0604020202020204" charset="0"/>
      <p:regular r:id="rId22"/>
      <p:bold r:id="rId23"/>
      <p:italic r:id="rId24"/>
      <p:boldItalic r:id="rId25"/>
    </p:embeddedFont>
    <p:embeddedFont>
      <p:font typeface="Barlow Semi Condensed Medium" panose="020B0604020202020204" charset="0"/>
      <p:regular r:id="rId26"/>
      <p:bold r:id="rId27"/>
      <p:italic r:id="rId28"/>
      <p:boldItalic r:id="rId29"/>
    </p:embeddedFont>
    <p:embeddedFont>
      <p:font typeface="Fjalla One" panose="020B0604020202020204" charset="0"/>
      <p:regular r:id="rId30"/>
    </p:embeddedFont>
    <p:embeddedFont>
      <p:font typeface="Nuni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938ACF-5F7E-4CD5-B2D7-D807972F3E7F}">
  <a:tblStyle styleId="{AB938ACF-5F7E-4CD5-B2D7-D807972F3E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759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4552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957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898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693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913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633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593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217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491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844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045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712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216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08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5" r:id="rId6"/>
    <p:sldLayoutId id="2147483673" r:id="rId7"/>
    <p:sldLayoutId id="2147483674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1014583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993170" y="2002536"/>
            <a:ext cx="4150830" cy="1062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dk2"/>
                </a:solidFill>
              </a:rPr>
              <a:t>MICRO L’AFENTIKA</a:t>
            </a:r>
            <a:endParaRPr sz="48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671920" y="3064621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/>
              <a:t>The Best</a:t>
            </a: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59F1646-303E-491E-9E93-F9573F65B2B4}"/>
              </a:ext>
            </a:extLst>
          </p:cNvPr>
          <p:cNvSpPr/>
          <p:nvPr/>
        </p:nvSpPr>
        <p:spPr>
          <a:xfrm>
            <a:off x="-1" y="0"/>
            <a:ext cx="914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3AD61947-5168-4E63-9EEF-9A6D49E5C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784" y="104774"/>
            <a:ext cx="6842431" cy="4914901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5F27F999-8E7D-485C-805B-8EEBF035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23825"/>
            <a:ext cx="2481824" cy="1400176"/>
          </a:xfrm>
        </p:spPr>
        <p:txBody>
          <a:bodyPr/>
          <a:lstStyle/>
          <a:p>
            <a:r>
              <a:rPr lang="en-US" dirty="0"/>
              <a:t>ALU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(Intermediate)</a:t>
            </a:r>
            <a:r>
              <a:rPr lang="en-US" dirty="0"/>
              <a:t> Instructions</a:t>
            </a:r>
          </a:p>
        </p:txBody>
      </p:sp>
    </p:spTree>
    <p:extLst>
      <p:ext uri="{BB962C8B-B14F-4D97-AF65-F5344CB8AC3E}">
        <p14:creationId xmlns:p14="http://schemas.microsoft.com/office/powerpoint/2010/main" val="331243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58630-B814-4DD4-826B-42611769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Instructions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83668-41E4-44CD-B285-D7B5C683A58E}"/>
              </a:ext>
            </a:extLst>
          </p:cNvPr>
          <p:cNvSpPr txBox="1"/>
          <p:nvPr/>
        </p:nvSpPr>
        <p:spPr>
          <a:xfrm>
            <a:off x="1155215" y="911028"/>
            <a:ext cx="68334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There are two instructions that allow the microprocessor to communicate with memory</a:t>
            </a:r>
          </a:p>
          <a:p>
            <a:pPr marL="342900" indent="-342900">
              <a:buAutoNum type="arabicPeriod"/>
            </a:pPr>
            <a:r>
              <a:rPr lang="en-US" dirty="0"/>
              <a:t>The memory instructions are</a:t>
            </a:r>
          </a:p>
          <a:p>
            <a:pPr lvl="2"/>
            <a:r>
              <a:rPr lang="en-US" dirty="0"/>
              <a:t>	- Load instruction: moving data from memory to register</a:t>
            </a:r>
          </a:p>
          <a:p>
            <a:pPr lvl="2"/>
            <a:r>
              <a:rPr lang="en-US" dirty="0"/>
              <a:t>	- Store instruction: moving data from register to memory</a:t>
            </a:r>
          </a:p>
          <a:p>
            <a:pPr lvl="2"/>
            <a:r>
              <a:rPr lang="en-US" dirty="0"/>
              <a:t>3. Instruction format of memory instructions: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53D1538-F408-4D05-8F86-8B0A4B881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348809"/>
              </p:ext>
            </p:extLst>
          </p:nvPr>
        </p:nvGraphicFramePr>
        <p:xfrm>
          <a:off x="1071716" y="2418219"/>
          <a:ext cx="6833420" cy="1143400"/>
        </p:xfrm>
        <a:graphic>
          <a:graphicData uri="http://schemas.openxmlformats.org/drawingml/2006/table">
            <a:tbl>
              <a:tblPr firstRow="1" bandRow="1">
                <a:tableStyleId>{AB938ACF-5F7E-4CD5-B2D7-D807972F3E7F}</a:tableStyleId>
              </a:tblPr>
              <a:tblGrid>
                <a:gridCol w="1386349">
                  <a:extLst>
                    <a:ext uri="{9D8B030D-6E8A-4147-A177-3AD203B41FA5}">
                      <a16:colId xmlns:a16="http://schemas.microsoft.com/office/drawing/2014/main" val="1648457268"/>
                    </a:ext>
                  </a:extLst>
                </a:gridCol>
                <a:gridCol w="894735">
                  <a:extLst>
                    <a:ext uri="{9D8B030D-6E8A-4147-A177-3AD203B41FA5}">
                      <a16:colId xmlns:a16="http://schemas.microsoft.com/office/drawing/2014/main" val="457181675"/>
                    </a:ext>
                  </a:extLst>
                </a:gridCol>
                <a:gridCol w="1809135">
                  <a:extLst>
                    <a:ext uri="{9D8B030D-6E8A-4147-A177-3AD203B41FA5}">
                      <a16:colId xmlns:a16="http://schemas.microsoft.com/office/drawing/2014/main" val="1616485424"/>
                    </a:ext>
                  </a:extLst>
                </a:gridCol>
                <a:gridCol w="1907459">
                  <a:extLst>
                    <a:ext uri="{9D8B030D-6E8A-4147-A177-3AD203B41FA5}">
                      <a16:colId xmlns:a16="http://schemas.microsoft.com/office/drawing/2014/main" val="1787131707"/>
                    </a:ext>
                  </a:extLst>
                </a:gridCol>
                <a:gridCol w="835742">
                  <a:extLst>
                    <a:ext uri="{9D8B030D-6E8A-4147-A177-3AD203B41FA5}">
                      <a16:colId xmlns:a16="http://schemas.microsoft.com/office/drawing/2014/main" val="1417809391"/>
                    </a:ext>
                  </a:extLst>
                </a:gridCol>
              </a:tblGrid>
              <a:tr h="241835">
                <a:tc>
                  <a:txBody>
                    <a:bodyPr/>
                    <a:lstStyle/>
                    <a:p>
                      <a:r>
                        <a:rPr lang="en-US" b="0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23062"/>
                  </a:ext>
                </a:extLst>
              </a:tr>
              <a:tr h="411119">
                <a:tc>
                  <a:txBody>
                    <a:bodyPr/>
                    <a:lstStyle/>
                    <a:p>
                      <a:r>
                        <a:rPr lang="en-US" b="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 (Destination)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Address (Source)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916068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r>
                        <a:rPr lang="en-US" b="0" dirty="0"/>
                        <a:t>Number of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8806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F9D4E6-B8F4-44A0-8D34-B091F24F3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76281"/>
              </p:ext>
            </p:extLst>
          </p:nvPr>
        </p:nvGraphicFramePr>
        <p:xfrm>
          <a:off x="1071716" y="3651036"/>
          <a:ext cx="6833420" cy="1143400"/>
        </p:xfrm>
        <a:graphic>
          <a:graphicData uri="http://schemas.openxmlformats.org/drawingml/2006/table">
            <a:tbl>
              <a:tblPr firstRow="1" bandRow="1">
                <a:tableStyleId>{AB938ACF-5F7E-4CD5-B2D7-D807972F3E7F}</a:tableStyleId>
              </a:tblPr>
              <a:tblGrid>
                <a:gridCol w="1366684">
                  <a:extLst>
                    <a:ext uri="{9D8B030D-6E8A-4147-A177-3AD203B41FA5}">
                      <a16:colId xmlns:a16="http://schemas.microsoft.com/office/drawing/2014/main" val="2262463273"/>
                    </a:ext>
                  </a:extLst>
                </a:gridCol>
                <a:gridCol w="904568">
                  <a:extLst>
                    <a:ext uri="{9D8B030D-6E8A-4147-A177-3AD203B41FA5}">
                      <a16:colId xmlns:a16="http://schemas.microsoft.com/office/drawing/2014/main" val="276090969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57736981"/>
                    </a:ext>
                  </a:extLst>
                </a:gridCol>
                <a:gridCol w="1887793">
                  <a:extLst>
                    <a:ext uri="{9D8B030D-6E8A-4147-A177-3AD203B41FA5}">
                      <a16:colId xmlns:a16="http://schemas.microsoft.com/office/drawing/2014/main" val="3773444940"/>
                    </a:ext>
                  </a:extLst>
                </a:gridCol>
                <a:gridCol w="845575">
                  <a:extLst>
                    <a:ext uri="{9D8B030D-6E8A-4147-A177-3AD203B41FA5}">
                      <a16:colId xmlns:a16="http://schemas.microsoft.com/office/drawing/2014/main" val="3485865608"/>
                    </a:ext>
                  </a:extLst>
                </a:gridCol>
              </a:tblGrid>
              <a:tr h="241835">
                <a:tc>
                  <a:txBody>
                    <a:bodyPr/>
                    <a:lstStyle/>
                    <a:p>
                      <a:r>
                        <a:rPr lang="en-US" b="0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14:7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80164"/>
                  </a:ext>
                </a:extLst>
              </a:tr>
              <a:tr h="411119">
                <a:tc>
                  <a:txBody>
                    <a:bodyPr/>
                    <a:lstStyle/>
                    <a:p>
                      <a:r>
                        <a:rPr lang="en-US" b="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Address (Destination)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 (Source)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8265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r>
                        <a:rPr lang="en-US" b="0" dirty="0"/>
                        <a:t>Number of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32702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0156E65-BADF-410A-906F-862B150B8F7B}"/>
              </a:ext>
            </a:extLst>
          </p:cNvPr>
          <p:cNvSpPr/>
          <p:nvPr/>
        </p:nvSpPr>
        <p:spPr>
          <a:xfrm>
            <a:off x="1071716" y="878371"/>
            <a:ext cx="719721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41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59F1646-303E-491E-9E93-F9573F65B2B4}"/>
              </a:ext>
            </a:extLst>
          </p:cNvPr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EB8B4CA-864C-450D-B073-B85FA0018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963" y="119061"/>
            <a:ext cx="8535524" cy="4905375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EB74B7D-75B2-448E-AC0B-5F78090A4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63" y="3369466"/>
            <a:ext cx="2995613" cy="1143001"/>
          </a:xfrm>
        </p:spPr>
        <p:txBody>
          <a:bodyPr/>
          <a:lstStyle/>
          <a:p>
            <a:r>
              <a:rPr lang="en-US" dirty="0"/>
              <a:t>Memory </a:t>
            </a:r>
            <a:br>
              <a:rPr lang="en-US" dirty="0"/>
            </a:br>
            <a:r>
              <a:rPr lang="en-US" dirty="0"/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177416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58630-B814-4DD4-826B-42611769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Instructions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83668-41E4-44CD-B285-D7B5C683A58E}"/>
              </a:ext>
            </a:extLst>
          </p:cNvPr>
          <p:cNvSpPr txBox="1"/>
          <p:nvPr/>
        </p:nvSpPr>
        <p:spPr>
          <a:xfrm>
            <a:off x="1155215" y="924090"/>
            <a:ext cx="6833419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There are two major instructions used to control the flow of the instructions</a:t>
            </a:r>
          </a:p>
          <a:p>
            <a:pPr>
              <a:lnSpc>
                <a:spcPct val="150000"/>
              </a:lnSpc>
            </a:pPr>
            <a:r>
              <a:rPr lang="en-US" dirty="0"/>
              <a:t>	- Branch Instructions</a:t>
            </a:r>
          </a:p>
          <a:p>
            <a:pPr>
              <a:lnSpc>
                <a:spcPct val="150000"/>
              </a:lnSpc>
            </a:pPr>
            <a:r>
              <a:rPr lang="en-US" dirty="0"/>
              <a:t>	- Unconditional Jump instruction</a:t>
            </a:r>
          </a:p>
          <a:p>
            <a:pPr>
              <a:lnSpc>
                <a:spcPct val="150000"/>
              </a:lnSpc>
            </a:pPr>
            <a:r>
              <a:rPr lang="en-US" dirty="0"/>
              <a:t>2.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10F458-EBBA-4CA4-AE9F-1E20F48BDEB6}"/>
              </a:ext>
            </a:extLst>
          </p:cNvPr>
          <p:cNvSpPr/>
          <p:nvPr/>
        </p:nvSpPr>
        <p:spPr>
          <a:xfrm>
            <a:off x="1071716" y="878371"/>
            <a:ext cx="719721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8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58630-B814-4DD4-826B-42611769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Instructions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83668-41E4-44CD-B285-D7B5C683A58E}"/>
              </a:ext>
            </a:extLst>
          </p:cNvPr>
          <p:cNvSpPr txBox="1"/>
          <p:nvPr/>
        </p:nvSpPr>
        <p:spPr>
          <a:xfrm>
            <a:off x="1155215" y="1176519"/>
            <a:ext cx="6833419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Branch Operations</a:t>
            </a:r>
          </a:p>
          <a:p>
            <a:pPr>
              <a:lnSpc>
                <a:spcPct val="150000"/>
              </a:lnSpc>
            </a:pPr>
            <a:r>
              <a:rPr lang="en-US" dirty="0"/>
              <a:t>The branch operations take two operands and a 4 bit program counter offset.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Branch Equal (</a:t>
            </a:r>
            <a:r>
              <a:rPr lang="en-US" dirty="0" err="1"/>
              <a:t>Beq</a:t>
            </a:r>
            <a:r>
              <a:rPr lang="en-US" dirty="0"/>
              <a:t>): if the operands are equal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Branch Not Equal (</a:t>
            </a:r>
            <a:r>
              <a:rPr lang="en-US" dirty="0" err="1"/>
              <a:t>Bne</a:t>
            </a:r>
            <a:r>
              <a:rPr lang="en-US" dirty="0"/>
              <a:t>): if the operands are not equal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5C56BCAB-DCA9-47C7-923F-A987E7445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649762"/>
              </p:ext>
            </p:extLst>
          </p:nvPr>
        </p:nvGraphicFramePr>
        <p:xfrm>
          <a:off x="1140391" y="2734618"/>
          <a:ext cx="6833418" cy="1421622"/>
        </p:xfrm>
        <a:graphic>
          <a:graphicData uri="http://schemas.openxmlformats.org/drawingml/2006/table">
            <a:tbl>
              <a:tblPr firstRow="1" bandRow="1">
                <a:tableStyleId>{AB938ACF-5F7E-4CD5-B2D7-D807972F3E7F}</a:tableStyleId>
              </a:tblPr>
              <a:tblGrid>
                <a:gridCol w="1106203">
                  <a:extLst>
                    <a:ext uri="{9D8B030D-6E8A-4147-A177-3AD203B41FA5}">
                      <a16:colId xmlns:a16="http://schemas.microsoft.com/office/drawing/2014/main" val="1648457268"/>
                    </a:ext>
                  </a:extLst>
                </a:gridCol>
                <a:gridCol w="835742">
                  <a:extLst>
                    <a:ext uri="{9D8B030D-6E8A-4147-A177-3AD203B41FA5}">
                      <a16:colId xmlns:a16="http://schemas.microsoft.com/office/drawing/2014/main" val="457181675"/>
                    </a:ext>
                  </a:extLst>
                </a:gridCol>
                <a:gridCol w="1474764">
                  <a:extLst>
                    <a:ext uri="{9D8B030D-6E8A-4147-A177-3AD203B41FA5}">
                      <a16:colId xmlns:a16="http://schemas.microsoft.com/office/drawing/2014/main" val="1616485424"/>
                    </a:ext>
                  </a:extLst>
                </a:gridCol>
                <a:gridCol w="1138903">
                  <a:extLst>
                    <a:ext uri="{9D8B030D-6E8A-4147-A177-3AD203B41FA5}">
                      <a16:colId xmlns:a16="http://schemas.microsoft.com/office/drawing/2014/main" val="585330220"/>
                    </a:ext>
                  </a:extLst>
                </a:gridCol>
                <a:gridCol w="1407727">
                  <a:extLst>
                    <a:ext uri="{9D8B030D-6E8A-4147-A177-3AD203B41FA5}">
                      <a16:colId xmlns:a16="http://schemas.microsoft.com/office/drawing/2014/main" val="1787131707"/>
                    </a:ext>
                  </a:extLst>
                </a:gridCol>
                <a:gridCol w="870079">
                  <a:extLst>
                    <a:ext uri="{9D8B030D-6E8A-4147-A177-3AD203B41FA5}">
                      <a16:colId xmlns:a16="http://schemas.microsoft.com/office/drawing/2014/main" val="1417809391"/>
                    </a:ext>
                  </a:extLst>
                </a:gridCol>
              </a:tblGrid>
              <a:tr h="303488">
                <a:tc>
                  <a:txBody>
                    <a:bodyPr/>
                    <a:lstStyle/>
                    <a:p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69139"/>
                  </a:ext>
                </a:extLst>
              </a:tr>
              <a:tr h="598662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Offset (value to add to (PC + 1))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Operand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Operand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916068"/>
                  </a:ext>
                </a:extLst>
              </a:tr>
              <a:tr h="424053">
                <a:tc>
                  <a:txBody>
                    <a:bodyPr/>
                    <a:lstStyle/>
                    <a:p>
                      <a:r>
                        <a:rPr lang="en-US" dirty="0"/>
                        <a:t>Number of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88063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2104301-8100-488F-855B-526326A21937}"/>
              </a:ext>
            </a:extLst>
          </p:cNvPr>
          <p:cNvSpPr/>
          <p:nvPr/>
        </p:nvSpPr>
        <p:spPr>
          <a:xfrm>
            <a:off x="1071716" y="878371"/>
            <a:ext cx="719721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47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59F1646-303E-491E-9E93-F9573F65B2B4}"/>
              </a:ext>
            </a:extLst>
          </p:cNvPr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391E7C4-C2F8-423A-9277-EE78E68FC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360" y="219073"/>
            <a:ext cx="7129180" cy="4705351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6C2A4485-C7A7-44C3-A7AE-82B553AD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949" y="419098"/>
            <a:ext cx="2598225" cy="1181101"/>
          </a:xfrm>
        </p:spPr>
        <p:txBody>
          <a:bodyPr/>
          <a:lstStyle/>
          <a:p>
            <a:r>
              <a:rPr lang="en-US" dirty="0"/>
              <a:t>Branch </a:t>
            </a:r>
            <a:br>
              <a:rPr lang="en-US" dirty="0"/>
            </a:br>
            <a:r>
              <a:rPr lang="en-US" dirty="0"/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1381557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58630-B814-4DD4-826B-42611769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Instructions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83668-41E4-44CD-B285-D7B5C683A58E}"/>
              </a:ext>
            </a:extLst>
          </p:cNvPr>
          <p:cNvSpPr txBox="1"/>
          <p:nvPr/>
        </p:nvSpPr>
        <p:spPr>
          <a:xfrm>
            <a:off x="1155215" y="1176519"/>
            <a:ext cx="6833419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Jump Operation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Jump operations allow the program counter to point to a specific address of the instruction memory.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This allows the program to skip over some number of instructions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5C56BCAB-DCA9-47C7-923F-A987E7445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62705"/>
              </p:ext>
            </p:extLst>
          </p:nvPr>
        </p:nvGraphicFramePr>
        <p:xfrm>
          <a:off x="1160057" y="2914684"/>
          <a:ext cx="6833418" cy="1421622"/>
        </p:xfrm>
        <a:graphic>
          <a:graphicData uri="http://schemas.openxmlformats.org/drawingml/2006/table">
            <a:tbl>
              <a:tblPr firstRow="1" bandRow="1">
                <a:tableStyleId>{AB938ACF-5F7E-4CD5-B2D7-D807972F3E7F}</a:tableStyleId>
              </a:tblPr>
              <a:tblGrid>
                <a:gridCol w="1106203">
                  <a:extLst>
                    <a:ext uri="{9D8B030D-6E8A-4147-A177-3AD203B41FA5}">
                      <a16:colId xmlns:a16="http://schemas.microsoft.com/office/drawing/2014/main" val="1648457268"/>
                    </a:ext>
                  </a:extLst>
                </a:gridCol>
                <a:gridCol w="835742">
                  <a:extLst>
                    <a:ext uri="{9D8B030D-6E8A-4147-A177-3AD203B41FA5}">
                      <a16:colId xmlns:a16="http://schemas.microsoft.com/office/drawing/2014/main" val="457181675"/>
                    </a:ext>
                  </a:extLst>
                </a:gridCol>
                <a:gridCol w="1474764">
                  <a:extLst>
                    <a:ext uri="{9D8B030D-6E8A-4147-A177-3AD203B41FA5}">
                      <a16:colId xmlns:a16="http://schemas.microsoft.com/office/drawing/2014/main" val="1616485424"/>
                    </a:ext>
                  </a:extLst>
                </a:gridCol>
                <a:gridCol w="2546630">
                  <a:extLst>
                    <a:ext uri="{9D8B030D-6E8A-4147-A177-3AD203B41FA5}">
                      <a16:colId xmlns:a16="http://schemas.microsoft.com/office/drawing/2014/main" val="585330220"/>
                    </a:ext>
                  </a:extLst>
                </a:gridCol>
                <a:gridCol w="870079">
                  <a:extLst>
                    <a:ext uri="{9D8B030D-6E8A-4147-A177-3AD203B41FA5}">
                      <a16:colId xmlns:a16="http://schemas.microsoft.com/office/drawing/2014/main" val="1417809391"/>
                    </a:ext>
                  </a:extLst>
                </a:gridCol>
              </a:tblGrid>
              <a:tr h="303488">
                <a:tc>
                  <a:txBody>
                    <a:bodyPr/>
                    <a:lstStyle/>
                    <a:p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14:11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69139"/>
                  </a:ext>
                </a:extLst>
              </a:tr>
              <a:tr h="598662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Unused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address of the program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916068"/>
                  </a:ext>
                </a:extLst>
              </a:tr>
              <a:tr h="424053">
                <a:tc>
                  <a:txBody>
                    <a:bodyPr/>
                    <a:lstStyle/>
                    <a:p>
                      <a:r>
                        <a:rPr lang="en-US" dirty="0"/>
                        <a:t>Number of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88063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98D02BE-5B0D-4541-A232-0CBE0B90397E}"/>
              </a:ext>
            </a:extLst>
          </p:cNvPr>
          <p:cNvSpPr/>
          <p:nvPr/>
        </p:nvSpPr>
        <p:spPr>
          <a:xfrm>
            <a:off x="1071716" y="878371"/>
            <a:ext cx="719721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1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59F1646-303E-491E-9E93-F9573F65B2B4}"/>
              </a:ext>
            </a:extLst>
          </p:cNvPr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8A2D702-8E28-4CF7-9066-2D5B8447D4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3148"/>
          <a:stretch/>
        </p:blipFill>
        <p:spPr>
          <a:xfrm>
            <a:off x="324831" y="500062"/>
            <a:ext cx="7027488" cy="4467225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270FD578-23E9-4FB3-9B0D-0B11190F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037" y="995362"/>
            <a:ext cx="2562225" cy="1195388"/>
          </a:xfrm>
        </p:spPr>
        <p:txBody>
          <a:bodyPr/>
          <a:lstStyle/>
          <a:p>
            <a:r>
              <a:rPr lang="en-GB" dirty="0"/>
              <a:t>J</a:t>
            </a:r>
            <a:r>
              <a:rPr lang="en-US" dirty="0"/>
              <a:t>ump </a:t>
            </a:r>
            <a:br>
              <a:rPr lang="en-US" dirty="0"/>
            </a:br>
            <a:r>
              <a:rPr lang="en-US" dirty="0"/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865297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58630-B814-4DD4-826B-42611769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Programme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83668-41E4-44CD-B285-D7B5C683A58E}"/>
              </a:ext>
            </a:extLst>
          </p:cNvPr>
          <p:cNvSpPr txBox="1"/>
          <p:nvPr/>
        </p:nvSpPr>
        <p:spPr>
          <a:xfrm>
            <a:off x="1155215" y="1003808"/>
            <a:ext cx="683341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load reg1 mem[1]</a:t>
            </a:r>
          </a:p>
          <a:p>
            <a:pPr marL="342900" indent="-342900">
              <a:buAutoNum type="arabicPeriod"/>
            </a:pPr>
            <a:r>
              <a:rPr lang="en-GB" dirty="0"/>
              <a:t>load reg2 mem[3]</a:t>
            </a:r>
          </a:p>
          <a:p>
            <a:pPr marL="342900" indent="-342900">
              <a:buAutoNum type="arabicPeriod"/>
            </a:pPr>
            <a:r>
              <a:rPr lang="en-GB" dirty="0"/>
              <a:t>load reg3 mem[1]</a:t>
            </a:r>
          </a:p>
          <a:p>
            <a:pPr marL="342900" indent="-342900">
              <a:buAutoNum type="arabicPeriod"/>
            </a:pPr>
            <a:r>
              <a:rPr lang="en-GB" dirty="0"/>
              <a:t>load reg4 mem[2]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add reg5, reg3, reg2	; reg5 = reg2 + reg3</a:t>
            </a:r>
          </a:p>
          <a:p>
            <a:pPr marL="342900" indent="-342900">
              <a:buAutoNum type="arabicPeriod"/>
            </a:pPr>
            <a:r>
              <a:rPr lang="en-GB" dirty="0"/>
              <a:t>add reg6, reg4, reg1	; reg6 = reg1 + reg4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 err="1"/>
              <a:t>beq</a:t>
            </a:r>
            <a:r>
              <a:rPr lang="en-GB" dirty="0"/>
              <a:t> -3, reg3, reg4		; goes back to line 5 if reg3 == reg4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sub reg7, reg4, reg2	; reg7 = reg2 – reg4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 err="1"/>
              <a:t>jmp</a:t>
            </a:r>
            <a:r>
              <a:rPr lang="en-GB" dirty="0"/>
              <a:t> 10			; move to instruction number 11 (index starts at 0)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 err="1"/>
              <a:t>mul</a:t>
            </a:r>
            <a:r>
              <a:rPr lang="en-GB" dirty="0"/>
              <a:t> reg8, reg3, reg1	; reg8 = reg1 x reg3 (never executed)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 err="1"/>
              <a:t>addi</a:t>
            </a:r>
            <a:r>
              <a:rPr lang="en-GB" dirty="0"/>
              <a:t>, reg9, 3, reg4		; reg9 = reg4 + 3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1C213-20D2-4E94-ADC9-90D9B6654BCF}"/>
              </a:ext>
            </a:extLst>
          </p:cNvPr>
          <p:cNvSpPr/>
          <p:nvPr/>
        </p:nvSpPr>
        <p:spPr>
          <a:xfrm>
            <a:off x="1071716" y="878371"/>
            <a:ext cx="719721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04160" y="1357476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04160" y="2287788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04160" y="3211190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3695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560478" y="640527"/>
            <a:ext cx="3260421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Instruction Set Architecture</a:t>
            </a:r>
            <a:endParaRPr sz="2000"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563197" y="1438652"/>
            <a:ext cx="2618578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ALU Operations</a:t>
            </a:r>
            <a:endParaRPr sz="2000"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566675" y="239224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Memory Instructions</a:t>
            </a:r>
            <a:endParaRPr sz="2000"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517800" y="335048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Flow Control Instructions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54402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794191" y="248978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786329" y="336386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65" name="Google Shape;2130;p37">
            <a:extLst>
              <a:ext uri="{FF2B5EF4-FFF2-40B4-BE49-F238E27FC236}">
                <a16:creationId xmlns:a16="http://schemas.microsoft.com/office/drawing/2014/main" id="{1B58B614-FEE9-4430-83F5-CFF2E6F58EB3}"/>
              </a:ext>
            </a:extLst>
          </p:cNvPr>
          <p:cNvGrpSpPr/>
          <p:nvPr/>
        </p:nvGrpSpPr>
        <p:grpSpPr>
          <a:xfrm>
            <a:off x="709093" y="4129388"/>
            <a:ext cx="635100" cy="734704"/>
            <a:chOff x="731647" y="3806675"/>
            <a:chExt cx="635100" cy="734704"/>
          </a:xfrm>
        </p:grpSpPr>
        <p:grpSp>
          <p:nvGrpSpPr>
            <p:cNvPr id="266" name="Google Shape;2131;p37">
              <a:extLst>
                <a:ext uri="{FF2B5EF4-FFF2-40B4-BE49-F238E27FC236}">
                  <a16:creationId xmlns:a16="http://schemas.microsoft.com/office/drawing/2014/main" id="{E9716998-9278-4C9E-A246-60D5B4C83C5E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71" name="Google Shape;2132;p37">
                <a:extLst>
                  <a:ext uri="{FF2B5EF4-FFF2-40B4-BE49-F238E27FC236}">
                    <a16:creationId xmlns:a16="http://schemas.microsoft.com/office/drawing/2014/main" id="{6A0583E4-088F-4903-AA45-5C881C1F69F4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133;p37">
                <a:extLst>
                  <a:ext uri="{FF2B5EF4-FFF2-40B4-BE49-F238E27FC236}">
                    <a16:creationId xmlns:a16="http://schemas.microsoft.com/office/drawing/2014/main" id="{50EAF20D-A780-43F0-B813-402131C49A03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" name="Google Shape;2134;p37">
              <a:extLst>
                <a:ext uri="{FF2B5EF4-FFF2-40B4-BE49-F238E27FC236}">
                  <a16:creationId xmlns:a16="http://schemas.microsoft.com/office/drawing/2014/main" id="{3F1F20A1-1BD8-4540-BAE7-6B3AA32C36A9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68" name="Google Shape;2135;p37">
                <a:extLst>
                  <a:ext uri="{FF2B5EF4-FFF2-40B4-BE49-F238E27FC236}">
                    <a16:creationId xmlns:a16="http://schemas.microsoft.com/office/drawing/2014/main" id="{1692B456-C18B-4037-978F-5361E3AC445F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9" name="Google Shape;2136;p37">
                <a:extLst>
                  <a:ext uri="{FF2B5EF4-FFF2-40B4-BE49-F238E27FC236}">
                    <a16:creationId xmlns:a16="http://schemas.microsoft.com/office/drawing/2014/main" id="{B342CC52-B93B-4D1E-90E6-0550E7CBCAD9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70" name="Google Shape;2137;p37">
                <a:extLst>
                  <a:ext uri="{FF2B5EF4-FFF2-40B4-BE49-F238E27FC236}">
                    <a16:creationId xmlns:a16="http://schemas.microsoft.com/office/drawing/2014/main" id="{B4665752-0449-4186-B76C-9FBBDF7B1DA1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73" name="Google Shape;2150;p37">
            <a:extLst>
              <a:ext uri="{FF2B5EF4-FFF2-40B4-BE49-F238E27FC236}">
                <a16:creationId xmlns:a16="http://schemas.microsoft.com/office/drawing/2014/main" id="{E55ADF6B-FAF1-44D7-94A6-79918E778327}"/>
              </a:ext>
            </a:extLst>
          </p:cNvPr>
          <p:cNvSpPr txBox="1">
            <a:spLocks/>
          </p:cNvSpPr>
          <p:nvPr/>
        </p:nvSpPr>
        <p:spPr>
          <a:xfrm>
            <a:off x="791262" y="4282065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74" name="Google Shape;2145;p37">
            <a:extLst>
              <a:ext uri="{FF2B5EF4-FFF2-40B4-BE49-F238E27FC236}">
                <a16:creationId xmlns:a16="http://schemas.microsoft.com/office/drawing/2014/main" id="{54C410B6-7D81-4D20-842F-1CF7527CC682}"/>
              </a:ext>
            </a:extLst>
          </p:cNvPr>
          <p:cNvSpPr txBox="1">
            <a:spLocks/>
          </p:cNvSpPr>
          <p:nvPr/>
        </p:nvSpPr>
        <p:spPr>
          <a:xfrm>
            <a:off x="1517800" y="333253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/>
              <a:t>Flow Control Instructions</a:t>
            </a:r>
          </a:p>
        </p:txBody>
      </p:sp>
      <p:sp>
        <p:nvSpPr>
          <p:cNvPr id="275" name="Google Shape;2145;p37">
            <a:extLst>
              <a:ext uri="{FF2B5EF4-FFF2-40B4-BE49-F238E27FC236}">
                <a16:creationId xmlns:a16="http://schemas.microsoft.com/office/drawing/2014/main" id="{D0D8E53E-89F2-41D9-A343-95D38733C88C}"/>
              </a:ext>
            </a:extLst>
          </p:cNvPr>
          <p:cNvSpPr txBox="1">
            <a:spLocks/>
          </p:cNvSpPr>
          <p:nvPr/>
        </p:nvSpPr>
        <p:spPr>
          <a:xfrm>
            <a:off x="1514663" y="4150086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000" dirty="0"/>
              <a:t>Data Paths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58630-B814-4DD4-826B-42611769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83668-41E4-44CD-B285-D7B5C683A58E}"/>
              </a:ext>
            </a:extLst>
          </p:cNvPr>
          <p:cNvSpPr txBox="1"/>
          <p:nvPr/>
        </p:nvSpPr>
        <p:spPr>
          <a:xfrm>
            <a:off x="1155215" y="937153"/>
            <a:ext cx="683341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+mj-lt"/>
              </a:rPr>
              <a:t>Micro </a:t>
            </a:r>
            <a:r>
              <a:rPr lang="en-US" sz="2000" dirty="0" err="1">
                <a:solidFill>
                  <a:srgbClr val="424242"/>
                </a:solidFill>
                <a:latin typeface="+mj-lt"/>
              </a:rPr>
              <a:t>L’A</a:t>
            </a:r>
            <a:r>
              <a:rPr lang="en-US" sz="2000" b="0" i="0" u="none" strike="noStrike" dirty="0" err="1">
                <a:solidFill>
                  <a:srgbClr val="424242"/>
                </a:solidFill>
                <a:effectLst/>
                <a:latin typeface="+mj-lt"/>
              </a:rPr>
              <a:t>fentika</a:t>
            </a: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+mj-lt"/>
              </a:rPr>
              <a:t> is a 16-bit microprocessor 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+mj-lt"/>
              </a:rPr>
              <a:t>16 registers 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+mj-lt"/>
              </a:rPr>
              <a:t>It has 2</a:t>
            </a:r>
            <a:r>
              <a:rPr lang="en-US" sz="2000" b="0" i="0" u="none" strike="noStrike" baseline="30000" dirty="0">
                <a:solidFill>
                  <a:srgbClr val="424242"/>
                </a:solidFill>
                <a:effectLst/>
                <a:latin typeface="+mj-lt"/>
              </a:rPr>
              <a:t>8 </a:t>
            </a: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+mj-lt"/>
              </a:rPr>
              <a:t>addressable data memory locations 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+mj-lt"/>
              </a:rPr>
              <a:t>It operates on 16-bit instructions 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+mj-lt"/>
              </a:rPr>
              <a:t>It can perform 16  distinct instructions that spread across 3 categories 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+mj-lt"/>
              </a:rPr>
              <a:t>We will look at that in a bit (1,0)</a:t>
            </a:r>
            <a:endParaRPr lang="en-US" sz="2000" b="0" i="0" u="none" strike="noStrike" baseline="30000" dirty="0">
              <a:solidFill>
                <a:srgbClr val="424242"/>
              </a:solidFill>
              <a:effectLst/>
              <a:latin typeface="Nunito" panose="020B0604020202020204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A89819-A52E-4735-A374-3153F01B5B85}"/>
              </a:ext>
            </a:extLst>
          </p:cNvPr>
          <p:cNvSpPr/>
          <p:nvPr/>
        </p:nvSpPr>
        <p:spPr>
          <a:xfrm>
            <a:off x="1071716" y="878371"/>
            <a:ext cx="719721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7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Instructions and Their Opcodes</a:t>
            </a:r>
            <a:endParaRPr dirty="0"/>
          </a:p>
        </p:txBody>
      </p:sp>
      <p:grpSp>
        <p:nvGrpSpPr>
          <p:cNvPr id="2246" name="Google Shape;2246;p42"/>
          <p:cNvGrpSpPr/>
          <p:nvPr/>
        </p:nvGrpSpPr>
        <p:grpSpPr>
          <a:xfrm>
            <a:off x="1398512" y="135802"/>
            <a:ext cx="202574" cy="202526"/>
            <a:chOff x="2081650" y="4993750"/>
            <a:chExt cx="483125" cy="483125"/>
          </a:xfrm>
        </p:grpSpPr>
        <p:sp>
          <p:nvSpPr>
            <p:cNvPr id="2247" name="Google Shape;2247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48" name="Google Shape;2248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00" name="Google Shape;2300;p42"/>
          <p:cNvGrpSpPr/>
          <p:nvPr/>
        </p:nvGrpSpPr>
        <p:grpSpPr>
          <a:xfrm>
            <a:off x="1823475" y="184652"/>
            <a:ext cx="202574" cy="202526"/>
            <a:chOff x="1487200" y="4993750"/>
            <a:chExt cx="483125" cy="483125"/>
          </a:xfrm>
        </p:grpSpPr>
        <p:sp>
          <p:nvSpPr>
            <p:cNvPr id="2301" name="Google Shape;2301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02" name="Google Shape;2302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88BB2A0-7541-4D08-8A0A-FD61CBDC3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288495"/>
              </p:ext>
            </p:extLst>
          </p:nvPr>
        </p:nvGraphicFramePr>
        <p:xfrm>
          <a:off x="1109473" y="1511410"/>
          <a:ext cx="6921912" cy="934064"/>
        </p:xfrm>
        <a:graphic>
          <a:graphicData uri="http://schemas.openxmlformats.org/drawingml/2006/table">
            <a:tbl>
              <a:tblPr firstRow="1" bandRow="1">
                <a:tableStyleId>{AB938ACF-5F7E-4CD5-B2D7-D807972F3E7F}</a:tableStyleId>
              </a:tblPr>
              <a:tblGrid>
                <a:gridCol w="865239">
                  <a:extLst>
                    <a:ext uri="{9D8B030D-6E8A-4147-A177-3AD203B41FA5}">
                      <a16:colId xmlns:a16="http://schemas.microsoft.com/office/drawing/2014/main" val="2851150663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3614471776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2036193354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816693434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2962136431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783807500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2904833385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1501862070"/>
                    </a:ext>
                  </a:extLst>
                </a:gridCol>
              </a:tblGrid>
              <a:tr h="544426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116432"/>
                  </a:ext>
                </a:extLst>
              </a:tr>
              <a:tr h="389638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10569"/>
                  </a:ext>
                </a:extLst>
              </a:tr>
            </a:tbl>
          </a:graphicData>
        </a:graphic>
      </p:graphicFrame>
      <p:graphicFrame>
        <p:nvGraphicFramePr>
          <p:cNvPr id="65" name="Table 2">
            <a:extLst>
              <a:ext uri="{FF2B5EF4-FFF2-40B4-BE49-F238E27FC236}">
                <a16:creationId xmlns:a16="http://schemas.microsoft.com/office/drawing/2014/main" id="{56738310-A831-4C69-96BA-DABFF8568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44143"/>
              </p:ext>
            </p:extLst>
          </p:nvPr>
        </p:nvGraphicFramePr>
        <p:xfrm>
          <a:off x="1109473" y="3299608"/>
          <a:ext cx="6921912" cy="934064"/>
        </p:xfrm>
        <a:graphic>
          <a:graphicData uri="http://schemas.openxmlformats.org/drawingml/2006/table">
            <a:tbl>
              <a:tblPr firstRow="1" bandRow="1">
                <a:tableStyleId>{AB938ACF-5F7E-4CD5-B2D7-D807972F3E7F}</a:tableStyleId>
              </a:tblPr>
              <a:tblGrid>
                <a:gridCol w="865239">
                  <a:extLst>
                    <a:ext uri="{9D8B030D-6E8A-4147-A177-3AD203B41FA5}">
                      <a16:colId xmlns:a16="http://schemas.microsoft.com/office/drawing/2014/main" val="2851150663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3614471776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2036193354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816693434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2962136431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783807500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2904833385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1501862070"/>
                    </a:ext>
                  </a:extLst>
                </a:gridCol>
              </a:tblGrid>
              <a:tr h="544426">
                <a:tc>
                  <a:txBody>
                    <a:bodyPr/>
                    <a:lstStyle/>
                    <a:p>
                      <a:r>
                        <a:rPr lang="en-US" dirty="0" err="1"/>
                        <a:t>Beq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ANDi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116432"/>
                  </a:ext>
                </a:extLst>
              </a:tr>
              <a:tr h="389638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10569"/>
                  </a:ext>
                </a:extLst>
              </a:tr>
            </a:tbl>
          </a:graphicData>
        </a:graphic>
      </p:graphicFrame>
      <p:sp>
        <p:nvSpPr>
          <p:cNvPr id="66" name="Rectangle 65">
            <a:extLst>
              <a:ext uri="{FF2B5EF4-FFF2-40B4-BE49-F238E27FC236}">
                <a16:creationId xmlns:a16="http://schemas.microsoft.com/office/drawing/2014/main" id="{6BF4C595-73AA-4953-AFE8-43DFE1CF8DD7}"/>
              </a:ext>
            </a:extLst>
          </p:cNvPr>
          <p:cNvSpPr/>
          <p:nvPr/>
        </p:nvSpPr>
        <p:spPr>
          <a:xfrm>
            <a:off x="1071716" y="878371"/>
            <a:ext cx="719721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58630-B814-4DD4-826B-42611769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83668-41E4-44CD-B285-D7B5C683A58E}"/>
              </a:ext>
            </a:extLst>
          </p:cNvPr>
          <p:cNvSpPr txBox="1"/>
          <p:nvPr/>
        </p:nvSpPr>
        <p:spPr>
          <a:xfrm>
            <a:off x="1155215" y="1003808"/>
            <a:ext cx="6833419" cy="328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The CU is the brain of the brain, to put it.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It gives signals and controls what exactly happens when instructions are executed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The control unit takes bits 0, 1, 2 and 15 (opcodes) of all instructions and generate appropriate signals to control the following: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- ALU Operations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- Register Write Enable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- Memory Write Enable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- MUX Select Controls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- Flow control signals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1C213-20D2-4E94-ADC9-90D9B6654BCF}"/>
              </a:ext>
            </a:extLst>
          </p:cNvPr>
          <p:cNvSpPr/>
          <p:nvPr/>
        </p:nvSpPr>
        <p:spPr>
          <a:xfrm>
            <a:off x="1071716" y="878371"/>
            <a:ext cx="719721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19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58630-B814-4DD4-826B-42611769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83668-41E4-44CD-B285-D7B5C683A58E}"/>
              </a:ext>
            </a:extLst>
          </p:cNvPr>
          <p:cNvSpPr txBox="1"/>
          <p:nvPr/>
        </p:nvSpPr>
        <p:spPr>
          <a:xfrm>
            <a:off x="1155215" y="1003808"/>
            <a:ext cx="6833419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Truth table for creating the circuit of the control unit: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1C213-20D2-4E94-ADC9-90D9B6654BCF}"/>
              </a:ext>
            </a:extLst>
          </p:cNvPr>
          <p:cNvSpPr/>
          <p:nvPr/>
        </p:nvSpPr>
        <p:spPr>
          <a:xfrm>
            <a:off x="1071716" y="878371"/>
            <a:ext cx="719721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70403-2A7F-8A54-A7F2-527DFB059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9078"/>
            <a:ext cx="9144000" cy="273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4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58630-B814-4DD4-826B-42611769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212" y="664194"/>
            <a:ext cx="6833417" cy="9541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General ALU Operations </a:t>
            </a:r>
            <a:br>
              <a:rPr lang="en-US" dirty="0"/>
            </a:br>
            <a:r>
              <a:rPr lang="en-US" sz="1800" dirty="0"/>
              <a:t>(With only Register Locations)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83668-41E4-44CD-B285-D7B5C683A58E}"/>
              </a:ext>
            </a:extLst>
          </p:cNvPr>
          <p:cNvSpPr txBox="1"/>
          <p:nvPr/>
        </p:nvSpPr>
        <p:spPr>
          <a:xfrm>
            <a:off x="1521308" y="1922821"/>
            <a:ext cx="6833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All ALU instructions have 4 different parts</a:t>
            </a:r>
          </a:p>
          <a:p>
            <a:pPr lvl="1"/>
            <a:r>
              <a:rPr lang="en-US" dirty="0"/>
              <a:t>	- The opcode</a:t>
            </a:r>
          </a:p>
          <a:p>
            <a:pPr lvl="1"/>
            <a:r>
              <a:rPr lang="en-US" dirty="0"/>
              <a:t>	- 3 register locations specified with 4 bits each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format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10688F7C-F782-491A-AE92-1CECC5F5E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256352"/>
              </p:ext>
            </p:extLst>
          </p:nvPr>
        </p:nvGraphicFramePr>
        <p:xfrm>
          <a:off x="1521308" y="3220679"/>
          <a:ext cx="6101230" cy="1122879"/>
        </p:xfrm>
        <a:graphic>
          <a:graphicData uri="http://schemas.openxmlformats.org/drawingml/2006/table">
            <a:tbl>
              <a:tblPr firstRow="1" bandRow="1">
                <a:tableStyleId>{AB938ACF-5F7E-4CD5-B2D7-D807972F3E7F}</a:tableStyleId>
              </a:tblPr>
              <a:tblGrid>
                <a:gridCol w="1220246">
                  <a:extLst>
                    <a:ext uri="{9D8B030D-6E8A-4147-A177-3AD203B41FA5}">
                      <a16:colId xmlns:a16="http://schemas.microsoft.com/office/drawing/2014/main" val="1348484038"/>
                    </a:ext>
                  </a:extLst>
                </a:gridCol>
                <a:gridCol w="1220246">
                  <a:extLst>
                    <a:ext uri="{9D8B030D-6E8A-4147-A177-3AD203B41FA5}">
                      <a16:colId xmlns:a16="http://schemas.microsoft.com/office/drawing/2014/main" val="1141270966"/>
                    </a:ext>
                  </a:extLst>
                </a:gridCol>
                <a:gridCol w="1220246">
                  <a:extLst>
                    <a:ext uri="{9D8B030D-6E8A-4147-A177-3AD203B41FA5}">
                      <a16:colId xmlns:a16="http://schemas.microsoft.com/office/drawing/2014/main" val="2229274980"/>
                    </a:ext>
                  </a:extLst>
                </a:gridCol>
                <a:gridCol w="1220246">
                  <a:extLst>
                    <a:ext uri="{9D8B030D-6E8A-4147-A177-3AD203B41FA5}">
                      <a16:colId xmlns:a16="http://schemas.microsoft.com/office/drawing/2014/main" val="3960809682"/>
                    </a:ext>
                  </a:extLst>
                </a:gridCol>
                <a:gridCol w="1220246">
                  <a:extLst>
                    <a:ext uri="{9D8B030D-6E8A-4147-A177-3AD203B41FA5}">
                      <a16:colId xmlns:a16="http://schemas.microsoft.com/office/drawing/2014/main" val="696015599"/>
                    </a:ext>
                  </a:extLst>
                </a:gridCol>
              </a:tblGrid>
              <a:tr h="374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19213"/>
                  </a:ext>
                </a:extLst>
              </a:tr>
              <a:tr h="374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225502"/>
                  </a:ext>
                </a:extLst>
              </a:tr>
              <a:tr h="374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36133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56E7013-8B22-49F4-84C7-9D12591C71D9}"/>
              </a:ext>
            </a:extLst>
          </p:cNvPr>
          <p:cNvSpPr/>
          <p:nvPr/>
        </p:nvSpPr>
        <p:spPr>
          <a:xfrm>
            <a:off x="1155212" y="1360152"/>
            <a:ext cx="719721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6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59F1646-303E-491E-9E93-F9573F65B2B4}"/>
              </a:ext>
            </a:extLst>
          </p:cNvPr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DB806FC-0797-4416-8ACD-F4C893308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784" y="238124"/>
            <a:ext cx="6842431" cy="4667250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C8B60ADE-B3DB-4A65-8C24-6DB97B6E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75" y="428624"/>
            <a:ext cx="3710550" cy="581026"/>
          </a:xfrm>
        </p:spPr>
        <p:txBody>
          <a:bodyPr/>
          <a:lstStyle/>
          <a:p>
            <a:r>
              <a:rPr lang="en-US" dirty="0"/>
              <a:t>ALU Instructions</a:t>
            </a:r>
          </a:p>
        </p:txBody>
      </p:sp>
    </p:spTree>
    <p:extLst>
      <p:ext uri="{BB962C8B-B14F-4D97-AF65-F5344CB8AC3E}">
        <p14:creationId xmlns:p14="http://schemas.microsoft.com/office/powerpoint/2010/main" val="289009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58630-B814-4DD4-826B-42611769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Instructions with Immediate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83668-41E4-44CD-B285-D7B5C683A58E}"/>
              </a:ext>
            </a:extLst>
          </p:cNvPr>
          <p:cNvSpPr txBox="1"/>
          <p:nvPr/>
        </p:nvSpPr>
        <p:spPr>
          <a:xfrm>
            <a:off x="1155215" y="1082466"/>
            <a:ext cx="68334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These allow the user to also enter at most one operand as part of the instructions</a:t>
            </a:r>
          </a:p>
          <a:p>
            <a:pPr marL="342900" indent="-342900">
              <a:buAutoNum type="arabicPeriod"/>
            </a:pPr>
            <a:r>
              <a:rPr lang="en-US" dirty="0"/>
              <a:t>This is possible for only three ALU operations:</a:t>
            </a:r>
          </a:p>
          <a:p>
            <a:pPr lvl="3"/>
            <a:r>
              <a:rPr lang="en-US" dirty="0"/>
              <a:t>	- AND</a:t>
            </a:r>
          </a:p>
          <a:p>
            <a:pPr lvl="3"/>
            <a:r>
              <a:rPr lang="en-US" dirty="0"/>
              <a:t>	- OR</a:t>
            </a:r>
          </a:p>
          <a:p>
            <a:pPr lvl="3"/>
            <a:r>
              <a:rPr lang="en-US" dirty="0"/>
              <a:t>	- ADD</a:t>
            </a:r>
          </a:p>
          <a:p>
            <a:pPr lvl="3"/>
            <a:r>
              <a:rPr lang="en-US" dirty="0"/>
              <a:t>3. Instruction Format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53D1538-F408-4D05-8F86-8B0A4B881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293782"/>
              </p:ext>
            </p:extLst>
          </p:nvPr>
        </p:nvGraphicFramePr>
        <p:xfrm>
          <a:off x="1071715" y="2854342"/>
          <a:ext cx="6833418" cy="1421622"/>
        </p:xfrm>
        <a:graphic>
          <a:graphicData uri="http://schemas.openxmlformats.org/drawingml/2006/table">
            <a:tbl>
              <a:tblPr firstRow="1" bandRow="1">
                <a:tableStyleId>{AB938ACF-5F7E-4CD5-B2D7-D807972F3E7F}</a:tableStyleId>
              </a:tblPr>
              <a:tblGrid>
                <a:gridCol w="1138903">
                  <a:extLst>
                    <a:ext uri="{9D8B030D-6E8A-4147-A177-3AD203B41FA5}">
                      <a16:colId xmlns:a16="http://schemas.microsoft.com/office/drawing/2014/main" val="1648457268"/>
                    </a:ext>
                  </a:extLst>
                </a:gridCol>
                <a:gridCol w="1138903">
                  <a:extLst>
                    <a:ext uri="{9D8B030D-6E8A-4147-A177-3AD203B41FA5}">
                      <a16:colId xmlns:a16="http://schemas.microsoft.com/office/drawing/2014/main" val="457181675"/>
                    </a:ext>
                  </a:extLst>
                </a:gridCol>
                <a:gridCol w="1138903">
                  <a:extLst>
                    <a:ext uri="{9D8B030D-6E8A-4147-A177-3AD203B41FA5}">
                      <a16:colId xmlns:a16="http://schemas.microsoft.com/office/drawing/2014/main" val="1616485424"/>
                    </a:ext>
                  </a:extLst>
                </a:gridCol>
                <a:gridCol w="1138903">
                  <a:extLst>
                    <a:ext uri="{9D8B030D-6E8A-4147-A177-3AD203B41FA5}">
                      <a16:colId xmlns:a16="http://schemas.microsoft.com/office/drawing/2014/main" val="585330220"/>
                    </a:ext>
                  </a:extLst>
                </a:gridCol>
                <a:gridCol w="1138903">
                  <a:extLst>
                    <a:ext uri="{9D8B030D-6E8A-4147-A177-3AD203B41FA5}">
                      <a16:colId xmlns:a16="http://schemas.microsoft.com/office/drawing/2014/main" val="1787131707"/>
                    </a:ext>
                  </a:extLst>
                </a:gridCol>
                <a:gridCol w="1138903">
                  <a:extLst>
                    <a:ext uri="{9D8B030D-6E8A-4147-A177-3AD203B41FA5}">
                      <a16:colId xmlns:a16="http://schemas.microsoft.com/office/drawing/2014/main" val="1417809391"/>
                    </a:ext>
                  </a:extLst>
                </a:gridCol>
              </a:tblGrid>
              <a:tr h="303488">
                <a:tc>
                  <a:txBody>
                    <a:bodyPr/>
                    <a:lstStyle/>
                    <a:p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69139"/>
                  </a:ext>
                </a:extLst>
              </a:tr>
              <a:tr h="598662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Immediate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Operand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916068"/>
                  </a:ext>
                </a:extLst>
              </a:tr>
              <a:tr h="424053">
                <a:tc>
                  <a:txBody>
                    <a:bodyPr/>
                    <a:lstStyle/>
                    <a:p>
                      <a:r>
                        <a:rPr lang="en-US" dirty="0"/>
                        <a:t>Number of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88063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7F6C1A-E9CB-4768-AA47-4469CF15E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70678"/>
              </p:ext>
            </p:extLst>
          </p:nvPr>
        </p:nvGraphicFramePr>
        <p:xfrm>
          <a:off x="1071715" y="4500372"/>
          <a:ext cx="6833418" cy="243840"/>
        </p:xfrm>
        <a:graphic>
          <a:graphicData uri="http://schemas.openxmlformats.org/drawingml/2006/table">
            <a:tbl>
              <a:tblPr firstRow="1" bandRow="1">
                <a:tableStyleId>{AB938ACF-5F7E-4CD5-B2D7-D807972F3E7F}</a:tableStyleId>
              </a:tblPr>
              <a:tblGrid>
                <a:gridCol w="1138903">
                  <a:extLst>
                    <a:ext uri="{9D8B030D-6E8A-4147-A177-3AD203B41FA5}">
                      <a16:colId xmlns:a16="http://schemas.microsoft.com/office/drawing/2014/main" val="2191746470"/>
                    </a:ext>
                  </a:extLst>
                </a:gridCol>
                <a:gridCol w="1138903">
                  <a:extLst>
                    <a:ext uri="{9D8B030D-6E8A-4147-A177-3AD203B41FA5}">
                      <a16:colId xmlns:a16="http://schemas.microsoft.com/office/drawing/2014/main" val="1754671502"/>
                    </a:ext>
                  </a:extLst>
                </a:gridCol>
                <a:gridCol w="1138903">
                  <a:extLst>
                    <a:ext uri="{9D8B030D-6E8A-4147-A177-3AD203B41FA5}">
                      <a16:colId xmlns:a16="http://schemas.microsoft.com/office/drawing/2014/main" val="346148781"/>
                    </a:ext>
                  </a:extLst>
                </a:gridCol>
                <a:gridCol w="1138903">
                  <a:extLst>
                    <a:ext uri="{9D8B030D-6E8A-4147-A177-3AD203B41FA5}">
                      <a16:colId xmlns:a16="http://schemas.microsoft.com/office/drawing/2014/main" val="1712113911"/>
                    </a:ext>
                  </a:extLst>
                </a:gridCol>
                <a:gridCol w="1138903">
                  <a:extLst>
                    <a:ext uri="{9D8B030D-6E8A-4147-A177-3AD203B41FA5}">
                      <a16:colId xmlns:a16="http://schemas.microsoft.com/office/drawing/2014/main" val="3372372124"/>
                    </a:ext>
                  </a:extLst>
                </a:gridCol>
                <a:gridCol w="1138903">
                  <a:extLst>
                    <a:ext uri="{9D8B030D-6E8A-4147-A177-3AD203B41FA5}">
                      <a16:colId xmlns:a16="http://schemas.microsoft.com/office/drawing/2014/main" val="2861856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ANDi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ORi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ADDi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58259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33F3F1B-BE71-4C8C-938C-48E78ED24046}"/>
              </a:ext>
            </a:extLst>
          </p:cNvPr>
          <p:cNvSpPr/>
          <p:nvPr/>
        </p:nvSpPr>
        <p:spPr>
          <a:xfrm>
            <a:off x="1071716" y="878371"/>
            <a:ext cx="719721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9295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</TotalTime>
  <Words>731</Words>
  <Application>Microsoft Office PowerPoint</Application>
  <PresentationFormat>On-screen Show (16:9)</PresentationFormat>
  <Paragraphs>224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Barlow Semi Condensed Medium</vt:lpstr>
      <vt:lpstr>Fjalla One</vt:lpstr>
      <vt:lpstr>Barlow Semi Condensed</vt:lpstr>
      <vt:lpstr>Nunito</vt:lpstr>
      <vt:lpstr>Wingdings</vt:lpstr>
      <vt:lpstr>Arial</vt:lpstr>
      <vt:lpstr>Technology Consulting by Slidesgo</vt:lpstr>
      <vt:lpstr>MICRO L’AFENTIKA</vt:lpstr>
      <vt:lpstr>Outline</vt:lpstr>
      <vt:lpstr>Instruction Set Architecture</vt:lpstr>
      <vt:lpstr>The Instructions and Their Opcodes</vt:lpstr>
      <vt:lpstr>Control Unit</vt:lpstr>
      <vt:lpstr>Control Unit</vt:lpstr>
      <vt:lpstr>General ALU Operations  (With only Register Locations)</vt:lpstr>
      <vt:lpstr>ALU Instructions</vt:lpstr>
      <vt:lpstr>ALU Instructions with Immediate</vt:lpstr>
      <vt:lpstr>ALU  (Intermediate) Instructions</vt:lpstr>
      <vt:lpstr>Memory Instructions</vt:lpstr>
      <vt:lpstr>Memory  Instructions</vt:lpstr>
      <vt:lpstr>Flow Control Instructions</vt:lpstr>
      <vt:lpstr>Flow Control Instructions</vt:lpstr>
      <vt:lpstr>Branch  Instructions</vt:lpstr>
      <vt:lpstr>Flow Control Instructions</vt:lpstr>
      <vt:lpstr>Jump  Instructions</vt:lpstr>
      <vt:lpstr>Sample Programme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L’AFENTIKA</dc:title>
  <dc:creator>franci eshun</dc:creator>
  <cp:lastModifiedBy>Jerry Elikem</cp:lastModifiedBy>
  <cp:revision>10</cp:revision>
  <dcterms:modified xsi:type="dcterms:W3CDTF">2022-05-04T18:10:48Z</dcterms:modified>
</cp:coreProperties>
</file>