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912" r:id="rId2"/>
    <p:sldMasterId id="2147483948" r:id="rId3"/>
  </p:sldMasterIdLst>
  <p:notesMasterIdLst>
    <p:notesMasterId r:id="rId22"/>
  </p:notesMasterIdLst>
  <p:sldIdLst>
    <p:sldId id="256" r:id="rId4"/>
    <p:sldId id="257" r:id="rId5"/>
    <p:sldId id="258" r:id="rId6"/>
    <p:sldId id="274" r:id="rId7"/>
    <p:sldId id="266" r:id="rId8"/>
    <p:sldId id="263" r:id="rId9"/>
    <p:sldId id="264" r:id="rId10"/>
    <p:sldId id="265" r:id="rId11"/>
    <p:sldId id="260" r:id="rId12"/>
    <p:sldId id="261" r:id="rId13"/>
    <p:sldId id="262" r:id="rId14"/>
    <p:sldId id="267" r:id="rId15"/>
    <p:sldId id="268" r:id="rId16"/>
    <p:sldId id="271" r:id="rId17"/>
    <p:sldId id="270" r:id="rId18"/>
    <p:sldId id="272" r:id="rId19"/>
    <p:sldId id="273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B6DF89"/>
    <a:srgbClr val="E67676"/>
    <a:srgbClr val="FF0000"/>
    <a:srgbClr val="92D050"/>
    <a:srgbClr val="8C564B"/>
    <a:srgbClr val="E377C2"/>
    <a:srgbClr val="7F7F7F"/>
    <a:srgbClr val="9467BD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549" autoAdjust="0"/>
  </p:normalViewPr>
  <p:slideViewPr>
    <p:cSldViewPr snapToGrid="0">
      <p:cViewPr varScale="1">
        <p:scale>
          <a:sx n="62" d="100"/>
          <a:sy n="62" d="100"/>
        </p:scale>
        <p:origin x="15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813F-1706-4352-AD8B-733ADD07516A}" type="datetimeFigureOut">
              <a:rPr lang="ru-RU" smtClean="0"/>
              <a:t>06.06.2015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1F0C-4D94-437E-80F2-F3137802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2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4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4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3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51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2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66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7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06.06.2015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06.06.2015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06.06.2015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06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36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1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5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17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A6132C5-4EF7-44E9-8AC0-543A9CBD21A3}" type="datetime1">
              <a:rPr lang="ru-RU" smtClean="0"/>
              <a:t>06.06.2015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4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632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3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06.06.2015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12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06.06.2015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74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06.06.2015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43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26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21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45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06.06.2015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06.06.2015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06.06.2015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5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7768" y="362030"/>
            <a:ext cx="7920717" cy="4290719"/>
          </a:xfrm>
        </p:spPr>
        <p:txBody>
          <a:bodyPr>
            <a:noAutofit/>
          </a:bodyPr>
          <a:lstStyle/>
          <a:p>
            <a:r>
              <a:rPr lang="ru-RU" sz="4400" dirty="0"/>
              <a:t>ИНТЕЛЛЕКТУАЛЬНАЯ СИСТЕМА МОНИТОРИНГА И ПРОДВИЖЕНИЯ ВЕБ-САЙТОВ В ПОИСКОВЫХ СИСТЕМАХ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7081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Научный руководитель: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Кандидат ф.-м. наук,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ru-RU" i="1" dirty="0" smtClean="0"/>
              <a:t>доцент каф. СП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Г. И. Радченко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499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Автор: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студент группы</a:t>
            </a:r>
            <a:r>
              <a:rPr lang="en-US" i="1" dirty="0" smtClean="0"/>
              <a:t> </a:t>
            </a:r>
            <a:r>
              <a:rPr lang="ru-RU" i="1" dirty="0" smtClean="0"/>
              <a:t>ВМИ</a:t>
            </a:r>
            <a:r>
              <a:rPr lang="en-US" i="1" dirty="0" smtClean="0"/>
              <a:t>-</a:t>
            </a:r>
            <a:r>
              <a:rPr lang="ru-RU" i="1" dirty="0" smtClean="0"/>
              <a:t>411,</a:t>
            </a:r>
            <a:r>
              <a:rPr lang="en-US" i="1" dirty="0" smtClean="0"/>
              <a:t> </a:t>
            </a:r>
            <a:r>
              <a:rPr lang="ru-RU" i="1" dirty="0" err="1" smtClean="0"/>
              <a:t>ЮУрГУ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Е. А. Неповинных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18364"/>
            <a:ext cx="7228605" cy="681388"/>
          </a:xfrm>
        </p:spPr>
        <p:txBody>
          <a:bodyPr>
            <a:normAutofit/>
          </a:bodyPr>
          <a:lstStyle/>
          <a:p>
            <a:r>
              <a:rPr lang="ru-RU" dirty="0"/>
              <a:t>Архитектура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 descr="C:\Users\Екатерина\Downloads\Comnponents - New Page (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23" y="1094977"/>
            <a:ext cx="7150907" cy="5460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7420"/>
            <a:ext cx="7242253" cy="735979"/>
          </a:xfrm>
        </p:spPr>
        <p:txBody>
          <a:bodyPr/>
          <a:lstStyle/>
          <a:p>
            <a:r>
              <a:rPr lang="ru-RU" dirty="0" smtClean="0"/>
              <a:t>Архитектура хранилищ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 descr="C:\Users\Екатерина\Downloads\Competitors - New Page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1209601"/>
            <a:ext cx="5822886" cy="26476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46404" y="3977050"/>
            <a:ext cx="582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позициях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6404" y="5998029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кластерах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4466166"/>
            <a:ext cx="5965883" cy="1484691"/>
          </a:xfrm>
        </p:spPr>
      </p:pic>
    </p:spTree>
    <p:extLst>
      <p:ext uri="{BB962C8B-B14F-4D97-AF65-F5344CB8AC3E}">
        <p14:creationId xmlns:p14="http://schemas.microsoft.com/office/powerpoint/2010/main" val="9369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267" y="147396"/>
            <a:ext cx="7269480" cy="13255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3" y="1981940"/>
            <a:ext cx="7304061" cy="4045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915" y="337185"/>
            <a:ext cx="7269480" cy="1325562"/>
          </a:xfrm>
        </p:spPr>
        <p:txBody>
          <a:bodyPr/>
          <a:lstStyle/>
          <a:p>
            <a:r>
              <a:rPr lang="ru-RU" dirty="0" smtClean="0"/>
              <a:t>Веб-интерфейс</a:t>
            </a:r>
            <a:r>
              <a:rPr lang="en-US" dirty="0" smtClean="0"/>
              <a:t>: </a:t>
            </a:r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13</a:t>
            </a:fld>
            <a:endParaRPr lang="ru-RU"/>
          </a:p>
        </p:txBody>
      </p:sp>
      <p:pic>
        <p:nvPicPr>
          <p:cNvPr id="1026" name="Picture 2" descr="https://pp.vk.me/c625831/v625831882/10a16/3L0pFSSXaA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5" y="2252968"/>
            <a:ext cx="7212861" cy="39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477" y="165735"/>
            <a:ext cx="4951864" cy="1325562"/>
          </a:xfrm>
        </p:spPr>
        <p:txBody>
          <a:bodyPr/>
          <a:lstStyle/>
          <a:p>
            <a:r>
              <a:rPr lang="ru-RU" dirty="0"/>
              <a:t>Веб-интерфейс</a:t>
            </a:r>
            <a:r>
              <a:rPr lang="en-US" dirty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поиск конкурентов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477" y="1642661"/>
            <a:ext cx="441496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Пример работы системы для поиска конкурентов веб-сайта </a:t>
            </a:r>
            <a:r>
              <a:rPr lang="en-US" sz="2400" dirty="0" smtClean="0"/>
              <a:t>redsolution.ru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 descr="https://pp.vk.me/c625831/v625831882/10a1d/iiQOr75_WF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898600"/>
            <a:ext cx="3716438" cy="283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p.vk.me/c625831/v625831882/10a24/7y5GRQhNA6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63" y="3794156"/>
            <a:ext cx="3798787" cy="293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196298" y="420564"/>
            <a:ext cx="326189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D62728"/>
                </a:solidFill>
              </a:rPr>
              <a:t>Перечень запросов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Создание сайтов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Разработка сайтов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Веб-разработка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Заказать продвижение 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Поисковая оптимизация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Дизайн веб-сайта</a:t>
            </a:r>
            <a:br>
              <a:rPr lang="ru-RU" sz="1600" i="1" dirty="0" smtClean="0">
                <a:solidFill>
                  <a:schemeClr val="accent1"/>
                </a:solidFill>
              </a:rPr>
            </a:br>
            <a:r>
              <a:rPr lang="ru-RU" sz="1600" i="1" dirty="0" smtClean="0">
                <a:solidFill>
                  <a:schemeClr val="accent1"/>
                </a:solidFill>
              </a:rPr>
              <a:t>Доработка 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Написание текстов на заказ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Размещение контекстной рекламы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Техподдержка веб-сайта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Создание мобильного ПО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 rot="19271772">
            <a:off x="222128" y="3794524"/>
            <a:ext cx="3590488" cy="1413609"/>
          </a:xfrm>
          <a:prstGeom prst="triangle">
            <a:avLst/>
          </a:prstGeom>
          <a:solidFill>
            <a:srgbClr val="92D05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8477642">
            <a:off x="1206002" y="4949203"/>
            <a:ext cx="3640446" cy="1542853"/>
          </a:xfrm>
          <a:prstGeom prst="triangle">
            <a:avLst>
              <a:gd name="adj" fmla="val 45372"/>
            </a:avLst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Выноска 1 7"/>
          <p:cNvSpPr/>
          <p:nvPr/>
        </p:nvSpPr>
        <p:spPr>
          <a:xfrm>
            <a:off x="212485" y="2935850"/>
            <a:ext cx="2342888" cy="612648"/>
          </a:xfrm>
          <a:prstGeom prst="borderCallout1">
            <a:avLst>
              <a:gd name="adj1" fmla="val 107754"/>
              <a:gd name="adj2" fmla="val 75082"/>
              <a:gd name="adj3" fmla="val 178226"/>
              <a:gd name="adj4" fmla="val 76249"/>
            </a:avLst>
          </a:prstGeom>
          <a:solidFill>
            <a:srgbClr val="B6DF8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Наша позиция выше конкурентов</a:t>
            </a:r>
            <a:endParaRPr lang="ru-RU" dirty="0"/>
          </a:p>
        </p:txBody>
      </p:sp>
      <p:sp>
        <p:nvSpPr>
          <p:cNvPr id="12" name="Выноска 1 11"/>
          <p:cNvSpPr/>
          <p:nvPr/>
        </p:nvSpPr>
        <p:spPr>
          <a:xfrm>
            <a:off x="2810203" y="2948495"/>
            <a:ext cx="2342888" cy="612648"/>
          </a:xfrm>
          <a:prstGeom prst="borderCallout1">
            <a:avLst>
              <a:gd name="adj1" fmla="val 111862"/>
              <a:gd name="adj2" fmla="val 44647"/>
              <a:gd name="adj3" fmla="val 219305"/>
              <a:gd name="adj4" fmla="val 39010"/>
            </a:avLst>
          </a:prstGeom>
          <a:solidFill>
            <a:srgbClr val="E6767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Наша позиция ниже конкурентов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84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737" y="-198436"/>
            <a:ext cx="7270946" cy="1097300"/>
          </a:xfrm>
        </p:spPr>
        <p:txBody>
          <a:bodyPr/>
          <a:lstStyle/>
          <a:p>
            <a:r>
              <a:rPr lang="ru-RU" dirty="0" smtClean="0"/>
              <a:t>Эксперименты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15</a:t>
            </a:fld>
            <a:endParaRPr lang="ru-RU"/>
          </a:p>
        </p:txBody>
      </p:sp>
      <p:sp>
        <p:nvSpPr>
          <p:cNvPr id="21" name="Объект 2"/>
          <p:cNvSpPr txBox="1">
            <a:spLocks/>
          </p:cNvSpPr>
          <p:nvPr/>
        </p:nvSpPr>
        <p:spPr>
          <a:xfrm>
            <a:off x="5115914" y="350214"/>
            <a:ext cx="4010941" cy="3595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9600" dirty="0" smtClean="0">
                <a:solidFill>
                  <a:srgbClr val="D62728"/>
                </a:solidFill>
              </a:rPr>
              <a:t>Перечень запросов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факультет </a:t>
            </a:r>
            <a:r>
              <a:rPr lang="ru-RU" sz="6400" i="1" dirty="0" err="1">
                <a:solidFill>
                  <a:schemeClr val="accent1"/>
                </a:solidFill>
              </a:rPr>
              <a:t>вми</a:t>
            </a:r>
            <a:r>
              <a:rPr lang="ru-RU" sz="6400" i="1" dirty="0">
                <a:solidFill>
                  <a:schemeClr val="accent1"/>
                </a:solidFill>
              </a:rPr>
              <a:t> </a:t>
            </a:r>
            <a:r>
              <a:rPr lang="ru-RU" sz="6400" i="1" dirty="0" err="1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факультет вычислительной математики и информатики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суперкомпьютер </a:t>
            </a:r>
            <a:r>
              <a:rPr lang="ru-RU" sz="6400" i="1" dirty="0" err="1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 err="1">
                <a:solidFill>
                  <a:schemeClr val="accent1"/>
                </a:solidFill>
              </a:rPr>
              <a:t>в</a:t>
            </a:r>
            <a:r>
              <a:rPr lang="ru-RU" sz="6400" i="1" dirty="0" err="1" smtClean="0">
                <a:solidFill>
                  <a:schemeClr val="accent1"/>
                </a:solidFill>
              </a:rPr>
              <a:t>ми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 smtClean="0">
                <a:solidFill>
                  <a:schemeClr val="accent1"/>
                </a:solidFill>
              </a:rPr>
              <a:t>программирование </a:t>
            </a:r>
            <a:r>
              <a:rPr lang="ru-RU" sz="6400" i="1" dirty="0" err="1" smtClean="0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куда пойти учиться на </a:t>
            </a:r>
            <a:r>
              <a:rPr lang="ru-RU" sz="6400" i="1" dirty="0" smtClean="0">
                <a:solidFill>
                  <a:schemeClr val="accent1"/>
                </a:solidFill>
              </a:rPr>
              <a:t>программиста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	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737" y="898864"/>
            <a:ext cx="4660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pc="10" dirty="0" smtClean="0"/>
              <a:t>Пример </a:t>
            </a:r>
            <a:r>
              <a:rPr lang="ru-RU" sz="2400" spc="10" dirty="0"/>
              <a:t>работы системы для поиска конкурентов </a:t>
            </a:r>
            <a:r>
              <a:rPr lang="ru-RU" sz="2400" spc="10" dirty="0" smtClean="0"/>
              <a:t>веб-сайта </a:t>
            </a:r>
          </a:p>
          <a:p>
            <a:r>
              <a:rPr lang="en-US" sz="2400" spc="10" dirty="0" smtClean="0"/>
              <a:t>computer.susu.ru</a:t>
            </a:r>
            <a:r>
              <a:rPr lang="ru-RU" sz="2400" spc="10" dirty="0" smtClean="0"/>
              <a:t> для региона Челябинск</a:t>
            </a:r>
            <a:endParaRPr lang="ru-RU" sz="2400" spc="1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71" y="2743753"/>
            <a:ext cx="6274977" cy="390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825" y="239404"/>
            <a:ext cx="7115504" cy="798620"/>
          </a:xfrm>
        </p:spPr>
        <p:txBody>
          <a:bodyPr/>
          <a:lstStyle/>
          <a:p>
            <a:r>
              <a:rPr lang="ru-RU" dirty="0" smtClean="0"/>
              <a:t>Внедрение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278539" y="1820864"/>
            <a:ext cx="275769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64990" y="1410347"/>
            <a:ext cx="3396917" cy="4761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4500" dirty="0" smtClean="0"/>
              <a:t>Разработанная система для </a:t>
            </a:r>
            <a:r>
              <a:rPr lang="ru-RU" sz="4500" dirty="0"/>
              <a:t>мониторинга </a:t>
            </a:r>
            <a:r>
              <a:rPr lang="ru-RU" sz="4500" dirty="0" smtClean="0"/>
              <a:t>и продвижения веб-сайтов </a:t>
            </a:r>
            <a:r>
              <a:rPr lang="ru-RU" sz="4500" dirty="0"/>
              <a:t>в </a:t>
            </a:r>
            <a:r>
              <a:rPr lang="ru-RU" sz="4500" dirty="0" smtClean="0"/>
              <a:t>поисковых системах  введена </a:t>
            </a:r>
            <a:r>
              <a:rPr lang="ru-RU" sz="4500" dirty="0"/>
              <a:t>в опытную эксплуатацию в ООО “</a:t>
            </a:r>
            <a:r>
              <a:rPr lang="ru-RU" sz="4500" dirty="0" err="1"/>
              <a:t>Редсолюшн</a:t>
            </a:r>
            <a:r>
              <a:rPr lang="ru-RU" sz="4500" dirty="0"/>
              <a:t>” и используется сотрудниками и клиентами компании.</a:t>
            </a:r>
          </a:p>
          <a:p>
            <a:pPr marL="0" indent="0">
              <a:buNone/>
            </a:pPr>
            <a:r>
              <a:rPr lang="ru-RU" sz="3600" dirty="0"/>
              <a:t/>
            </a:r>
            <a:br>
              <a:rPr lang="ru-RU" sz="3600" dirty="0"/>
            </a:b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5" y="1410347"/>
            <a:ext cx="3700940" cy="5134177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9716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400182"/>
            <a:ext cx="6213813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 smtClean="0"/>
              <a:t>Данная работа была представлена на </a:t>
            </a:r>
            <a:r>
              <a:rPr lang="ru-RU" sz="2400" dirty="0" smtClean="0"/>
              <a:t>68-ой студенческой научной</a:t>
            </a:r>
            <a:r>
              <a:rPr lang="ru-RU" sz="2400" dirty="0"/>
              <a:t> </a:t>
            </a:r>
            <a:r>
              <a:rPr lang="ru-RU" sz="2400" dirty="0" smtClean="0"/>
              <a:t>конференции</a:t>
            </a:r>
            <a:r>
              <a:rPr lang="ru-RU" sz="2400" dirty="0"/>
              <a:t> </a:t>
            </a:r>
            <a:r>
              <a:rPr lang="ru-RU" sz="2400" dirty="0" err="1" smtClean="0"/>
              <a:t>ЮУрГУ</a:t>
            </a:r>
            <a:r>
              <a:rPr lang="ru-RU" sz="2400" dirty="0" smtClean="0"/>
              <a:t>, проходившей 27 апреля 2015 года.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28612"/>
            <a:ext cx="7269480" cy="734059"/>
          </a:xfrm>
        </p:spPr>
        <p:txBody>
          <a:bodyPr/>
          <a:lstStyle/>
          <a:p>
            <a:r>
              <a:rPr lang="ru-RU" dirty="0" smtClean="0"/>
              <a:t>Основные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500188"/>
            <a:ext cx="6768846" cy="49006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кластеризации </a:t>
            </a:r>
            <a:r>
              <a:rPr lang="ru-RU" sz="2000" dirty="0" smtClean="0"/>
              <a:t>данных на основе алгоритма четкой кластеризации </a:t>
            </a:r>
            <a:r>
              <a:rPr lang="en-US" sz="2000" i="1" dirty="0"/>
              <a:t>k</a:t>
            </a:r>
            <a:r>
              <a:rPr lang="en-US" sz="2000" dirty="0" smtClean="0"/>
              <a:t>-</a:t>
            </a:r>
            <a:r>
              <a:rPr lang="ru-RU" sz="2000" dirty="0" smtClean="0"/>
              <a:t>средних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рекомендаций для продвижения </a:t>
            </a:r>
            <a:r>
              <a:rPr lang="ru-RU" sz="2000" dirty="0" smtClean="0"/>
              <a:t>веб-сайта, включающий подбор семантического ядра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Разработана архитектура </a:t>
            </a:r>
            <a:r>
              <a:rPr lang="ru-RU" sz="2000" dirty="0"/>
              <a:t>хранилищ </a:t>
            </a:r>
            <a:r>
              <a:rPr lang="ru-RU" sz="2000" dirty="0" smtClean="0"/>
              <a:t>данных о позициях и о кластерах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пользовательский интерфейс системы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Система внедрена в опытную эксплуатацию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1449"/>
            <a:ext cx="7226046" cy="748347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3" y="1200151"/>
            <a:ext cx="7026021" cy="5272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Целью</a:t>
            </a:r>
            <a:r>
              <a:rPr lang="ru-RU" sz="2000" dirty="0"/>
              <a:t> данной работы является разработка интеллектуальной системы анализа данных для мониторинга </a:t>
            </a:r>
            <a:r>
              <a:rPr lang="ru-RU" sz="2000" dirty="0" smtClean="0"/>
              <a:t>и продвижения веб-сайтов </a:t>
            </a:r>
            <a:r>
              <a:rPr lang="ru-RU" sz="2000" dirty="0"/>
              <a:t>по запросам в </a:t>
            </a:r>
            <a:r>
              <a:rPr lang="ru-RU" sz="2000" dirty="0" smtClean="0"/>
              <a:t>поисковой системе Яндекс. 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В рамках проекта должны быть решены следующие задачи: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кластеризации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рекомендаций для продвижения веб-сайта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архитектуры хранилищ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пользовательского интерфейса системы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405744"/>
            <a:ext cx="7146718" cy="32071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Сравнительный анализ конкурентов по временным и другим параметрам позволяет выявить динамику изменений маркетинговой стратегии, провести оценку наиболее эффективных ходов лидера рынка, обеспечивающих наилучшие результаты.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Результаты </a:t>
            </a:r>
            <a:r>
              <a:rPr lang="ru-RU" dirty="0"/>
              <a:t>оценки дают возможность оперативно реагировать на изменения предпочтений потребителей и принимать меры по устранению недостатков стратегий позиционирования и продвижения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://tvoymarketing.ru/wp-content/uploads/2014/04/konkure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" y="4460636"/>
            <a:ext cx="3825574" cy="200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8728" y="4258101"/>
            <a:ext cx="3084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Наиболее эффективным методом анализа текущего состояния конкурентов компании является интеллектуальный анализ данных.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7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123985"/>
            <a:ext cx="7190206" cy="714929"/>
          </a:xfrm>
        </p:spPr>
        <p:txBody>
          <a:bodyPr/>
          <a:lstStyle/>
          <a:p>
            <a:r>
              <a:rPr lang="ru-RU" dirty="0" smtClean="0"/>
              <a:t>Обзор существующих систем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 descr="C:\Users\Крокодил\Pictures\макет работы системы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70" y="849227"/>
            <a:ext cx="5655874" cy="208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themiamiseocompany.com/wp-content/uploads/2014/02/ahrefs-snap-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48" y="3524364"/>
            <a:ext cx="5236916" cy="27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71744" y="3049875"/>
            <a:ext cx="433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SpyWords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371744" y="6284397"/>
            <a:ext cx="433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Ahrefs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5912" y="91477"/>
            <a:ext cx="6930009" cy="748347"/>
          </a:xfrm>
        </p:spPr>
        <p:txBody>
          <a:bodyPr>
            <a:normAutofit/>
          </a:bodyPr>
          <a:lstStyle/>
          <a:p>
            <a:r>
              <a:rPr lang="ru-RU" dirty="0"/>
              <a:t>Пример работы алгоритма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09879"/>
              </p:ext>
            </p:extLst>
          </p:nvPr>
        </p:nvGraphicFramePr>
        <p:xfrm>
          <a:off x="1141696" y="4540885"/>
          <a:ext cx="6446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75"/>
                <a:gridCol w="1714500"/>
                <a:gridCol w="1466455"/>
                <a:gridCol w="1611710"/>
              </a:tblGrid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robokubik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mosigra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d-dveri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детские игрушки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развивающие игры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настольные игры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железные двери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95" y="1314450"/>
            <a:ext cx="4515042" cy="29381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270917" y="4036741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формула вычисления </a:t>
            </a:r>
            <a:r>
              <a:rPr lang="en-US" dirty="0" err="1" smtClean="0"/>
              <a:t>aij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0809" y="221778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Увеличить шрифт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Сборщик позиций производит постоянный мониторинг позиций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ru-RU" dirty="0"/>
                  <a:t> ресурсов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результатах поиска по заданному набору запросов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день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/>
                  <a:t>. Основной характеристикой отслеживания является максимальная глубина поиска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, определяющая максимальное количество позиций, анализируемых сборщиком.</a:t>
                </a:r>
              </a:p>
              <a:p>
                <a:pPr marL="0" indent="0" algn="just">
                  <a:buNone/>
                </a:pPr>
                <a:r>
                  <a:rPr lang="ru-RU" dirty="0"/>
                  <a:t>Исходной информацией для алгоритма кластеризации </a:t>
                </a:r>
                <a:r>
                  <a:rPr lang="ru-RU" dirty="0" smtClean="0"/>
                  <a:t>в является </a:t>
                </a:r>
                <a:r>
                  <a:rPr lang="ru-RU" dirty="0"/>
                  <a:t>матрица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каждая строка которой представляет собой поисковый запрос, а столбец представляет определенный анализируемый веб-сайт. 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заполнения ячейки матрицы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с номером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отвечающей за усредненную позицию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-того сайта по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-тому запросу за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дней, воспользуемся следующей метрикой: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если  сайт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присутствует в выдаче по запрсу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0,  если сайт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отсутствует в выдаче по запросу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  <a:blipFill rotWithShape="0">
                <a:blip r:embed="rId2"/>
                <a:stretch>
                  <a:fillRect l="-532" t="-510" r="-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00" y="147396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ru-RU" sz="2300" dirty="0" smtClean="0"/>
                  <a:t>1. Случайным </a:t>
                </a:r>
                <a:r>
                  <a:rPr lang="ru-RU" sz="2300" dirty="0"/>
                  <a:t>образом инициализировать </a:t>
                </a:r>
                <a:r>
                  <a:rPr lang="ru-RU" sz="2300" dirty="0" err="1" smtClean="0"/>
                  <a:t>центроиды</a:t>
                </a:r>
                <a:r>
                  <a:rPr lang="ru-RU" sz="2300" dirty="0" smtClean="0"/>
                  <a:t> (</a:t>
                </a:r>
                <a:r>
                  <a:rPr lang="ru-RU" sz="2100" dirty="0" smtClean="0"/>
                  <a:t>точки, являющиеся центрами</a:t>
                </a:r>
                <a:r>
                  <a:rPr lang="ru-RU" sz="2100" b="1" dirty="0" smtClean="0"/>
                  <a:t>)</a:t>
                </a:r>
                <a:r>
                  <a:rPr lang="ru-RU" sz="2300" dirty="0" smtClean="0"/>
                  <a:t>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300" dirty="0"/>
                  <a:t> кластеров запросами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sz="2300" dirty="0"/>
                  <a:t> так, что количество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300" dirty="0"/>
                  <a:t> совпадает со значением оптимального количества кластеров, вычисленным ранее.</a:t>
                </a:r>
              </a:p>
              <a:p>
                <a:pPr marL="0" indent="0">
                  <a:buNone/>
                </a:pPr>
                <a:r>
                  <a:rPr lang="ru-RU" sz="2300" dirty="0" smtClean="0"/>
                  <a:t>2. Для </a:t>
                </a:r>
                <a:r>
                  <a:rPr lang="ru-RU" sz="2300" dirty="0"/>
                  <a:t>каждого </a:t>
                </a:r>
                <a:r>
                  <a:rPr lang="ru-RU" sz="2300" dirty="0" err="1"/>
                  <a:t>центроида</a:t>
                </a:r>
                <a:r>
                  <a:rPr lang="ru-RU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вычислить расстояния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300" dirty="0"/>
                  <a:t> до всех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3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3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sz="23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r>
                  <a:rPr lang="ru-RU" sz="2300" dirty="0" smtClean="0"/>
                  <a:t>3. Сформировать </a:t>
                </a:r>
                <a:r>
                  <a:rPr lang="ru-RU" sz="2300" dirty="0"/>
                  <a:t>кластеры. Для каждого </a:t>
                </a:r>
                <a:r>
                  <a:rPr lang="ru-RU" sz="2300" dirty="0" err="1"/>
                  <a:t>центроида</a:t>
                </a:r>
                <a:r>
                  <a:rPr lang="ru-RU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из множества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300" dirty="0"/>
                  <a:t> отобрать подмножество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с минимальным расстоянием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3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3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sz="23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r>
                  <a:rPr lang="ru-RU" sz="2300" dirty="0" smtClean="0"/>
                  <a:t>4. Вычислить </a:t>
                </a:r>
                <a:r>
                  <a:rPr lang="ru-RU" sz="2300" dirty="0"/>
                  <a:t>новые </a:t>
                </a:r>
                <a:r>
                  <a:rPr lang="ru-RU" sz="2300" dirty="0" err="1"/>
                  <a:t>центроиды</a:t>
                </a:r>
                <a:r>
                  <a:rPr lang="ru-RU" sz="2300" dirty="0"/>
                  <a:t> как среднее всех точек кластера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300" i="1">
                          <a:latin typeface="Cambria Math" panose="02040503050406030204" pitchFamily="18" charset="0"/>
                        </a:rPr>
                        <m:t>, где </m:t>
                      </m:r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−количество точек в кластере 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r>
                  <a:rPr lang="ru-RU" sz="2300" dirty="0" smtClean="0"/>
                  <a:t>5. Сравнить </a:t>
                </a:r>
                <a:r>
                  <a:rPr lang="ru-RU" sz="2300" dirty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с полученными на предыдущей итерации. В случае нахождения хотя бы одного несовпадения перейти к шагу 2.</a:t>
                </a:r>
              </a:p>
              <a:p>
                <a:pPr marL="0" indent="0">
                  <a:buNone/>
                </a:pPr>
                <a:r>
                  <a:rPr lang="ru-RU" sz="2300" dirty="0" smtClean="0"/>
                  <a:t>6. Конец </a:t>
                </a:r>
                <a:r>
                  <a:rPr lang="ru-RU" sz="2300" dirty="0"/>
                  <a:t>алгоритма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  <a:blipFill rotWithShape="0">
                <a:blip r:embed="rId3"/>
                <a:stretch>
                  <a:fillRect l="-483" t="-1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3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9501" y="210867"/>
            <a:ext cx="8239577" cy="776922"/>
          </a:xfrm>
        </p:spPr>
        <p:txBody>
          <a:bodyPr>
            <a:noAutofit/>
          </a:bodyPr>
          <a:lstStyle/>
          <a:p>
            <a:r>
              <a:rPr lang="ru-RU" dirty="0"/>
              <a:t>Разбиение запросов на кластеры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24" y="987789"/>
            <a:ext cx="3238933" cy="548127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9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072" y="457267"/>
            <a:ext cx="7980883" cy="738708"/>
          </a:xfrm>
        </p:spPr>
        <p:txBody>
          <a:bodyPr>
            <a:noAutofit/>
          </a:bodyPr>
          <a:lstStyle/>
          <a:p>
            <a:r>
              <a:rPr lang="ru-RU" dirty="0"/>
              <a:t>Актеры и варианты использования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C:\Users\Екатерина\Downloads\UseCaseInt - Use Case (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78" y="1420866"/>
            <a:ext cx="5988972" cy="5167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4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 (Грань)]]</Template>
  <TotalTime>738</TotalTime>
  <Words>443</Words>
  <Application>Microsoft Office PowerPoint</Application>
  <PresentationFormat>Экран (4:3)</PresentationFormat>
  <Paragraphs>128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Century Schoolbook</vt:lpstr>
      <vt:lpstr>Times New Roman</vt:lpstr>
      <vt:lpstr>Wingdings</vt:lpstr>
      <vt:lpstr>Wingdings 2</vt:lpstr>
      <vt:lpstr>HDOfficeLightV0</vt:lpstr>
      <vt:lpstr>1_HDOfficeLightV0</vt:lpstr>
      <vt:lpstr>View</vt:lpstr>
      <vt:lpstr>ИНТЕЛЛЕКТУАЛЬНАЯ СИСТЕМА МОНИТОРИНГА И ПРОДВИЖЕНИЯ ВЕБ-САЙТОВ В ПОИСКОВЫХ СИСТЕМАХ </vt:lpstr>
      <vt:lpstr>Цели и задачи</vt:lpstr>
      <vt:lpstr>Описание проблемы</vt:lpstr>
      <vt:lpstr>Обзор существующих систем</vt:lpstr>
      <vt:lpstr>Пример работы алгоритма</vt:lpstr>
      <vt:lpstr>Применение алгоритма кластеризации для запросов</vt:lpstr>
      <vt:lpstr>Применение алгоритма кластеризации для запросов</vt:lpstr>
      <vt:lpstr>Разбиение запросов на кластеры</vt:lpstr>
      <vt:lpstr>Актеры и варианты использования системы</vt:lpstr>
      <vt:lpstr>Архитектура системы</vt:lpstr>
      <vt:lpstr>Архитектура хранилищ</vt:lpstr>
      <vt:lpstr>Реализация</vt:lpstr>
      <vt:lpstr>Веб-интерфейс: рекомендации</vt:lpstr>
      <vt:lpstr>Веб-интерфейс:  поиск конкурентов</vt:lpstr>
      <vt:lpstr>Эксперименты</vt:lpstr>
      <vt:lpstr>Внедрение</vt:lpstr>
      <vt:lpstr>Апробация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</dc:title>
  <dc:creator>Gleb Radchenko</dc:creator>
  <cp:lastModifiedBy>Екатерина Неповинных</cp:lastModifiedBy>
  <cp:revision>48</cp:revision>
  <dcterms:created xsi:type="dcterms:W3CDTF">2015-04-15T05:59:50Z</dcterms:created>
  <dcterms:modified xsi:type="dcterms:W3CDTF">2015-06-06T22:07:22Z</dcterms:modified>
</cp:coreProperties>
</file>