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19"/>
  </p:notesMasterIdLst>
  <p:sldIdLst>
    <p:sldId id="256" r:id="rId4"/>
    <p:sldId id="257" r:id="rId5"/>
    <p:sldId id="274" r:id="rId6"/>
    <p:sldId id="275" r:id="rId7"/>
    <p:sldId id="264" r:id="rId8"/>
    <p:sldId id="260" r:id="rId9"/>
    <p:sldId id="261" r:id="rId10"/>
    <p:sldId id="262" r:id="rId11"/>
    <p:sldId id="267" r:id="rId12"/>
    <p:sldId id="268" r:id="rId13"/>
    <p:sldId id="271" r:id="rId14"/>
    <p:sldId id="270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FE5"/>
    <a:srgbClr val="D62728"/>
    <a:srgbClr val="B6DF89"/>
    <a:srgbClr val="E67676"/>
    <a:srgbClr val="FF0000"/>
    <a:srgbClr val="92D050"/>
    <a:srgbClr val="8C564B"/>
    <a:srgbClr val="E377C2"/>
    <a:srgbClr val="7F7F7F"/>
    <a:srgbClr val="94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549" autoAdjust="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2015-06-08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Необходимо</a:t>
            </a:r>
            <a:r>
              <a:rPr lang="ru-RU" baseline="0" dirty="0" smtClean="0"/>
              <a:t> сказать о недостатках систем, почему было принято решение разработки своей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4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2015-06-08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2015-06-08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2015-06-08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2015-06-08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2015-06-08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2015-06-08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2015-06-08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2015-06-08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2015-06-08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2015-06-08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2015-06-08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2015-06-08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451" y="463020"/>
            <a:ext cx="7473333" cy="1325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добавление запроса и </a:t>
            </a:r>
            <a:r>
              <a:rPr lang="ru-RU" dirty="0" smtClean="0"/>
              <a:t>рекомендованные запросы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77" y="165735"/>
            <a:ext cx="7997068" cy="704997"/>
          </a:xfrm>
        </p:spPr>
        <p:txBody>
          <a:bodyPr>
            <a:normAutofit/>
          </a:bodyPr>
          <a:lstStyle/>
          <a:p>
            <a:r>
              <a:rPr lang="ru-RU" sz="3600" dirty="0"/>
              <a:t>Веб-интерфейс</a:t>
            </a:r>
            <a:r>
              <a:rPr lang="en-US" sz="3600" dirty="0" smtClean="0"/>
              <a:t>:</a:t>
            </a:r>
            <a:r>
              <a:rPr lang="ru-RU" sz="3600" dirty="0" smtClean="0"/>
              <a:t> поиск </a:t>
            </a:r>
            <a:r>
              <a:rPr lang="ru-RU" sz="3600" dirty="0" smtClean="0"/>
              <a:t>конкурентов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619" y="1085461"/>
            <a:ext cx="44149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3384046"/>
            <a:ext cx="4435493" cy="338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7" y="3345120"/>
            <a:ext cx="4425209" cy="3422564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232714" y="1231600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Разработка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Веб-разработка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Заказать продвижение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Поисковая оптимизация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Дизайн веб-сайта</a:t>
            </a:r>
            <a:br>
              <a:rPr lang="ru-RU" sz="1600" i="1" dirty="0" smtClean="0">
                <a:solidFill>
                  <a:schemeClr val="accent1"/>
                </a:solidFill>
              </a:rPr>
            </a:br>
            <a:r>
              <a:rPr lang="ru-RU" sz="1600" i="1" dirty="0" smtClean="0">
                <a:solidFill>
                  <a:schemeClr val="accent1"/>
                </a:solidFill>
              </a:rPr>
              <a:t>Доработка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Написание текстов на заказ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Размещение контекстной рекламы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Техподдержка веб-сайта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мобильного ПО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19271772">
            <a:off x="426046" y="3467186"/>
            <a:ext cx="3590488" cy="1413609"/>
          </a:xfrm>
          <a:prstGeom prst="triangle">
            <a:avLst>
              <a:gd name="adj" fmla="val 49115"/>
            </a:avLst>
          </a:prstGeom>
          <a:solidFill>
            <a:srgbClr val="92D05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8477642">
            <a:off x="1400463" y="4590522"/>
            <a:ext cx="4449285" cy="2152970"/>
          </a:xfrm>
          <a:prstGeom prst="triangle">
            <a:avLst>
              <a:gd name="adj" fmla="val 41212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7"/>
          <p:cNvSpPr/>
          <p:nvPr/>
        </p:nvSpPr>
        <p:spPr>
          <a:xfrm>
            <a:off x="347295" y="2236952"/>
            <a:ext cx="2342888" cy="612648"/>
          </a:xfrm>
          <a:prstGeom prst="borderCallout1">
            <a:avLst>
              <a:gd name="adj1" fmla="val 107754"/>
              <a:gd name="adj2" fmla="val 75082"/>
              <a:gd name="adj3" fmla="val 178226"/>
              <a:gd name="adj4" fmla="val 76249"/>
            </a:avLst>
          </a:prstGeom>
          <a:solidFill>
            <a:srgbClr val="B6DF8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выше конкурентов</a:t>
            </a:r>
            <a:endParaRPr lang="ru-RU" dirty="0"/>
          </a:p>
        </p:txBody>
      </p:sp>
      <p:sp>
        <p:nvSpPr>
          <p:cNvPr id="12" name="Выноска 1 11"/>
          <p:cNvSpPr/>
          <p:nvPr/>
        </p:nvSpPr>
        <p:spPr>
          <a:xfrm>
            <a:off x="3026225" y="2299897"/>
            <a:ext cx="2342888" cy="612648"/>
          </a:xfrm>
          <a:prstGeom prst="borderCallout1">
            <a:avLst>
              <a:gd name="adj1" fmla="val 111862"/>
              <a:gd name="adj2" fmla="val 44647"/>
              <a:gd name="adj3" fmla="val 219305"/>
              <a:gd name="adj4" fmla="val 39010"/>
            </a:avLst>
          </a:prstGeom>
          <a:solidFill>
            <a:srgbClr val="E6767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ниже конкурентов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8" grpId="0" animBg="1"/>
      <p:bldP spid="8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737" y="-198436"/>
            <a:ext cx="7270946" cy="1097300"/>
          </a:xfrm>
        </p:spPr>
        <p:txBody>
          <a:bodyPr/>
          <a:lstStyle/>
          <a:p>
            <a:r>
              <a:rPr lang="ru-RU" dirty="0" smtClean="0"/>
              <a:t>Эксперименты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5115914" y="350214"/>
            <a:ext cx="4010941" cy="3595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96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</a:t>
            </a:r>
            <a:r>
              <a:rPr lang="ru-RU" sz="6400" i="1" dirty="0" err="1">
                <a:solidFill>
                  <a:schemeClr val="accent1"/>
                </a:solidFill>
              </a:rPr>
              <a:t>вми</a:t>
            </a:r>
            <a:r>
              <a:rPr lang="ru-RU" sz="6400" i="1" dirty="0">
                <a:solidFill>
                  <a:schemeClr val="accent1"/>
                </a:solidFill>
              </a:rPr>
              <a:t>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вычислительной математики и информатики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суперкомпьютер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err="1">
                <a:solidFill>
                  <a:schemeClr val="accent1"/>
                </a:solidFill>
              </a:rPr>
              <a:t>в</a:t>
            </a:r>
            <a:r>
              <a:rPr lang="ru-RU" sz="6400" i="1" dirty="0" err="1" smtClean="0">
                <a:solidFill>
                  <a:schemeClr val="accent1"/>
                </a:solidFill>
              </a:rPr>
              <a:t>ми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smtClean="0">
                <a:solidFill>
                  <a:schemeClr val="accent1"/>
                </a:solidFill>
              </a:rPr>
              <a:t>программирование </a:t>
            </a:r>
            <a:r>
              <a:rPr lang="ru-RU" sz="6400" i="1" dirty="0" err="1" smtClean="0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куда пойти учиться на </a:t>
            </a:r>
            <a:r>
              <a:rPr lang="ru-RU" sz="6400" i="1" dirty="0" smtClean="0">
                <a:solidFill>
                  <a:schemeClr val="accent1"/>
                </a:solidFill>
              </a:rPr>
              <a:t>программиста</a:t>
            </a: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37" y="898864"/>
            <a:ext cx="4660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10" dirty="0" smtClean="0"/>
              <a:t>Пример </a:t>
            </a:r>
            <a:r>
              <a:rPr lang="ru-RU" sz="2400" spc="10" dirty="0"/>
              <a:t>работы системы для поиска конкурентов </a:t>
            </a:r>
            <a:r>
              <a:rPr lang="ru-RU" sz="2400" spc="10" dirty="0" smtClean="0"/>
              <a:t>веб-сайта </a:t>
            </a:r>
          </a:p>
          <a:p>
            <a:r>
              <a:rPr lang="en-US" sz="2400" spc="10" dirty="0" smtClean="0"/>
              <a:t>computer.susu.ru</a:t>
            </a:r>
            <a:r>
              <a:rPr lang="ru-RU" sz="2400" spc="10" dirty="0" smtClean="0"/>
              <a:t> для региона Челябинск</a:t>
            </a:r>
            <a:endParaRPr lang="ru-RU" sz="2400" spc="1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1" y="2743753"/>
            <a:ext cx="6274977" cy="39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825" y="239404"/>
            <a:ext cx="7115504" cy="798620"/>
          </a:xfrm>
        </p:spPr>
        <p:txBody>
          <a:bodyPr/>
          <a:lstStyle/>
          <a:p>
            <a:r>
              <a:rPr lang="ru-RU" dirty="0" smtClean="0"/>
              <a:t>Внедрение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78539" y="1820864"/>
            <a:ext cx="275769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4990" y="1410347"/>
            <a:ext cx="3396917" cy="476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4500" dirty="0" smtClean="0"/>
              <a:t>Разработанная система для </a:t>
            </a:r>
            <a:r>
              <a:rPr lang="ru-RU" sz="4500" dirty="0"/>
              <a:t>мониторинга </a:t>
            </a:r>
            <a:r>
              <a:rPr lang="ru-RU" sz="4500" dirty="0" smtClean="0"/>
              <a:t>и продвижения веб-сайтов </a:t>
            </a:r>
            <a:r>
              <a:rPr lang="ru-RU" sz="4500" dirty="0"/>
              <a:t>в </a:t>
            </a:r>
            <a:r>
              <a:rPr lang="ru-RU" sz="4500" dirty="0" smtClean="0"/>
              <a:t>поисковых системах  введена </a:t>
            </a:r>
            <a:r>
              <a:rPr lang="ru-RU" sz="4500" dirty="0"/>
              <a:t>в опытную эксплуатацию в ООО “</a:t>
            </a:r>
            <a:r>
              <a:rPr lang="ru-RU" sz="4500" dirty="0" err="1"/>
              <a:t>Редсолюшн</a:t>
            </a:r>
            <a:r>
              <a:rPr lang="ru-RU" sz="4500" dirty="0"/>
              <a:t>” и используется сотрудниками и клиентами компании.</a:t>
            </a:r>
          </a:p>
          <a:p>
            <a:pPr marL="0" indent="0">
              <a:buNone/>
            </a:pPr>
            <a:r>
              <a:rPr lang="ru-RU" sz="3600" dirty="0"/>
              <a:t/>
            </a:r>
            <a:br>
              <a:rPr lang="ru-RU" sz="3600" dirty="0"/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5" y="1410347"/>
            <a:ext cx="3700940" cy="513417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71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400182"/>
            <a:ext cx="6213813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/>
              <a:t>Данная работа была представлена на 68-ой студенческой научной</a:t>
            </a:r>
            <a:r>
              <a:rPr lang="ru-RU" sz="2400" dirty="0"/>
              <a:t> </a:t>
            </a:r>
            <a:r>
              <a:rPr lang="ru-RU" sz="2400" dirty="0" smtClean="0"/>
              <a:t>конференции</a:t>
            </a:r>
            <a:r>
              <a:rPr lang="ru-RU" sz="2400" dirty="0"/>
              <a:t> </a:t>
            </a:r>
            <a:r>
              <a:rPr lang="ru-RU" sz="2400" dirty="0" err="1" smtClean="0"/>
              <a:t>ЮУрГУ</a:t>
            </a:r>
            <a:r>
              <a:rPr lang="ru-RU" sz="2400" dirty="0" smtClean="0"/>
              <a:t>, проходившей 27 апреля 2015 года.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Основные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системы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Система внедрена в опытную эксплуатацию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продвижения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поисковой системе Яндекс.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26330" y="3866963"/>
            <a:ext cx="5830349" cy="2786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27463" y="1164870"/>
            <a:ext cx="5830349" cy="2589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18" y="393843"/>
            <a:ext cx="7708769" cy="7149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Системы анализа позиций </a:t>
            </a:r>
            <a:br>
              <a:rPr lang="ru-RU" dirty="0" smtClean="0"/>
            </a:br>
            <a:r>
              <a:rPr lang="ru-RU" dirty="0" smtClean="0"/>
              <a:t>веб-сайтов в поисковых системах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 descr="C:\Users\Крокодил\Pictures\макет работы системы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70" y="1277066"/>
            <a:ext cx="5655874" cy="208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themiamiseocompany.com/wp-content/uploads/2014/02/ahrefs-snap-sh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84" y="3933145"/>
            <a:ext cx="4509043" cy="2376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1744" y="3385435"/>
            <a:ext cx="43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SpyWords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71744" y="6284397"/>
            <a:ext cx="43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Ahrefs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838" y="139834"/>
            <a:ext cx="7746101" cy="8506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Кластеризация поисковых запросов для выявления конкурентов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897" y="990478"/>
            <a:ext cx="7105475" cy="511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выявления и анализа сайтов-конкурентов предложен подход, основанный на кластеризации позиций анализируемых сайтов по набору поисковых запросов.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5" y="1989344"/>
            <a:ext cx="4515042" cy="29381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15301" y="283512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solidFill>
                  <a:srgbClr val="FF0000"/>
                </a:solidFill>
              </a:rPr>
              <a:t>Увеличить шрифт</a:t>
            </a:r>
            <a:endParaRPr 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441487"/>
              </p:ext>
            </p:extLst>
          </p:nvPr>
        </p:nvGraphicFramePr>
        <p:xfrm>
          <a:off x="3016136" y="4067914"/>
          <a:ext cx="4744668" cy="1485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8740"/>
                <a:gridCol w="1218370"/>
                <a:gridCol w="1105364"/>
                <a:gridCol w="942194"/>
              </a:tblGrid>
              <a:tr h="27749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749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749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7749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27749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87897" y="5605349"/>
                <a:ext cx="6988029" cy="125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</a:t>
                </a:r>
              </a:p>
              <a:p>
                <a:pPr algn="just"/>
                <a:r>
                  <a:rPr lang="ru-RU" sz="1400" dirty="0" smtClean="0"/>
                  <a:t>где </a:t>
                </a:r>
                <a:r>
                  <a:rPr lang="en-US" sz="1400" b="1" i="1" dirty="0" smtClean="0"/>
                  <a:t>D</a:t>
                </a:r>
                <a:r>
                  <a:rPr lang="en-US" sz="1400" i="1" dirty="0" smtClean="0"/>
                  <a:t> – </a:t>
                </a:r>
                <a:r>
                  <a:rPr lang="ru-RU" sz="1400" dirty="0" smtClean="0"/>
                  <a:t>глубина поиска</a:t>
                </a:r>
                <a:r>
                  <a:rPr lang="en-US" sz="1400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sz="1400" dirty="0" smtClean="0"/>
                  <a:t> - </a:t>
                </a:r>
                <a:r>
                  <a:rPr lang="ru-RU" sz="1400" dirty="0" smtClean="0"/>
                  <a:t>позиция в поисковой выдаче сайта </a:t>
                </a:r>
                <a:r>
                  <a:rPr lang="en-US" sz="1400" dirty="0" smtClean="0"/>
                  <a:t>j </a:t>
                </a:r>
                <a:r>
                  <a:rPr lang="ru-RU" sz="1400" dirty="0" smtClean="0"/>
                  <a:t>по запросу 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в день </a:t>
                </a:r>
                <a:r>
                  <a:rPr lang="en-US" sz="1400" dirty="0" smtClean="0"/>
                  <a:t>k</a:t>
                </a:r>
                <a:r>
                  <a:rPr lang="en-US" sz="1400" dirty="0"/>
                  <a:t>;</a:t>
                </a:r>
                <a:r>
                  <a:rPr lang="en-US" sz="1400" dirty="0" smtClean="0"/>
                  <a:t> </a:t>
                </a:r>
                <a:r>
                  <a:rPr lang="en-US" sz="1400" b="1" i="1" dirty="0" smtClean="0"/>
                  <a:t>l</a:t>
                </a:r>
                <a:r>
                  <a:rPr lang="en-US" sz="1400" i="1" dirty="0" smtClean="0"/>
                  <a:t> – </a:t>
                </a:r>
                <a:r>
                  <a:rPr lang="ru-RU" sz="1400" dirty="0" smtClean="0"/>
                  <a:t>общее количество дней анализа.</a:t>
                </a:r>
                <a:endParaRPr lang="ru-RU" sz="1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7" y="5605349"/>
                <a:ext cx="6988029" cy="1252651"/>
              </a:xfrm>
              <a:prstGeom prst="rect">
                <a:avLst/>
              </a:prstGeom>
              <a:blipFill rotWithShape="0">
                <a:blip r:embed="rId3"/>
                <a:stretch>
                  <a:fillRect l="-262" r="-262" b="-4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кластеризации для поисковых запросов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7171" y="1602297"/>
                <a:ext cx="7894039" cy="50032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u-RU" sz="2300" dirty="0" smtClean="0"/>
                  <a:t>0. Определяем оптимальное количество кластеров при помощи </a:t>
                </a:r>
                <a:r>
                  <a:rPr lang="en-US" sz="2300" dirty="0" smtClean="0"/>
                  <a:t>CS-</a:t>
                </a:r>
                <a:r>
                  <a:rPr lang="ru-RU" sz="2300" dirty="0" smtClean="0"/>
                  <a:t>индекса.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1. Случайным </a:t>
                </a:r>
                <a:r>
                  <a:rPr lang="ru-RU" sz="2300" dirty="0"/>
                  <a:t>образом </a:t>
                </a:r>
                <a:r>
                  <a:rPr lang="ru-RU" sz="2300" dirty="0" smtClean="0"/>
                  <a:t>инициализируем </a:t>
                </a:r>
                <a:r>
                  <a:rPr lang="ru-RU" sz="2300" dirty="0" err="1" smtClean="0"/>
                  <a:t>центроиды</a:t>
                </a:r>
                <a:r>
                  <a:rPr lang="ru-RU" sz="2300" dirty="0" smtClean="0"/>
                  <a:t> (</a:t>
                </a:r>
                <a:r>
                  <a:rPr lang="ru-RU" sz="2100" dirty="0" smtClean="0"/>
                  <a:t>точки, являющиеся центрами</a:t>
                </a:r>
                <a:r>
                  <a:rPr lang="ru-RU" sz="2100" b="1" dirty="0" smtClean="0"/>
                  <a:t>)</a:t>
                </a:r>
                <a:r>
                  <a:rPr lang="ru-RU" sz="2300" dirty="0" smtClean="0"/>
                  <a:t>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3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3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3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2. Для </a:t>
                </a:r>
                <a:r>
                  <a:rPr lang="ru-RU" sz="2300" dirty="0"/>
                  <a:t>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3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3. Сформировать </a:t>
                </a:r>
                <a:r>
                  <a:rPr lang="ru-RU" sz="2300" dirty="0"/>
                  <a:t>кластеры. Для каждого </a:t>
                </a:r>
                <a:r>
                  <a:rPr lang="ru-RU" sz="2300" dirty="0" err="1"/>
                  <a:t>центроида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3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3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3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3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4. Вычислить </a:t>
                </a:r>
                <a:r>
                  <a:rPr lang="ru-RU" sz="2300" dirty="0"/>
                  <a:t>новые </a:t>
                </a:r>
                <a:r>
                  <a:rPr lang="ru-RU" sz="2300" dirty="0" err="1"/>
                  <a:t>центроиды</a:t>
                </a:r>
                <a:r>
                  <a:rPr lang="ru-RU" sz="23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3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3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3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r>
                  <a:rPr lang="ru-RU" sz="2300" dirty="0" smtClean="0"/>
                  <a:t>5. Сравнить </a:t>
                </a:r>
                <a:r>
                  <a:rPr lang="ru-RU" sz="23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300" dirty="0" smtClean="0"/>
                  <a:t>6. Конец </a:t>
                </a:r>
                <a:r>
                  <a:rPr lang="ru-RU" sz="23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171" y="1602297"/>
                <a:ext cx="7894039" cy="5003220"/>
              </a:xfrm>
              <a:blipFill rotWithShape="0">
                <a:blip r:embed="rId3"/>
                <a:stretch>
                  <a:fillRect l="-463" t="-1583" r="-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897" y="314654"/>
            <a:ext cx="7980883" cy="73870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Варианты использования системы мониторинга и продвижения сайтов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C:\Users\Екатерина\Downloads\UseCaseInt - Use Case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78" y="1420866"/>
            <a:ext cx="5988972" cy="51672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484156" y="2600588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Сборщик позиций</a:t>
            </a:r>
            <a:endParaRPr lang="ru-RU" sz="11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59" y="328304"/>
            <a:ext cx="7986319" cy="681388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Архитектура системы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мониторинга </a:t>
            </a:r>
            <a:r>
              <a:rPr lang="ru-RU" sz="3200" dirty="0"/>
              <a:t>и продвижения сайтов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C:\Users\Екатерина\Downloads\Comnponents - New Page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3" y="1094977"/>
            <a:ext cx="7150907" cy="54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92924" y="215597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endParaRPr lang="ru-RU" sz="11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30511" y="4519838"/>
            <a:ext cx="6887360" cy="2124244"/>
          </a:xfrm>
          <a:prstGeom prst="rect">
            <a:avLst/>
          </a:prstGeom>
          <a:solidFill>
            <a:srgbClr val="EBEF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30510" y="1090569"/>
            <a:ext cx="6887361" cy="3328425"/>
          </a:xfrm>
          <a:prstGeom prst="rect">
            <a:avLst/>
          </a:prstGeom>
          <a:solidFill>
            <a:srgbClr val="EBEF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11" y="222570"/>
            <a:ext cx="7242253" cy="735979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Хранилища данных </a:t>
            </a:r>
            <a:br>
              <a:rPr lang="ru-RU" sz="3200" dirty="0" smtClean="0"/>
            </a:br>
            <a:r>
              <a:rPr lang="ru-RU" sz="3200" dirty="0" smtClean="0"/>
              <a:t>о позициях и кластерах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93" y="1191412"/>
            <a:ext cx="5822886" cy="264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65185" y="4024495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Хранилище данных о позициях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0046" y="6267512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Хранилище данных о кластерах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85" y="4656810"/>
            <a:ext cx="5965883" cy="148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8" y="323565"/>
            <a:ext cx="7269480" cy="985118"/>
          </a:xfrm>
        </p:spPr>
        <p:txBody>
          <a:bodyPr/>
          <a:lstStyle/>
          <a:p>
            <a:r>
              <a:rPr lang="ru-RU" dirty="0" smtClean="0"/>
              <a:t>Инструменты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267" y="1828801"/>
            <a:ext cx="7876788" cy="458877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Python 2.7</a:t>
            </a:r>
          </a:p>
          <a:p>
            <a:pPr>
              <a:lnSpc>
                <a:spcPct val="130000"/>
              </a:lnSpc>
            </a:pPr>
            <a:r>
              <a:rPr lang="ru-RU" sz="2800" dirty="0" smtClean="0"/>
              <a:t>Веб-сервер: </a:t>
            </a:r>
            <a:r>
              <a:rPr lang="en-US" sz="2800" dirty="0" smtClean="0"/>
              <a:t>Django 1.4</a:t>
            </a:r>
          </a:p>
          <a:p>
            <a:pPr>
              <a:lnSpc>
                <a:spcPct val="130000"/>
              </a:lnSpc>
            </a:pPr>
            <a:r>
              <a:rPr lang="ru-RU" sz="2800" dirty="0"/>
              <a:t>Дизайн </a:t>
            </a:r>
            <a:r>
              <a:rPr lang="ru-RU" sz="2800" dirty="0" smtClean="0"/>
              <a:t>веб-приложения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/>
              <a:t>Twitter Bootstrap</a:t>
            </a: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JavaScript: 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JQuery</a:t>
            </a:r>
            <a:endParaRPr lang="ru-RU" sz="2400" dirty="0" smtClean="0"/>
          </a:p>
          <a:p>
            <a:pPr lvl="1">
              <a:lnSpc>
                <a:spcPct val="130000"/>
              </a:lnSpc>
            </a:pPr>
            <a:r>
              <a:rPr lang="ru-RU" sz="2400" dirty="0" smtClean="0"/>
              <a:t>Библиотека визуализации </a:t>
            </a:r>
            <a:r>
              <a:rPr lang="en-US" sz="2400" dirty="0" smtClean="0"/>
              <a:t>d</a:t>
            </a:r>
            <a:r>
              <a:rPr lang="ru-RU" sz="2400" dirty="0"/>
              <a:t>3.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791</TotalTime>
  <Words>433</Words>
  <Application>Microsoft Office PowerPoint</Application>
  <PresentationFormat>Экран (4:3)</PresentationFormat>
  <Paragraphs>128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Системы анализа позиций  веб-сайтов в поисковых системах</vt:lpstr>
      <vt:lpstr>Кластеризация поисковых запросов для выявления конкурентов</vt:lpstr>
      <vt:lpstr>Алгоритм кластеризации для поисковых запросов</vt:lpstr>
      <vt:lpstr>Варианты использования системы мониторинга и продвижения сайтов</vt:lpstr>
      <vt:lpstr>Архитектура системы  мониторинга и продвижения сайтов </vt:lpstr>
      <vt:lpstr>Хранилища данных  о позициях и кластерах </vt:lpstr>
      <vt:lpstr>Инструменты реализации</vt:lpstr>
      <vt:lpstr>Веб-интерфейс:  добавление запроса и рекомендованные запросы</vt:lpstr>
      <vt:lpstr>Веб-интерфейс: поиск конкурентов</vt:lpstr>
      <vt:lpstr>Эксперименты</vt:lpstr>
      <vt:lpstr>Внедрение</vt:lpstr>
      <vt:lpstr>Апробация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Gleb Radchenko</cp:lastModifiedBy>
  <cp:revision>57</cp:revision>
  <dcterms:created xsi:type="dcterms:W3CDTF">2015-04-15T05:59:50Z</dcterms:created>
  <dcterms:modified xsi:type="dcterms:W3CDTF">2015-06-08T12:01:50Z</dcterms:modified>
</cp:coreProperties>
</file>