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9" r:id="rId1"/>
    <p:sldMasterId id="2147483912" r:id="rId2"/>
    <p:sldMasterId id="2147483948" r:id="rId3"/>
  </p:sldMasterIdLst>
  <p:notesMasterIdLst>
    <p:notesMasterId r:id="rId19"/>
  </p:notesMasterIdLst>
  <p:sldIdLst>
    <p:sldId id="256" r:id="rId4"/>
    <p:sldId id="257" r:id="rId5"/>
    <p:sldId id="258" r:id="rId6"/>
    <p:sldId id="263" r:id="rId7"/>
    <p:sldId id="264" r:id="rId8"/>
    <p:sldId id="265" r:id="rId9"/>
    <p:sldId id="266" r:id="rId10"/>
    <p:sldId id="260" r:id="rId11"/>
    <p:sldId id="261" r:id="rId12"/>
    <p:sldId id="262" r:id="rId13"/>
    <p:sldId id="267" r:id="rId14"/>
    <p:sldId id="268" r:id="rId15"/>
    <p:sldId id="271" r:id="rId16"/>
    <p:sldId id="270" r:id="rId17"/>
    <p:sldId id="269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DF89"/>
    <a:srgbClr val="E67676"/>
    <a:srgbClr val="D62728"/>
    <a:srgbClr val="FF0000"/>
    <a:srgbClr val="92D050"/>
    <a:srgbClr val="8C564B"/>
    <a:srgbClr val="E377C2"/>
    <a:srgbClr val="7F7F7F"/>
    <a:srgbClr val="9467BD"/>
    <a:srgbClr val="1F7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74" autoAdjust="0"/>
  </p:normalViewPr>
  <p:slideViewPr>
    <p:cSldViewPr snapToGrid="0">
      <p:cViewPr varScale="1">
        <p:scale>
          <a:sx n="114" d="100"/>
          <a:sy n="114" d="100"/>
        </p:scale>
        <p:origin x="144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F813F-1706-4352-AD8B-733ADD07516A}" type="datetimeFigureOut">
              <a:rPr lang="ru-RU" smtClean="0"/>
              <a:t>2015-04-22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A1F0C-4D94-437E-80F2-F313780206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7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A1F0C-4D94-437E-80F2-F313780206D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825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A1F0C-4D94-437E-80F2-F313780206D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448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32C5-4EF7-44E9-8AC0-543A9CBD21A3}" type="datetime1">
              <a:rPr lang="ru-RU" smtClean="0"/>
              <a:t>2015-04-22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33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E88B-3451-485D-B0B9-5D3B791D9A61}" type="datetime1">
              <a:rPr lang="ru-RU" smtClean="0"/>
              <a:t>2015-04-22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56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C88E-07F6-4A72-8D7F-2003DD58C999}" type="datetime1">
              <a:rPr lang="ru-RU" smtClean="0"/>
              <a:t>2015-04-22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519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32C5-4EF7-44E9-8AC0-543A9CBD21A3}" type="datetime1">
              <a:rPr lang="ru-RU" smtClean="0"/>
              <a:t>2015-04-22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020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30A2-8F33-4019-B2B9-16E2D46DA9AF}" type="datetime1">
              <a:rPr lang="ru-RU" smtClean="0"/>
              <a:t>2015-04-22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866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3EC7-A2E5-4B05-A3A2-EDC11E6BB65E}" type="datetime1">
              <a:rPr lang="ru-RU" smtClean="0"/>
              <a:t>2015-04-22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977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EC41-8B8A-432E-80E4-D3C07A84920C}" type="datetime1">
              <a:rPr lang="ru-RU" smtClean="0"/>
              <a:t>2015-04-22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876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73B-8EDA-491A-A5C4-A553EBDA5D2E}" type="datetime1">
              <a:rPr lang="ru-RU" smtClean="0"/>
              <a:t>2015-04-22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45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5036-5E83-4504-9337-1D74968FFD10}" type="datetime1">
              <a:rPr lang="ru-RU" smtClean="0"/>
              <a:t>2015-04-22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25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FB0C-0787-4D86-8856-F1CE01B147E6}" type="datetime1">
              <a:rPr lang="ru-RU" smtClean="0"/>
              <a:t>2015-04-22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406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D9EF-0D22-4E69-8813-9F7557DA16D7}" type="datetime1">
              <a:rPr lang="ru-RU" smtClean="0"/>
              <a:t>2015-04-22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73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30A2-8F33-4019-B2B9-16E2D46DA9AF}" type="datetime1">
              <a:rPr lang="ru-RU" smtClean="0"/>
              <a:t>2015-04-22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636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1FA4-050E-406C-836E-B49CE3F44A12}" type="datetime1">
              <a:rPr lang="ru-RU" smtClean="0"/>
              <a:t>2015-04-22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31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E88B-3451-485D-B0B9-5D3B791D9A61}" type="datetime1">
              <a:rPr lang="ru-RU" smtClean="0"/>
              <a:t>2015-04-22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4593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C88E-07F6-4A72-8D7F-2003DD58C999}" type="datetime1">
              <a:rPr lang="ru-RU" smtClean="0"/>
              <a:t>2015-04-22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1171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CA6132C5-4EF7-44E9-8AC0-543A9CBD21A3}" type="datetime1">
              <a:rPr lang="ru-RU" smtClean="0"/>
              <a:t>2015-04-22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842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30A2-8F33-4019-B2B9-16E2D46DA9AF}" type="datetime1">
              <a:rPr lang="ru-RU" smtClean="0"/>
              <a:t>2015-04-22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312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3EC7-A2E5-4B05-A3A2-EDC11E6BB65E}" type="datetime1">
              <a:rPr lang="ru-RU" smtClean="0"/>
              <a:t>2015-04-22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76325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EC41-8B8A-432E-80E4-D3C07A84920C}" type="datetime1">
              <a:rPr lang="ru-RU" smtClean="0"/>
              <a:t>2015-04-22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6630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73B-8EDA-491A-A5C4-A553EBDA5D2E}" type="datetime1">
              <a:rPr lang="ru-RU" smtClean="0"/>
              <a:t>2015-04-22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4122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5036-5E83-4504-9337-1D74968FFD10}" type="datetime1">
              <a:rPr lang="ru-RU" smtClean="0"/>
              <a:t>2015-04-22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6746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FB0C-0787-4D86-8856-F1CE01B147E6}" type="datetime1">
              <a:rPr lang="ru-RU" smtClean="0"/>
              <a:t>2015-04-22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74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3EC7-A2E5-4B05-A3A2-EDC11E6BB65E}" type="datetime1">
              <a:rPr lang="ru-RU" smtClean="0"/>
              <a:t>2015-04-22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2432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D9EF-0D22-4E69-8813-9F7557DA16D7}" type="datetime1">
              <a:rPr lang="ru-RU" smtClean="0"/>
              <a:t>2015-04-22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8264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1FA4-050E-406C-836E-B49CE3F44A12}" type="datetime1">
              <a:rPr lang="ru-RU" smtClean="0"/>
              <a:t>2015-04-22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9214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E88B-3451-485D-B0B9-5D3B791D9A61}" type="datetime1">
              <a:rPr lang="ru-RU" smtClean="0"/>
              <a:t>2015-04-22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2452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C88E-07F6-4A72-8D7F-2003DD58C999}" type="datetime1">
              <a:rPr lang="ru-RU" smtClean="0"/>
              <a:t>2015-04-22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03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EC41-8B8A-432E-80E4-D3C07A84920C}" type="datetime1">
              <a:rPr lang="ru-RU" smtClean="0"/>
              <a:t>2015-04-22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14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73B-8EDA-491A-A5C4-A553EBDA5D2E}" type="datetime1">
              <a:rPr lang="ru-RU" smtClean="0"/>
              <a:t>2015-04-22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6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5036-5E83-4504-9337-1D74968FFD10}" type="datetime1">
              <a:rPr lang="ru-RU" smtClean="0"/>
              <a:t>2015-04-22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4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FB0C-0787-4D86-8856-F1CE01B147E6}" type="datetime1">
              <a:rPr lang="ru-RU" smtClean="0"/>
              <a:t>2015-04-22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4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D9EF-0D22-4E69-8813-9F7557DA16D7}" type="datetime1">
              <a:rPr lang="ru-RU" smtClean="0"/>
              <a:t>2015-04-22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65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1FA4-050E-406C-836E-B49CE3F44A12}" type="datetime1">
              <a:rPr lang="ru-RU" smtClean="0"/>
              <a:t>2015-04-22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69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72220C-91D8-4189-84C0-4513D35A07A8}" type="datetime1">
              <a:rPr lang="ru-RU" smtClean="0"/>
              <a:t>2015-04-22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16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72220C-91D8-4189-84C0-4513D35A07A8}" type="datetime1">
              <a:rPr lang="ru-RU" smtClean="0"/>
              <a:t>2015-04-22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54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F72220C-91D8-4189-84C0-4513D35A07A8}" type="datetime1">
              <a:rPr lang="ru-RU" smtClean="0"/>
              <a:t>2015-04-22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13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7768" y="362030"/>
            <a:ext cx="7920717" cy="4290719"/>
          </a:xfrm>
        </p:spPr>
        <p:txBody>
          <a:bodyPr>
            <a:noAutofit/>
          </a:bodyPr>
          <a:lstStyle/>
          <a:p>
            <a:r>
              <a:rPr lang="ru-RU" sz="4400" dirty="0"/>
              <a:t>ИНТЕЛЛЕКТУАЛЬНАЯ СИСТЕМА МОНИТОРИНГА И ПРОДВИЖЕНИЯ ВЕБ-САЙТОВ В ПОИСКОВЫХ СИСТЕМАХ</a:t>
            </a:r>
            <a:r>
              <a:rPr lang="ru-RU" sz="4800" dirty="0"/>
              <a:t/>
            </a:r>
            <a:br>
              <a:rPr lang="ru-RU" sz="4800" dirty="0"/>
            </a:br>
            <a:endParaRPr lang="ru-RU" sz="48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4708127" y="4504898"/>
            <a:ext cx="4327040" cy="1899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000" kern="1200" spc="10" baseline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b="1" u="sng" dirty="0" smtClean="0"/>
              <a:t>Научный руководитель:</a:t>
            </a:r>
          </a:p>
          <a:p>
            <a:pPr>
              <a:lnSpc>
                <a:spcPct val="100000"/>
              </a:lnSpc>
            </a:pPr>
            <a:r>
              <a:rPr lang="ru-RU" i="1" dirty="0" smtClean="0"/>
              <a:t>Кандидат ф.-м. наук,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ru-RU" i="1" dirty="0" smtClean="0"/>
              <a:t>доцент каф. СП</a:t>
            </a:r>
            <a:endParaRPr lang="ru-RU" dirty="0" smtClean="0"/>
          </a:p>
          <a:p>
            <a:pPr>
              <a:lnSpc>
                <a:spcPct val="100000"/>
              </a:lnSpc>
            </a:pPr>
            <a:r>
              <a:rPr lang="ru-RU" dirty="0" smtClean="0"/>
              <a:t>Г. И. Радченко</a:t>
            </a:r>
            <a:endParaRPr lang="ru-RU" dirty="0"/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749927" y="4504898"/>
            <a:ext cx="4327040" cy="1899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000" kern="1200" spc="10" baseline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b="1" u="sng" dirty="0" smtClean="0"/>
              <a:t>Автор:</a:t>
            </a:r>
          </a:p>
          <a:p>
            <a:pPr>
              <a:lnSpc>
                <a:spcPct val="100000"/>
              </a:lnSpc>
            </a:pPr>
            <a:r>
              <a:rPr lang="ru-RU" i="1" dirty="0" smtClean="0"/>
              <a:t>студент группы</a:t>
            </a:r>
            <a:r>
              <a:rPr lang="en-US" i="1" dirty="0" smtClean="0"/>
              <a:t> </a:t>
            </a:r>
            <a:r>
              <a:rPr lang="ru-RU" i="1" dirty="0" smtClean="0"/>
              <a:t>ВМИ</a:t>
            </a:r>
            <a:r>
              <a:rPr lang="en-US" i="1" dirty="0" smtClean="0"/>
              <a:t>-</a:t>
            </a:r>
            <a:r>
              <a:rPr lang="ru-RU" i="1" dirty="0" smtClean="0"/>
              <a:t>411,</a:t>
            </a:r>
            <a:r>
              <a:rPr lang="en-US" i="1" dirty="0" smtClean="0"/>
              <a:t> </a:t>
            </a:r>
            <a:r>
              <a:rPr lang="ru-RU" i="1" dirty="0" err="1" smtClean="0"/>
              <a:t>ЮУрГУ</a:t>
            </a:r>
            <a:endParaRPr lang="ru-RU" dirty="0" smtClean="0"/>
          </a:p>
          <a:p>
            <a:pPr>
              <a:lnSpc>
                <a:spcPct val="100000"/>
              </a:lnSpc>
            </a:pPr>
            <a:r>
              <a:rPr lang="ru-RU" dirty="0" smtClean="0"/>
              <a:t>Е. А. Неповинных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753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404" y="177420"/>
            <a:ext cx="7242253" cy="735979"/>
          </a:xfrm>
        </p:spPr>
        <p:txBody>
          <a:bodyPr/>
          <a:lstStyle/>
          <a:p>
            <a:r>
              <a:rPr lang="ru-RU" dirty="0" smtClean="0"/>
              <a:t>Архитектура хранилищ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 descr="C:\Users\Екатерина\Downloads\Competitors - New Page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04" y="1209601"/>
            <a:ext cx="5822886" cy="26476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946404" y="3977050"/>
            <a:ext cx="582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Хранилище данных о позициях</a:t>
            </a:r>
          </a:p>
        </p:txBody>
      </p:sp>
      <p:pic>
        <p:nvPicPr>
          <p:cNvPr id="7" name="Объект 6" descr="C:\Users\Екатерина\Downloads\warehouse - New Page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04" y="4515607"/>
            <a:ext cx="5822886" cy="15388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946404" y="6172201"/>
            <a:ext cx="556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Хранилище данных о кластерах</a:t>
            </a:r>
          </a:p>
        </p:txBody>
      </p:sp>
    </p:spTree>
    <p:extLst>
      <p:ext uri="{BB962C8B-B14F-4D97-AF65-F5344CB8AC3E}">
        <p14:creationId xmlns:p14="http://schemas.microsoft.com/office/powerpoint/2010/main" val="93692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267" y="147396"/>
            <a:ext cx="7269480" cy="1325562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66" y="1939568"/>
            <a:ext cx="7535677" cy="3710605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32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5915" y="337185"/>
            <a:ext cx="7269480" cy="1325562"/>
          </a:xfrm>
        </p:spPr>
        <p:txBody>
          <a:bodyPr/>
          <a:lstStyle/>
          <a:p>
            <a:r>
              <a:rPr lang="ru-RU" dirty="0" smtClean="0"/>
              <a:t>Веб-интерфейс</a:t>
            </a:r>
            <a:r>
              <a:rPr lang="en-US" dirty="0" smtClean="0"/>
              <a:t>: </a:t>
            </a:r>
            <a:r>
              <a:rPr lang="ru-RU" dirty="0" smtClean="0"/>
              <a:t>рекомендации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12</a:t>
            </a:fld>
            <a:endParaRPr lang="ru-RU"/>
          </a:p>
        </p:txBody>
      </p:sp>
      <p:pic>
        <p:nvPicPr>
          <p:cNvPr id="1026" name="Picture 2" descr="https://pp.vk.me/c625831/v625831882/10a16/3L0pFSSXaAo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15" y="2252968"/>
            <a:ext cx="7212861" cy="391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28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4477" y="165735"/>
            <a:ext cx="4951864" cy="1325562"/>
          </a:xfrm>
        </p:spPr>
        <p:txBody>
          <a:bodyPr/>
          <a:lstStyle/>
          <a:p>
            <a:r>
              <a:rPr lang="ru-RU" dirty="0"/>
              <a:t>Веб-интерфейс</a:t>
            </a:r>
            <a:r>
              <a:rPr lang="en-US" dirty="0"/>
              <a:t>: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поиск конкурентов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4477" y="1642661"/>
            <a:ext cx="4414969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Пример работы системы для поиска конкурентов веб-сайта </a:t>
            </a:r>
            <a:r>
              <a:rPr lang="en-US" sz="2400" dirty="0" smtClean="0"/>
              <a:t>redsolution.ru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13</a:t>
            </a:fld>
            <a:endParaRPr lang="ru-RU"/>
          </a:p>
        </p:txBody>
      </p:sp>
      <p:pic>
        <p:nvPicPr>
          <p:cNvPr id="2050" name="Picture 2" descr="https://pp.vk.me/c625831/v625831882/10a1d/iiQOr75_WF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3898600"/>
            <a:ext cx="3716438" cy="283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p.vk.me/c625831/v625831882/10a24/7y5GRQhNA6I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363" y="3794156"/>
            <a:ext cx="3798787" cy="293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4929056" y="23586"/>
            <a:ext cx="3261892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solidFill>
                  <a:srgbClr val="FF0000"/>
                </a:solidFill>
              </a:rPr>
              <a:t>Перечень запросов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6" name="Равнобедренный треугольник 5"/>
          <p:cNvSpPr/>
          <p:nvPr/>
        </p:nvSpPr>
        <p:spPr>
          <a:xfrm rot="19271772">
            <a:off x="222128" y="3794524"/>
            <a:ext cx="3590488" cy="1413609"/>
          </a:xfrm>
          <a:prstGeom prst="triangle">
            <a:avLst/>
          </a:prstGeom>
          <a:solidFill>
            <a:srgbClr val="92D05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авнобедренный треугольник 9"/>
          <p:cNvSpPr/>
          <p:nvPr/>
        </p:nvSpPr>
        <p:spPr>
          <a:xfrm rot="8477642">
            <a:off x="1206002" y="4949203"/>
            <a:ext cx="3640446" cy="1542853"/>
          </a:xfrm>
          <a:prstGeom prst="triangle">
            <a:avLst>
              <a:gd name="adj" fmla="val 45372"/>
            </a:avLst>
          </a:prstGeom>
          <a:solidFill>
            <a:srgbClr val="FF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Выноска 1 7"/>
          <p:cNvSpPr/>
          <p:nvPr/>
        </p:nvSpPr>
        <p:spPr>
          <a:xfrm>
            <a:off x="274477" y="2935850"/>
            <a:ext cx="2342888" cy="612648"/>
          </a:xfrm>
          <a:prstGeom prst="borderCallout1">
            <a:avLst>
              <a:gd name="adj1" fmla="val 107754"/>
              <a:gd name="adj2" fmla="val 75082"/>
              <a:gd name="adj3" fmla="val 178226"/>
              <a:gd name="adj4" fmla="val 76249"/>
            </a:avLst>
          </a:prstGeom>
          <a:solidFill>
            <a:srgbClr val="B6DF89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Наша позиция выше конкурентов</a:t>
            </a:r>
            <a:endParaRPr lang="ru-RU" dirty="0"/>
          </a:p>
        </p:txBody>
      </p:sp>
      <p:sp>
        <p:nvSpPr>
          <p:cNvPr id="12" name="Выноска 1 11"/>
          <p:cNvSpPr/>
          <p:nvPr/>
        </p:nvSpPr>
        <p:spPr>
          <a:xfrm>
            <a:off x="2934187" y="2886503"/>
            <a:ext cx="2342888" cy="612648"/>
          </a:xfrm>
          <a:prstGeom prst="borderCallout1">
            <a:avLst>
              <a:gd name="adj1" fmla="val 111862"/>
              <a:gd name="adj2" fmla="val 44647"/>
              <a:gd name="adj3" fmla="val 219305"/>
              <a:gd name="adj4" fmla="val 39010"/>
            </a:avLst>
          </a:prstGeom>
          <a:solidFill>
            <a:srgbClr val="E6767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Наша позиция ниже конкурентов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684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8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3" y="-198436"/>
            <a:ext cx="7269480" cy="1325562"/>
          </a:xfrm>
        </p:spPr>
        <p:txBody>
          <a:bodyPr/>
          <a:lstStyle/>
          <a:p>
            <a:r>
              <a:rPr lang="ru-RU" dirty="0" smtClean="0"/>
              <a:t>Эксперименты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14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028413" y="4476650"/>
            <a:ext cx="457200" cy="300038"/>
          </a:xfrm>
          <a:prstGeom prst="rect">
            <a:avLst/>
          </a:prstGeom>
          <a:solidFill>
            <a:srgbClr val="1F77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028413" y="4817995"/>
            <a:ext cx="457200" cy="300038"/>
          </a:xfrm>
          <a:prstGeom prst="rect">
            <a:avLst/>
          </a:prstGeom>
          <a:solidFill>
            <a:srgbClr val="D627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028413" y="5164783"/>
            <a:ext cx="457200" cy="300038"/>
          </a:xfrm>
          <a:prstGeom prst="rect">
            <a:avLst/>
          </a:prstGeom>
          <a:solidFill>
            <a:srgbClr val="9467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020024" y="5519960"/>
            <a:ext cx="457200" cy="300038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020024" y="5885579"/>
            <a:ext cx="457200" cy="300038"/>
          </a:xfrm>
          <a:prstGeom prst="rect">
            <a:avLst/>
          </a:prstGeom>
          <a:solidFill>
            <a:srgbClr val="E377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020024" y="6232367"/>
            <a:ext cx="457200" cy="300038"/>
          </a:xfrm>
          <a:prstGeom prst="rect">
            <a:avLst/>
          </a:prstGeom>
          <a:solidFill>
            <a:srgbClr val="8C56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599913" y="441001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vk.com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5599912" y="4766676"/>
            <a:ext cx="125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ucheba.ru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5599912" y="5106562"/>
            <a:ext cx="221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professorrating.ru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591524" y="5485313"/>
            <a:ext cx="235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gigamark.com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5591523" y="583542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thg.ru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5591524" y="615559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vite.ru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21" y="2632944"/>
            <a:ext cx="4616771" cy="4194934"/>
          </a:xfrm>
          <a:prstGeom prst="rect">
            <a:avLst/>
          </a:prstGeom>
        </p:spPr>
      </p:pic>
      <p:sp>
        <p:nvSpPr>
          <p:cNvPr id="20" name="Объект 2"/>
          <p:cNvSpPr txBox="1">
            <a:spLocks/>
          </p:cNvSpPr>
          <p:nvPr/>
        </p:nvSpPr>
        <p:spPr>
          <a:xfrm>
            <a:off x="4929056" y="23586"/>
            <a:ext cx="3261892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solidFill>
                  <a:srgbClr val="FF0000"/>
                </a:solidFill>
              </a:rPr>
              <a:t>Перечень запросов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54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404" y="328612"/>
            <a:ext cx="7269480" cy="734059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6404" y="1500188"/>
            <a:ext cx="6768846" cy="490061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Разработан сервис </a:t>
            </a:r>
            <a:r>
              <a:rPr lang="ru-RU" sz="2000" dirty="0"/>
              <a:t>кластеризации </a:t>
            </a:r>
            <a:r>
              <a:rPr lang="ru-RU" sz="2000" dirty="0" smtClean="0"/>
              <a:t>данных на основе алгоритма четкой кластеризации </a:t>
            </a:r>
            <a:r>
              <a:rPr lang="en-US" sz="2000" i="1" dirty="0"/>
              <a:t>k</a:t>
            </a:r>
            <a:r>
              <a:rPr lang="en-US" sz="2000" dirty="0" smtClean="0"/>
              <a:t>-</a:t>
            </a:r>
            <a:r>
              <a:rPr lang="ru-RU" sz="2000" dirty="0" smtClean="0"/>
              <a:t>средних</a:t>
            </a:r>
            <a:endParaRPr lang="ru-RU" sz="20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Разработан сервис </a:t>
            </a:r>
            <a:r>
              <a:rPr lang="ru-RU" sz="2000" dirty="0"/>
              <a:t>поиска конкурентов заданного веб-сайта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Разработан сервис </a:t>
            </a:r>
            <a:r>
              <a:rPr lang="ru-RU" sz="2000" dirty="0"/>
              <a:t>рекомендаций для продвижения </a:t>
            </a:r>
            <a:r>
              <a:rPr lang="ru-RU" sz="2000" dirty="0" smtClean="0"/>
              <a:t>веб-сайта, включающий подбор семантического ядра</a:t>
            </a:r>
            <a:endParaRPr lang="en-US" sz="20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Разработана архитектура </a:t>
            </a:r>
            <a:r>
              <a:rPr lang="ru-RU" sz="2000" dirty="0"/>
              <a:t>хранилищ </a:t>
            </a:r>
            <a:r>
              <a:rPr lang="ru-RU" sz="2000" dirty="0" smtClean="0"/>
              <a:t>данных о позициях и о кластерах</a:t>
            </a:r>
            <a:endParaRPr lang="ru-RU" sz="20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Разработан пользовательский интерфейс </a:t>
            </a:r>
            <a:r>
              <a:rPr lang="ru-RU" sz="2000" dirty="0"/>
              <a:t>системы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25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404" y="171449"/>
            <a:ext cx="7226046" cy="748347"/>
          </a:xfrm>
        </p:spPr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6403" y="1200151"/>
            <a:ext cx="7026021" cy="52720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b="1" dirty="0"/>
              <a:t>Целью</a:t>
            </a:r>
            <a:r>
              <a:rPr lang="ru-RU" sz="2000" dirty="0"/>
              <a:t> данной работы является разработка интеллектуальной системы анализа данных для мониторинга </a:t>
            </a:r>
            <a:r>
              <a:rPr lang="ru-RU" sz="2000" dirty="0" smtClean="0"/>
              <a:t>и </a:t>
            </a:r>
            <a:r>
              <a:rPr lang="ru-RU" sz="2000" dirty="0" smtClean="0"/>
              <a:t>продвижения </a:t>
            </a:r>
            <a:r>
              <a:rPr lang="ru-RU" sz="2000" dirty="0" smtClean="0"/>
              <a:t>веб-сайтов </a:t>
            </a:r>
            <a:r>
              <a:rPr lang="ru-RU" sz="2000" dirty="0"/>
              <a:t>по запросам в </a:t>
            </a:r>
            <a:r>
              <a:rPr lang="ru-RU" sz="2000" dirty="0" smtClean="0"/>
              <a:t>поисков</a:t>
            </a:r>
            <a:r>
              <a:rPr lang="ru-RU" sz="2000" dirty="0" smtClean="0"/>
              <a:t>ой</a:t>
            </a:r>
            <a:r>
              <a:rPr lang="ru-RU" sz="2000" dirty="0" smtClean="0"/>
              <a:t> системе Яндекс. </a:t>
            </a:r>
            <a:endParaRPr lang="en-US" sz="2000" dirty="0" smtClean="0"/>
          </a:p>
          <a:p>
            <a:pPr marL="0" indent="0" algn="just">
              <a:buNone/>
            </a:pPr>
            <a:r>
              <a:rPr lang="ru-RU" sz="2000" dirty="0" smtClean="0"/>
              <a:t>В рамках проекта должны быть решены следующие задачи: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Разработка сервиса кластеризации данных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Разработка сервиса поиска конкурентов заданного веб-сайта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Разработка сервиса рекомендаций для продвижения веб-сайта</a:t>
            </a:r>
            <a:endParaRPr lang="en-US" sz="200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Разработка архитектуры хранилищ данных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Разработка пользовательского интерфейса системы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6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404" y="0"/>
            <a:ext cx="7269480" cy="1325562"/>
          </a:xfrm>
        </p:spPr>
        <p:txBody>
          <a:bodyPr/>
          <a:lstStyle/>
          <a:p>
            <a:r>
              <a:rPr lang="ru-RU" dirty="0" smtClean="0"/>
              <a:t>Описание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6404" y="1405744"/>
            <a:ext cx="7146718" cy="32071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dirty="0"/>
              <a:t>Сравнительный анализ конкурентов по временным и другим параметрам позволяет выявить динамику изменений маркетинговой стратегии, провести оценку наиболее эффективных ходов лидера рынка, обеспечивающих наилучшие результаты.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Результаты </a:t>
            </a:r>
            <a:r>
              <a:rPr lang="ru-RU" dirty="0"/>
              <a:t>оценки дают возможность оперативно реагировать на изменения предпочтений потребителей и принимать меры по устранению недостатков стратегий позиционирования и продвижения</a:t>
            </a:r>
            <a:r>
              <a:rPr lang="ru-RU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3</a:t>
            </a:fld>
            <a:endParaRPr lang="ru-RU"/>
          </a:p>
        </p:txBody>
      </p:sp>
      <p:pic>
        <p:nvPicPr>
          <p:cNvPr id="1026" name="Picture 2" descr="http://tvoymarketing.ru/wp-content/uploads/2014/04/konkuren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88" y="4460636"/>
            <a:ext cx="3825574" cy="200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08728" y="4258101"/>
            <a:ext cx="30843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Наиболее эффективным методом анализа текущего состояния конкурентов компании является интеллектуальный анализ данных.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272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404" y="0"/>
            <a:ext cx="7269480" cy="1325562"/>
          </a:xfrm>
        </p:spPr>
        <p:txBody>
          <a:bodyPr>
            <a:normAutofit/>
          </a:bodyPr>
          <a:lstStyle/>
          <a:p>
            <a:r>
              <a:rPr lang="ru-RU" dirty="0" smtClean="0"/>
              <a:t>Применение </a:t>
            </a:r>
            <a:r>
              <a:rPr lang="ru-RU" dirty="0"/>
              <a:t>алгоритма кластеризации для </a:t>
            </a:r>
            <a:r>
              <a:rPr lang="ru-RU" dirty="0" smtClean="0"/>
              <a:t>запросов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55585" y="1610437"/>
                <a:ext cx="6873763" cy="4776715"/>
              </a:xfrm>
            </p:spPr>
            <p:txBody>
              <a:bodyPr>
                <a:normAutofit fontScale="92500"/>
              </a:bodyPr>
              <a:lstStyle/>
              <a:p>
                <a:pPr marL="0" indent="0" algn="just">
                  <a:buNone/>
                </a:pPr>
                <a:r>
                  <a:rPr lang="ru-RU" dirty="0"/>
                  <a:t>Сборщик позиций производит постоянный мониторинг позиций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ru-RU" dirty="0"/>
                  <a:t> ресурсов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в результатах поиска по заданному набору запросов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в день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ru-RU" dirty="0"/>
                  <a:t>. Основной характеристикой отслеживания является максимальная глубина поиска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dirty="0"/>
                  <a:t>, определяющая максимальное количество позиций, анализируемых сборщиком.</a:t>
                </a:r>
              </a:p>
              <a:p>
                <a:pPr marL="0" indent="0" algn="just">
                  <a:buNone/>
                </a:pPr>
                <a:r>
                  <a:rPr lang="ru-RU" dirty="0"/>
                  <a:t>Исходной информацией для алгоритма кластеризации </a:t>
                </a:r>
                <a:r>
                  <a:rPr lang="ru-RU" dirty="0" smtClean="0"/>
                  <a:t>в является </a:t>
                </a:r>
                <a:r>
                  <a:rPr lang="ru-RU" dirty="0"/>
                  <a:t>матрица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, каждая строка которой представляет собой поисковый запрос, а столбец представляет определенный анализируемый веб-сайт. </a:t>
                </a:r>
              </a:p>
              <a:p>
                <a:pPr marL="0" indent="0" algn="just">
                  <a:buNone/>
                </a:pPr>
                <a:r>
                  <a:rPr lang="ru-RU" dirty="0"/>
                  <a:t>Для заполнения ячейки матрицы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с номером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/>
                  <a:t>, отвечающей за усредненную позицию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-того сайта по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/>
                  <a:t>-тому запросу за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/>
                  <a:t> дней, воспользуемся следующей метрикой: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nary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, если  сайт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 присутствует в выдаче по запрсу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0,  если сайт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 отсутствует в выдаче по запросу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ru-RU" i="1" dirty="0"/>
                  <a:t>.</a:t>
                </a:r>
                <a:endParaRPr lang="ru-RU" dirty="0"/>
              </a:p>
              <a:p>
                <a:pPr marL="0" indent="0" algn="just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5585" y="1610437"/>
                <a:ext cx="6873763" cy="4776715"/>
              </a:xfrm>
              <a:blipFill rotWithShape="0">
                <a:blip r:embed="rId2"/>
                <a:stretch>
                  <a:fillRect l="-532" t="-510" r="-5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07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800" y="147396"/>
            <a:ext cx="7269480" cy="1325562"/>
          </a:xfrm>
        </p:spPr>
        <p:txBody>
          <a:bodyPr>
            <a:normAutofit/>
          </a:bodyPr>
          <a:lstStyle/>
          <a:p>
            <a:r>
              <a:rPr lang="ru-RU" dirty="0" smtClean="0"/>
              <a:t>Применение </a:t>
            </a:r>
            <a:r>
              <a:rPr lang="ru-RU" dirty="0"/>
              <a:t>алгоритма кластеризации для </a:t>
            </a:r>
            <a:r>
              <a:rPr lang="ru-RU" dirty="0" smtClean="0"/>
              <a:t>запросов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8800" y="1833511"/>
                <a:ext cx="7569731" cy="4772006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ru-RU" sz="2100" dirty="0" smtClean="0"/>
                  <a:t>1. Случайным </a:t>
                </a:r>
                <a:r>
                  <a:rPr lang="ru-RU" sz="2100" dirty="0"/>
                  <a:t>образом инициализировать </a:t>
                </a:r>
                <a:r>
                  <a:rPr lang="ru-RU" sz="2100" dirty="0" err="1"/>
                  <a:t>центроиды</a:t>
                </a:r>
                <a:r>
                  <a:rPr lang="ru-RU" sz="2100" dirty="0"/>
                  <a:t> </a:t>
                </a:r>
                <a14:m>
                  <m:oMath xmlns:m="http://schemas.openxmlformats.org/officeDocument/2006/math">
                    <m:r>
                      <a:rPr lang="ru-RU" sz="21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sz="2100" dirty="0"/>
                  <a:t> кластеров запросами </a:t>
                </a:r>
                <a14:m>
                  <m:oMath xmlns:m="http://schemas.openxmlformats.org/officeDocument/2006/math">
                    <m:r>
                      <a:rPr lang="ru-RU" sz="21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ru-RU" sz="21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1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ru-RU" sz="21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21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sz="2100" dirty="0"/>
                  <a:t> так, что количество </a:t>
                </a:r>
                <a14:m>
                  <m:oMath xmlns:m="http://schemas.openxmlformats.org/officeDocument/2006/math">
                    <m:r>
                      <a:rPr lang="ru-RU" sz="21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sz="2100" dirty="0"/>
                  <a:t> совпадает со значением оптимального количества кластеров, вычисленным ранее.</a:t>
                </a:r>
              </a:p>
              <a:p>
                <a:pPr marL="0" indent="0">
                  <a:buNone/>
                </a:pPr>
                <a:r>
                  <a:rPr lang="ru-RU" sz="2100" dirty="0" smtClean="0"/>
                  <a:t>2. Для </a:t>
                </a:r>
                <a:r>
                  <a:rPr lang="ru-RU" sz="2100" dirty="0"/>
                  <a:t>каждого </a:t>
                </a:r>
                <a:r>
                  <a:rPr lang="ru-RU" sz="2100" dirty="0" err="1"/>
                  <a:t>центроида</a:t>
                </a:r>
                <a:r>
                  <a:rPr lang="ru-RU" sz="2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1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sz="21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100" dirty="0"/>
                  <a:t> вычислить расстояния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1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ru-RU" sz="21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sz="2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100" dirty="0"/>
                  <a:t> до всех точек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1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ru-RU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1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sz="2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1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ru-RU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21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1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ru-RU" sz="2100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ru-RU" sz="21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1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ru-RU" sz="2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1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1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ru-RU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2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100" dirty="0"/>
              </a:p>
              <a:p>
                <a:pPr marL="0" indent="0">
                  <a:buNone/>
                </a:pPr>
                <a:r>
                  <a:rPr lang="ru-RU" sz="2100" dirty="0" smtClean="0"/>
                  <a:t>3. Сформировать </a:t>
                </a:r>
                <a:r>
                  <a:rPr lang="ru-RU" sz="2100" dirty="0"/>
                  <a:t>кластеры. Для каждого </a:t>
                </a:r>
                <a:r>
                  <a:rPr lang="ru-RU" sz="2100" dirty="0" err="1"/>
                  <a:t>центроида</a:t>
                </a:r>
                <a:r>
                  <a:rPr lang="ru-RU" sz="2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1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sz="21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100" dirty="0"/>
                  <a:t> из множества </a:t>
                </a:r>
                <a14:m>
                  <m:oMath xmlns:m="http://schemas.openxmlformats.org/officeDocument/2006/math">
                    <m:r>
                      <a:rPr lang="ru-RU" sz="21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sz="2100" dirty="0"/>
                  <a:t> отобрать подмножество точек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1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21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100" dirty="0"/>
                  <a:t> с минимальным расстоянием до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1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sz="21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1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sz="2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210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sub>
                          <m:r>
                            <a:rPr lang="ru-RU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210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ru-RU" sz="21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1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ru-RU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21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100" dirty="0"/>
              </a:p>
              <a:p>
                <a:pPr marL="0" indent="0">
                  <a:buNone/>
                </a:pPr>
                <a:r>
                  <a:rPr lang="ru-RU" sz="2100" dirty="0" smtClean="0"/>
                  <a:t>4. Вычислить </a:t>
                </a:r>
                <a:r>
                  <a:rPr lang="ru-RU" sz="2100" dirty="0"/>
                  <a:t>новые </a:t>
                </a:r>
                <a:r>
                  <a:rPr lang="ru-RU" sz="2100" dirty="0" err="1"/>
                  <a:t>центроиды</a:t>
                </a:r>
                <a:r>
                  <a:rPr lang="ru-RU" sz="2100" dirty="0"/>
                  <a:t> как среднее всех точек кластера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1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21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1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1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ru-RU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21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2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1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RU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2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ru-RU" sz="21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1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ru-RU" sz="2100" i="1">
                          <a:latin typeface="Cambria Math" panose="02040503050406030204" pitchFamily="18" charset="0"/>
                        </a:rPr>
                        <m:t>, где </m:t>
                      </m:r>
                      <m:sSub>
                        <m:sSubPr>
                          <m:ctrlPr>
                            <a:rPr lang="ru-RU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2100" i="1">
                          <a:latin typeface="Cambria Math" panose="02040503050406030204" pitchFamily="18" charset="0"/>
                        </a:rPr>
                        <m:t>−количество точек в кластере 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100" dirty="0"/>
              </a:p>
              <a:p>
                <a:pPr marL="0" indent="0">
                  <a:buNone/>
                </a:pPr>
                <a:r>
                  <a:rPr lang="ru-RU" sz="2100" dirty="0" smtClean="0"/>
                  <a:t>5. Сравнить </a:t>
                </a:r>
                <a:r>
                  <a:rPr lang="ru-RU" sz="2100" dirty="0"/>
                  <a:t>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1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sz="21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100" dirty="0"/>
                  <a:t> с полученными на предыдущей итерации. В случае нахождения хотя бы одного несовпадения перейти к шагу 2.</a:t>
                </a:r>
              </a:p>
              <a:p>
                <a:pPr marL="0" indent="0">
                  <a:buNone/>
                </a:pPr>
                <a:r>
                  <a:rPr lang="ru-RU" sz="2100" dirty="0" smtClean="0"/>
                  <a:t>6. Конец </a:t>
                </a:r>
                <a:r>
                  <a:rPr lang="ru-RU" sz="2100" dirty="0"/>
                  <a:t>алгоритма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800" y="1833511"/>
                <a:ext cx="7569731" cy="4772006"/>
              </a:xfrm>
              <a:blipFill rotWithShape="0">
                <a:blip r:embed="rId2"/>
                <a:stretch>
                  <a:fillRect l="-483" t="-16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532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404" y="259308"/>
            <a:ext cx="7105775" cy="776922"/>
          </a:xfrm>
        </p:spPr>
        <p:txBody>
          <a:bodyPr>
            <a:normAutofit/>
          </a:bodyPr>
          <a:lstStyle/>
          <a:p>
            <a:r>
              <a:rPr lang="ru-RU" dirty="0" smtClean="0"/>
              <a:t>Диаграмма деятельности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 descr="C:\Users\Екатерина\Downloads\Basic State Diagram - UML State Diagram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864" y="1261269"/>
            <a:ext cx="3657600" cy="5486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391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0112" y="157161"/>
            <a:ext cx="6930009" cy="748347"/>
          </a:xfrm>
        </p:spPr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109879"/>
              </p:ext>
            </p:extLst>
          </p:nvPr>
        </p:nvGraphicFramePr>
        <p:xfrm>
          <a:off x="1141696" y="4540885"/>
          <a:ext cx="64468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175"/>
                <a:gridCol w="1714500"/>
                <a:gridCol w="1466455"/>
                <a:gridCol w="1611710"/>
              </a:tblGrid>
              <a:tr h="37084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robokubik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ru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mosigra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ru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d-dveri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ru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детские игрушки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199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развивающие игры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170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настольные игры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168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железные двери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180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7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595" y="1314450"/>
            <a:ext cx="4515042" cy="29381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591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158" y="259011"/>
            <a:ext cx="7268033" cy="738708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Актеры и варианты </a:t>
            </a:r>
            <a:r>
              <a:rPr lang="ru-RU" sz="3200" dirty="0" smtClean="0"/>
              <a:t>использования системы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8</a:t>
            </a:fld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38" y="997719"/>
            <a:ext cx="6109442" cy="5768207"/>
          </a:xfrm>
        </p:spPr>
      </p:pic>
    </p:spTree>
    <p:extLst>
      <p:ext uri="{BB962C8B-B14F-4D97-AF65-F5344CB8AC3E}">
        <p14:creationId xmlns:p14="http://schemas.microsoft.com/office/powerpoint/2010/main" val="308842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404" y="218364"/>
            <a:ext cx="7228605" cy="681388"/>
          </a:xfrm>
        </p:spPr>
        <p:txBody>
          <a:bodyPr/>
          <a:lstStyle/>
          <a:p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 descr="C:\Users\Екатерина\Downloads\Comnponents - New Page (7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72" y="1433016"/>
            <a:ext cx="7399737" cy="50769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00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 (Грань)]]</Template>
  <TotalTime>275</TotalTime>
  <Words>342</Words>
  <Application>Microsoft Office PowerPoint</Application>
  <PresentationFormat>Экран (4:3)</PresentationFormat>
  <Paragraphs>98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15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Century Schoolbook</vt:lpstr>
      <vt:lpstr>Times New Roman</vt:lpstr>
      <vt:lpstr>Wingdings</vt:lpstr>
      <vt:lpstr>Wingdings 2</vt:lpstr>
      <vt:lpstr>HDOfficeLightV0</vt:lpstr>
      <vt:lpstr>1_HDOfficeLightV0</vt:lpstr>
      <vt:lpstr>View</vt:lpstr>
      <vt:lpstr>ИНТЕЛЛЕКТУАЛЬНАЯ СИСТЕМА МОНИТОРИНГА И ПРОДВИЖЕНИЯ ВЕБ-САЙТОВ В ПОИСКОВЫХ СИСТЕМАХ </vt:lpstr>
      <vt:lpstr>Цели и задачи</vt:lpstr>
      <vt:lpstr>Описание проблемы</vt:lpstr>
      <vt:lpstr>Применение алгоритма кластеризации для запросов</vt:lpstr>
      <vt:lpstr>Применение алгоритма кластеризации для запросов</vt:lpstr>
      <vt:lpstr>Диаграмма деятельности</vt:lpstr>
      <vt:lpstr>Пример</vt:lpstr>
      <vt:lpstr>Актеры и варианты использования системы</vt:lpstr>
      <vt:lpstr>Архитектура системы</vt:lpstr>
      <vt:lpstr>Архитектура хранилищ</vt:lpstr>
      <vt:lpstr>Реализация</vt:lpstr>
      <vt:lpstr>Веб-интерфейс: рекомендации</vt:lpstr>
      <vt:lpstr>Веб-интерфейс:  поиск конкурентов</vt:lpstr>
      <vt:lpstr>Эксперименты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</dc:title>
  <dc:creator>Gleb Radchenko</dc:creator>
  <cp:lastModifiedBy>Gleb Radchenko</cp:lastModifiedBy>
  <cp:revision>24</cp:revision>
  <dcterms:created xsi:type="dcterms:W3CDTF">2015-04-15T05:59:50Z</dcterms:created>
  <dcterms:modified xsi:type="dcterms:W3CDTF">2015-04-22T05:32:00Z</dcterms:modified>
</cp:coreProperties>
</file>