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  <p:sldMasterId id="2147483912" r:id="rId2"/>
    <p:sldMasterId id="2147483948" r:id="rId3"/>
  </p:sldMasterIdLst>
  <p:notesMasterIdLst>
    <p:notesMasterId r:id="rId19"/>
  </p:notesMasterIdLst>
  <p:sldIdLst>
    <p:sldId id="256" r:id="rId4"/>
    <p:sldId id="257" r:id="rId5"/>
    <p:sldId id="258" r:id="rId6"/>
    <p:sldId id="263" r:id="rId7"/>
    <p:sldId id="264" r:id="rId8"/>
    <p:sldId id="265" r:id="rId9"/>
    <p:sldId id="266" r:id="rId10"/>
    <p:sldId id="259" r:id="rId11"/>
    <p:sldId id="260" r:id="rId12"/>
    <p:sldId id="261" r:id="rId13"/>
    <p:sldId id="262" r:id="rId14"/>
    <p:sldId id="267" r:id="rId15"/>
    <p:sldId id="268" r:id="rId16"/>
    <p:sldId id="270" r:id="rId17"/>
    <p:sldId id="26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F813F-1706-4352-AD8B-733ADD07516A}" type="datetimeFigureOut">
              <a:rPr lang="ru-RU" smtClean="0"/>
              <a:t>21.04.2015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A1F0C-4D94-437E-80F2-F313780206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1F0C-4D94-437E-80F2-F313780206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82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3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5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1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32C5-4EF7-44E9-8AC0-543A9CBD21A3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20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86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77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7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21.04.2015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4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21.04.2015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21.04.2015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406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36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1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5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17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A6132C5-4EF7-44E9-8AC0-543A9CBD21A3}" type="datetime1">
              <a:rPr lang="ru-RU" smtClean="0"/>
              <a:t>21.04.2015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84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30A2-8F33-4019-B2B9-16E2D46DA9AF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3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632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3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21.04.2015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4122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21.04.2015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746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21.04.2015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4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3EC7-A2E5-4B05-A3A2-EDC11E6BB65E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26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21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E88B-3451-485D-B0B9-5D3B791D9A61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2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C88E-07F6-4A72-8D7F-2003DD58C999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EC41-8B8A-432E-80E4-D3C07A84920C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1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73B-8EDA-491A-A5C4-A553EBDA5D2E}" type="datetime1">
              <a:rPr lang="ru-RU" smtClean="0"/>
              <a:t>21.04.2015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6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5036-5E83-4504-9337-1D74968FFD10}" type="datetime1">
              <a:rPr lang="ru-RU" smtClean="0"/>
              <a:t>21.04.2015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FB0C-0787-4D86-8856-F1CE01B147E6}" type="datetime1">
              <a:rPr lang="ru-RU" smtClean="0"/>
              <a:t>21.04.2015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D9EF-0D22-4E69-8813-9F7557DA16D7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1FA4-050E-406C-836E-B49CE3F44A12}" type="datetime1">
              <a:rPr lang="ru-RU" smtClean="0"/>
              <a:t>21.04.2015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1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72220C-91D8-4189-84C0-4513D35A07A8}" type="datetime1">
              <a:rPr lang="ru-RU" smtClean="0"/>
              <a:t>21.04.2015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8FD4787-A815-42E7-9C3F-EE8E3DD8A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7768" y="362030"/>
            <a:ext cx="7920717" cy="4290719"/>
          </a:xfrm>
        </p:spPr>
        <p:txBody>
          <a:bodyPr>
            <a:noAutofit/>
          </a:bodyPr>
          <a:lstStyle/>
          <a:p>
            <a:r>
              <a:rPr lang="ru-RU" sz="4400" dirty="0"/>
              <a:t>ИНТЕЛЛЕКТУАЛЬНАЯ СИСТЕМА МОНИТОРИНГА И ПРОДВИЖЕНИЯ ВЕБ-САЙТОВ В ПОИСКОВЫХ СИСТЕМАХ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7081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Научный руководитель: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Кандидат ф.-м. наук, доцент каф. СП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Г. И. Радченко</a:t>
            </a:r>
            <a:endParaRPr lang="ru-RU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49927" y="4504898"/>
            <a:ext cx="4327040" cy="1899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000" kern="1200" spc="10" baseline="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b="1" u="sng" dirty="0" smtClean="0"/>
              <a:t>Автор:</a:t>
            </a:r>
          </a:p>
          <a:p>
            <a:pPr>
              <a:lnSpc>
                <a:spcPct val="100000"/>
              </a:lnSpc>
            </a:pPr>
            <a:r>
              <a:rPr lang="ru-RU" i="1" dirty="0" smtClean="0"/>
              <a:t>студент группы</a:t>
            </a:r>
            <a:r>
              <a:rPr lang="en-US" i="1" dirty="0" smtClean="0"/>
              <a:t> </a:t>
            </a:r>
            <a:r>
              <a:rPr lang="ru-RU" i="1" dirty="0" smtClean="0"/>
              <a:t>ВМИ-411,ЮУрГУ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Е. А. Неповинных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5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18364"/>
            <a:ext cx="7228605" cy="681388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 descr="C:\Users\Екатерина\Downloads\Comnponents - New Page (7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2" y="1433016"/>
            <a:ext cx="7399737" cy="5076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0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7420"/>
            <a:ext cx="7242253" cy="735979"/>
          </a:xfrm>
        </p:spPr>
        <p:txBody>
          <a:bodyPr/>
          <a:lstStyle/>
          <a:p>
            <a:r>
              <a:rPr lang="ru-RU" dirty="0" smtClean="0"/>
              <a:t>Архитектура хранилищ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 descr="C:\Users\Екатерина\Downloads\Competitors - New Page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1209601"/>
            <a:ext cx="5822886" cy="26476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46404" y="3977050"/>
            <a:ext cx="582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позициях</a:t>
            </a:r>
          </a:p>
        </p:txBody>
      </p:sp>
      <p:pic>
        <p:nvPicPr>
          <p:cNvPr id="7" name="Объект 6" descr="C:\Users\Екатерина\Downloads\warehouse - New Page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04" y="4515607"/>
            <a:ext cx="5822886" cy="15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46404" y="6172201"/>
            <a:ext cx="55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Хранилище данных о кластерах</a:t>
            </a:r>
          </a:p>
        </p:txBody>
      </p:sp>
    </p:spTree>
    <p:extLst>
      <p:ext uri="{BB962C8B-B14F-4D97-AF65-F5344CB8AC3E}">
        <p14:creationId xmlns:p14="http://schemas.microsoft.com/office/powerpoint/2010/main" val="93692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267" y="147396"/>
            <a:ext cx="726948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6" y="1939568"/>
            <a:ext cx="7535677" cy="371060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2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8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Эксперименты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4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28612"/>
            <a:ext cx="7269480" cy="73405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500188"/>
            <a:ext cx="6768846" cy="49006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кластеризации </a:t>
            </a:r>
            <a:r>
              <a:rPr lang="ru-RU" sz="2000" dirty="0" smtClean="0"/>
              <a:t>данных на основе алгоритма четкой кластеризации </a:t>
            </a:r>
            <a:r>
              <a:rPr lang="en-US" sz="2000" i="1" dirty="0"/>
              <a:t>k</a:t>
            </a:r>
            <a:r>
              <a:rPr lang="en-US" sz="2000" dirty="0" smtClean="0"/>
              <a:t>-</a:t>
            </a:r>
            <a:r>
              <a:rPr lang="ru-RU" sz="2000" dirty="0" smtClean="0"/>
              <a:t>средних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сервис </a:t>
            </a:r>
            <a:r>
              <a:rPr lang="ru-RU" sz="2000" dirty="0"/>
              <a:t>рекомендаций для продвижения </a:t>
            </a:r>
            <a:r>
              <a:rPr lang="ru-RU" sz="2000" dirty="0" smtClean="0"/>
              <a:t>веб-сайта, включающий подбор семантического ядра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Разработана архитектура </a:t>
            </a:r>
            <a:r>
              <a:rPr lang="ru-RU" sz="2000" dirty="0"/>
              <a:t>хранилищ </a:t>
            </a:r>
            <a:r>
              <a:rPr lang="ru-RU" sz="2000" dirty="0" smtClean="0"/>
              <a:t>данных о позициях и о кластерах</a:t>
            </a:r>
            <a:endParaRPr lang="ru-RU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Разработан пользовательский интерфейс </a:t>
            </a:r>
            <a:r>
              <a:rPr lang="ru-RU" sz="2000" dirty="0"/>
              <a:t>системы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5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171449"/>
            <a:ext cx="7226046" cy="748347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3" y="1200151"/>
            <a:ext cx="7026021" cy="52720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Целью</a:t>
            </a:r>
            <a:r>
              <a:rPr lang="ru-RU" sz="2000" dirty="0"/>
              <a:t> данной работы является разработка интеллектуальной системы анализа данных для мониторинга </a:t>
            </a:r>
            <a:r>
              <a:rPr lang="ru-RU" sz="2000" dirty="0" smtClean="0"/>
              <a:t>и </a:t>
            </a:r>
            <a:r>
              <a:rPr lang="ru-RU" sz="2000" dirty="0" err="1" smtClean="0"/>
              <a:t>продвиженя</a:t>
            </a:r>
            <a:r>
              <a:rPr lang="ru-RU" sz="2000" dirty="0" smtClean="0"/>
              <a:t> веб-сайтов </a:t>
            </a:r>
            <a:r>
              <a:rPr lang="ru-RU" sz="2000" dirty="0"/>
              <a:t>по запросам в </a:t>
            </a:r>
            <a:r>
              <a:rPr lang="ru-RU" sz="2000" dirty="0" smtClean="0"/>
              <a:t>поисковых системах Яндекс и </a:t>
            </a:r>
            <a:r>
              <a:rPr lang="en-US" sz="2000" dirty="0" smtClean="0"/>
              <a:t>Google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marL="0" indent="0" algn="just">
              <a:buNone/>
            </a:pPr>
            <a:r>
              <a:rPr lang="ru-RU" sz="2000" dirty="0" smtClean="0"/>
              <a:t>В рамках проекта должны быть решены следующие задачи: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кластеризации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поиска конкурентов заданного веб-сайта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сервиса рекомендаций для продвижения </a:t>
            </a:r>
            <a:r>
              <a:rPr lang="ru-RU" sz="2000" dirty="0" smtClean="0"/>
              <a:t>веб-сайта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архитектуры хранилищ данных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sz="2000" dirty="0" smtClean="0"/>
              <a:t>Разработка пользовательского интерфейса системы</a:t>
            </a:r>
            <a:endParaRPr lang="ru-RU" sz="2000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/>
          <a:lstStyle/>
          <a:p>
            <a:r>
              <a:rPr lang="ru-RU" dirty="0" smtClean="0"/>
              <a:t>Описание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405744"/>
            <a:ext cx="7146718" cy="3207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Сравнительный анализ конкурентов по временным и другим параметрам позволяет выявить динамику изменений маркетинговой стратегии, провести оценку наиболее эффективных ходов лидера рынка, обеспечивающих наилучшие результаты.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Результаты </a:t>
            </a:r>
            <a:r>
              <a:rPr lang="ru-RU" dirty="0"/>
              <a:t>оценки дают возможность оперативно реагировать на изменения предпочтений потребителей и принимать меры по устранению недостатков стратегий позиционирования и продвижения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http://tvoymarketing.ru/wp-content/uploads/2014/04/konkuren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88" y="4460636"/>
            <a:ext cx="3825574" cy="200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8728" y="4258101"/>
            <a:ext cx="3084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Наиболее эффективным методом анализа текущего состояния конкурентов компании является интеллектуальный анализ данных.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2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0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Сборщик позиций производит постоянный мониторинг позиций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ru-RU" i="1"/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ru-RU" i="1"/>
                                  <m:t>𝑞</m:t>
                                </m:r>
                              </m:e>
                              <m:sub>
                                <m:r>
                                  <a:rPr lang="ru-RU" i="1"/>
                                  <m:t>𝑖</m:t>
                                </m:r>
                              </m:sub>
                            </m:sSub>
                            <m:r>
                              <a:rPr lang="ru-RU" i="1"/>
                              <m:t>𝑟</m:t>
                            </m:r>
                          </m:e>
                          <m:sub>
                            <m:r>
                              <a:rPr lang="ru-RU" i="1"/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ru-RU" i="1"/>
                          <m:t>𝑑</m:t>
                        </m:r>
                      </m:sup>
                    </m:sSubSup>
                  </m:oMath>
                </a14:m>
                <a:r>
                  <a:rPr lang="ru-RU" dirty="0"/>
                  <a:t> ресурсов </a:t>
                </a:r>
                <a14:m>
                  <m:oMath xmlns:m="http://schemas.openxmlformats.org/officeDocument/2006/math">
                    <m:r>
                      <a:rPr lang="en-US" i="1"/>
                      <m:t>𝑅</m:t>
                    </m:r>
                    <m:r>
                      <a:rPr lang="ru-RU" i="1"/>
                      <m:t>=(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𝑟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𝑟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…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𝑟</m:t>
                        </m:r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 в результатах поиска по заданному набору запросов </a:t>
                </a:r>
                <a14:m>
                  <m:oMath xmlns:m="http://schemas.openxmlformats.org/officeDocument/2006/math">
                    <m:r>
                      <a:rPr lang="ru-RU" i="1"/>
                      <m:t>𝑄</m:t>
                    </m:r>
                    <m:r>
                      <a:rPr lang="ru-RU" i="1"/>
                      <m:t>=(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𝑞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𝑞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…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𝑞</m:t>
                        </m:r>
                      </m:e>
                      <m:sub>
                        <m:r>
                          <a:rPr lang="ru-RU" i="1"/>
                          <m:t>𝑚</m:t>
                        </m:r>
                      </m:sub>
                    </m:sSub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 в день </a:t>
                </a:r>
                <a14:m>
                  <m:oMath xmlns:m="http://schemas.openxmlformats.org/officeDocument/2006/math">
                    <m:r>
                      <a:rPr lang="ru-RU" i="1"/>
                      <m:t>𝑑</m:t>
                    </m:r>
                  </m:oMath>
                </a14:m>
                <a:r>
                  <a:rPr lang="ru-RU" dirty="0"/>
                  <a:t>. Основной характеристикой отслеживания является максимальная глубина поиска </a:t>
                </a:r>
                <a14:m>
                  <m:oMath xmlns:m="http://schemas.openxmlformats.org/officeDocument/2006/math">
                    <m:r>
                      <a:rPr lang="ru-RU" i="1"/>
                      <m:t>𝐷</m:t>
                    </m:r>
                  </m:oMath>
                </a14:m>
                <a:r>
                  <a:rPr lang="ru-RU" dirty="0"/>
                  <a:t>, определяющая максимальное количество позиций, анализируемых сборщиком.</a:t>
                </a:r>
              </a:p>
              <a:p>
                <a:pPr marL="0" indent="0" algn="just">
                  <a:buNone/>
                </a:pPr>
                <a:r>
                  <a:rPr lang="ru-RU" dirty="0"/>
                  <a:t>Исходной информацией для алгоритма кластеризации </a:t>
                </a:r>
                <a:r>
                  <a:rPr lang="ru-RU" dirty="0" smtClean="0"/>
                  <a:t>в является </a:t>
                </a:r>
                <a:r>
                  <a:rPr lang="ru-RU" dirty="0"/>
                  <a:t>матрица </a:t>
                </a:r>
                <a14:m>
                  <m:oMath xmlns:m="http://schemas.openxmlformats.org/officeDocument/2006/math">
                    <m:r>
                      <a:rPr lang="ru-RU" i="1"/>
                      <m:t>𝐴</m:t>
                    </m:r>
                  </m:oMath>
                </a14:m>
                <a:r>
                  <a:rPr lang="ru-RU" dirty="0"/>
                  <a:t>, каждая строка которой представляет собой поисковый запрос, а столбец представляет определенный анализируемый веб-сайт.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Для заполнения ячейки матрицы </a:t>
                </a:r>
                <a14:m>
                  <m:oMath xmlns:m="http://schemas.openxmlformats.org/officeDocument/2006/math">
                    <m:r>
                      <a:rPr lang="ru-RU" i="1"/>
                      <m:t>𝐴</m:t>
                    </m:r>
                  </m:oMath>
                </a14:m>
                <a:r>
                  <a:rPr lang="ru-RU" dirty="0"/>
                  <a:t> с номером </a:t>
                </a:r>
                <a14:m>
                  <m:oMath xmlns:m="http://schemas.openxmlformats.org/officeDocument/2006/math">
                    <m:r>
                      <a:rPr lang="ru-RU" i="1"/>
                      <m:t>[</m:t>
                    </m:r>
                    <m:r>
                      <a:rPr lang="ru-RU" i="1"/>
                      <m:t>𝑖</m:t>
                    </m:r>
                    <m:r>
                      <a:rPr lang="ru-RU" i="1"/>
                      <m:t>,</m:t>
                    </m:r>
                    <m:r>
                      <a:rPr lang="ru-RU" i="1"/>
                      <m:t>𝑗</m:t>
                    </m:r>
                    <m:r>
                      <a:rPr lang="ru-RU" i="1"/>
                      <m:t>]</m:t>
                    </m:r>
                  </m:oMath>
                </a14:m>
                <a:r>
                  <a:rPr lang="ru-RU" dirty="0"/>
                  <a:t>, отвечающей за усредненную позицию </a:t>
                </a:r>
                <a14:m>
                  <m:oMath xmlns:m="http://schemas.openxmlformats.org/officeDocument/2006/math">
                    <m:r>
                      <a:rPr lang="ru-RU" i="1"/>
                      <m:t>𝑗</m:t>
                    </m:r>
                  </m:oMath>
                </a14:m>
                <a:r>
                  <a:rPr lang="ru-RU" dirty="0"/>
                  <a:t>-того сайта по </a:t>
                </a:r>
                <a14:m>
                  <m:oMath xmlns:m="http://schemas.openxmlformats.org/officeDocument/2006/math">
                    <m:r>
                      <a:rPr lang="ru-RU" i="1"/>
                      <m:t>𝑖</m:t>
                    </m:r>
                  </m:oMath>
                </a14:m>
                <a:r>
                  <a:rPr lang="ru-RU" dirty="0"/>
                  <a:t>-тому запросу за </a:t>
                </a:r>
                <a14:m>
                  <m:oMath xmlns:m="http://schemas.openxmlformats.org/officeDocument/2006/math">
                    <m:r>
                      <a:rPr lang="ru-RU" i="1"/>
                      <m:t>𝑙</m:t>
                    </m:r>
                  </m:oMath>
                </a14:m>
                <a:r>
                  <a:rPr lang="ru-RU" dirty="0"/>
                  <a:t> дней, воспользуемся следующей метрикой: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𝑖𝑗</m:t>
                        </m:r>
                      </m:sub>
                    </m:sSub>
                    <m:r>
                      <a:rPr lang="ru-RU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/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i="1"/>
                                      </m:ctrlPr>
                                    </m:naryPr>
                                    <m:sub>
                                      <m:r>
                                        <a:rPr lang="ru-RU" i="1"/>
                                        <m:t>𝑘</m:t>
                                      </m:r>
                                      <m:r>
                                        <a:rPr lang="ru-RU" i="1"/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/>
                                        <m:t>𝑙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ru-RU" i="1"/>
                                          </m:ctrlPr>
                                        </m:dPr>
                                        <m:e>
                                          <m:r>
                                            <a:rPr lang="ru-RU" i="1"/>
                                            <m:t>𝐷</m:t>
                                          </m:r>
                                          <m:r>
                                            <a:rPr lang="ru-RU" i="1"/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ru-RU" i="1"/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i="1"/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/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i="1"/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ru-RU" i="1"/>
                                    <m:t>𝑙</m:t>
                                  </m:r>
                                </m:den>
                              </m:f>
                              <m:r>
                                <a:rPr lang="ru-RU" i="1"/>
                                <m:t>, если  сайт </m:t>
                              </m:r>
                              <m:r>
                                <a:rPr lang="en-US" i="1"/>
                                <m:t>𝑗</m:t>
                              </m:r>
                              <m:r>
                                <a:rPr lang="ru-RU" i="1"/>
                                <m:t> присутствует в выдаче по запрсу </m:t>
                              </m:r>
                              <m:r>
                                <a:rPr lang="en-US" i="1"/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ru-RU" i="1"/>
                                <m:t>0,  если сайт </m:t>
                              </m:r>
                              <m:r>
                                <a:rPr lang="en-US" i="1"/>
                                <m:t>𝑗</m:t>
                              </m:r>
                              <m:r>
                                <a:rPr lang="ru-RU" i="1"/>
                                <m:t> отсутствует в выдаче по запросу </m:t>
                              </m:r>
                              <m:r>
                                <a:rPr lang="en-US" i="1"/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585" y="1610437"/>
                <a:ext cx="6873763" cy="4776715"/>
              </a:xfrm>
              <a:blipFill rotWithShape="0">
                <a:blip r:embed="rId2"/>
                <a:stretch>
                  <a:fillRect l="-532" t="-1148" r="-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800" y="147396"/>
            <a:ext cx="7269480" cy="1325562"/>
          </a:xfrm>
        </p:spPr>
        <p:txBody>
          <a:bodyPr>
            <a:normAutofit/>
          </a:bodyPr>
          <a:lstStyle/>
          <a:p>
            <a:r>
              <a:rPr lang="ru-RU" dirty="0" smtClean="0"/>
              <a:t>Применение </a:t>
            </a:r>
            <a:r>
              <a:rPr lang="ru-RU" dirty="0"/>
              <a:t>алгоритма кластеризации для </a:t>
            </a:r>
            <a:r>
              <a:rPr lang="ru-RU" dirty="0" smtClean="0"/>
              <a:t>запросов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sz="2100" dirty="0" smtClean="0"/>
                  <a:t>1. Случайным </a:t>
                </a:r>
                <a:r>
                  <a:rPr lang="ru-RU" sz="2100" dirty="0"/>
                  <a:t>образом инициализировать </a:t>
                </a:r>
                <a:r>
                  <a:rPr lang="ru-RU" sz="2100" dirty="0" err="1"/>
                  <a:t>центроиды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r>
                      <a:rPr lang="ru-RU" sz="2100" i="1"/>
                      <m:t>𝜇</m:t>
                    </m:r>
                  </m:oMath>
                </a14:m>
                <a:r>
                  <a:rPr lang="ru-RU" sz="2100" dirty="0"/>
                  <a:t> кластеров запросами </a:t>
                </a:r>
                <a14:m>
                  <m:oMath xmlns:m="http://schemas.openxmlformats.org/officeDocument/2006/math">
                    <m:r>
                      <a:rPr lang="ru-RU" sz="2100" i="1"/>
                      <m:t>𝑞</m:t>
                    </m:r>
                    <m:r>
                      <a:rPr lang="ru-RU" sz="2100" i="1"/>
                      <m:t>, </m:t>
                    </m:r>
                    <m:r>
                      <a:rPr lang="ru-RU" sz="2100" i="1"/>
                      <m:t>𝑞</m:t>
                    </m:r>
                    <m:r>
                      <a:rPr lang="ru-RU" sz="2100" i="1"/>
                      <m:t>∈</m:t>
                    </m:r>
                    <m:r>
                      <a:rPr lang="ru-RU" sz="2100" i="1"/>
                      <m:t>𝑄</m:t>
                    </m:r>
                  </m:oMath>
                </a14:m>
                <a:r>
                  <a:rPr lang="ru-RU" sz="2100" dirty="0"/>
                  <a:t> так, что количество </a:t>
                </a:r>
                <a14:m>
                  <m:oMath xmlns:m="http://schemas.openxmlformats.org/officeDocument/2006/math">
                    <m:r>
                      <a:rPr lang="ru-RU" sz="2100" i="1"/>
                      <m:t>𝑞</m:t>
                    </m:r>
                  </m:oMath>
                </a14:m>
                <a:r>
                  <a:rPr lang="ru-RU" sz="2100" dirty="0"/>
                  <a:t> совпадает со значением оптимального количества кластеров, вычисленным ранее.</a:t>
                </a:r>
              </a:p>
              <a:p>
                <a:pPr marL="0" indent="0">
                  <a:buNone/>
                </a:pPr>
                <a:r>
                  <a:rPr lang="ru-RU" sz="2100" dirty="0" smtClean="0"/>
                  <a:t>2. Для </a:t>
                </a:r>
                <a:r>
                  <a:rPr lang="ru-RU" sz="2100" dirty="0"/>
                  <a:t>каждого </a:t>
                </a:r>
                <a:r>
                  <a:rPr lang="ru-RU" sz="2100" dirty="0" err="1"/>
                  <a:t>центроида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/>
                        </m:ctrlPr>
                      </m:sSubPr>
                      <m:e>
                        <m:r>
                          <a:rPr lang="ru-RU" sz="2100" i="1"/>
                          <m:t>𝜇</m:t>
                        </m:r>
                      </m:e>
                      <m:sub>
                        <m:r>
                          <a:rPr lang="ru-RU" sz="2100" i="1"/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вычислить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/>
                        </m:ctrlPr>
                      </m:sSubPr>
                      <m:e>
                        <m:r>
                          <a:rPr lang="ru-RU" sz="2100" i="1"/>
                          <m:t>𝑙</m:t>
                        </m:r>
                      </m:e>
                      <m:sub>
                        <m:r>
                          <a:rPr lang="ru-RU" sz="2100" i="1"/>
                          <m:t>𝑘</m:t>
                        </m:r>
                        <m:r>
                          <a:rPr lang="ru-RU" sz="2100" i="1"/>
                          <m:t>,</m:t>
                        </m:r>
                        <m:r>
                          <a:rPr lang="ru-RU" sz="2100" i="1"/>
                          <m:t>𝑖</m:t>
                        </m:r>
                      </m:sub>
                    </m:sSub>
                  </m:oMath>
                </a14:m>
                <a:r>
                  <a:rPr lang="ru-RU" sz="2100" dirty="0"/>
                  <a:t> до всех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/>
                        </m:ctrlPr>
                      </m:sSubPr>
                      <m:e>
                        <m:r>
                          <a:rPr lang="ru-RU" sz="2100" i="1"/>
                          <m:t>𝑞</m:t>
                        </m:r>
                      </m:e>
                      <m:sub>
                        <m:r>
                          <a:rPr lang="ru-RU" sz="2100" i="1"/>
                          <m:t>𝑖</m:t>
                        </m:r>
                      </m:sub>
                    </m:sSub>
                    <m:r>
                      <a:rPr lang="ru-RU" sz="2100" i="1"/>
                      <m:t>:</m:t>
                    </m:r>
                  </m:oMath>
                </a14:m>
                <a:endParaRPr lang="ru-RU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/>
                          </m:ctrlPr>
                        </m:sSubPr>
                        <m:e>
                          <m:r>
                            <a:rPr lang="ru-RU" sz="2100" i="1"/>
                            <m:t>𝑙</m:t>
                          </m:r>
                        </m:e>
                        <m:sub>
                          <m:r>
                            <a:rPr lang="ru-RU" sz="2100" i="1"/>
                            <m:t>𝑘</m:t>
                          </m:r>
                          <m:r>
                            <a:rPr lang="ru-RU" sz="2100" i="1"/>
                            <m:t>,</m:t>
                          </m:r>
                          <m:r>
                            <a:rPr lang="ru-RU" sz="2100" i="1"/>
                            <m:t>𝑖</m:t>
                          </m:r>
                        </m:sub>
                      </m:sSub>
                      <m:r>
                        <a:rPr lang="ru-RU" sz="2100" i="1"/>
                        <m:t>= </m:t>
                      </m:r>
                      <m:r>
                        <a:rPr lang="ru-RU" sz="2100" i="1"/>
                        <m:t>𝜌</m:t>
                      </m:r>
                      <m:r>
                        <a:rPr lang="ru-RU" sz="2100" i="1"/>
                        <m:t>(</m:t>
                      </m:r>
                      <m:sSub>
                        <m:sSubPr>
                          <m:ctrlPr>
                            <a:rPr lang="ru-RU" sz="2100" i="1"/>
                          </m:ctrlPr>
                        </m:sSubPr>
                        <m:e>
                          <m:r>
                            <a:rPr lang="ru-RU" sz="2100" i="1"/>
                            <m:t>𝑞</m:t>
                          </m:r>
                        </m:e>
                        <m:sub>
                          <m:r>
                            <a:rPr lang="ru-RU" sz="2100" i="1"/>
                            <m:t>𝑖</m:t>
                          </m:r>
                        </m:sub>
                      </m:sSub>
                      <m:r>
                        <a:rPr lang="ru-RU" sz="2100" i="1"/>
                        <m:t>,</m:t>
                      </m:r>
                      <m:sSub>
                        <m:sSubPr>
                          <m:ctrlPr>
                            <a:rPr lang="ru-RU" sz="2100" i="1"/>
                          </m:ctrlPr>
                        </m:sSubPr>
                        <m:e>
                          <m:r>
                            <a:rPr lang="ru-RU" sz="2100" i="1"/>
                            <m:t>𝜇</m:t>
                          </m:r>
                        </m:e>
                        <m:sub>
                          <m:r>
                            <a:rPr lang="ru-RU" sz="2100" i="1"/>
                            <m:t>𝑘</m:t>
                          </m:r>
                        </m:sub>
                      </m:sSub>
                      <m:r>
                        <a:rPr lang="ru-RU" sz="2100" i="1"/>
                        <m:t>)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3. Сформировать </a:t>
                </a:r>
                <a:r>
                  <a:rPr lang="ru-RU" sz="2100" dirty="0"/>
                  <a:t>кластеры. Для каждого </a:t>
                </a:r>
                <a:r>
                  <a:rPr lang="ru-RU" sz="2100" dirty="0" err="1"/>
                  <a:t>центроида</a:t>
                </a:r>
                <a:r>
                  <a:rPr lang="ru-RU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/>
                        </m:ctrlPr>
                      </m:sSubPr>
                      <m:e>
                        <m:r>
                          <a:rPr lang="ru-RU" sz="2100" i="1"/>
                          <m:t>𝜇</m:t>
                        </m:r>
                      </m:e>
                      <m:sub>
                        <m:r>
                          <a:rPr lang="ru-RU" sz="2100" i="1"/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из множества </a:t>
                </a:r>
                <a14:m>
                  <m:oMath xmlns:m="http://schemas.openxmlformats.org/officeDocument/2006/math">
                    <m:r>
                      <a:rPr lang="ru-RU" sz="2100" i="1"/>
                      <m:t>𝑋</m:t>
                    </m:r>
                  </m:oMath>
                </a14:m>
                <a:r>
                  <a:rPr lang="ru-RU" sz="2100" dirty="0"/>
                  <a:t> отобрать подмножество точек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/>
                        </m:ctrlPr>
                      </m:sSubPr>
                      <m:e>
                        <m:r>
                          <a:rPr lang="ru-RU" sz="2100" i="1"/>
                          <m:t>𝑋</m:t>
                        </m:r>
                      </m:e>
                      <m:sub>
                        <m:r>
                          <a:rPr lang="ru-RU" sz="2100" i="1"/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с минимальным расстоянием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/>
                        </m:ctrlPr>
                      </m:sSubPr>
                      <m:e>
                        <m:r>
                          <a:rPr lang="ru-RU" sz="2100" i="1"/>
                          <m:t>𝜇</m:t>
                        </m:r>
                      </m:e>
                      <m:sub>
                        <m:r>
                          <a:rPr lang="ru-RU" sz="2100" i="1"/>
                          <m:t>𝑘</m:t>
                        </m:r>
                      </m:sub>
                    </m:sSub>
                    <m:r>
                      <a:rPr lang="ru-RU" sz="2100" i="1"/>
                      <m:t>:</m:t>
                    </m:r>
                  </m:oMath>
                </a14:m>
                <a:endParaRPr lang="ru-RU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100"/>
                            <m:t>min</m:t>
                          </m:r>
                        </m:e>
                        <m:sub>
                          <m:r>
                            <a:rPr lang="ru-RU" sz="2100" i="1"/>
                            <m:t>𝑘</m:t>
                          </m:r>
                        </m:sub>
                      </m:sSub>
                      <m:r>
                        <a:rPr lang="ru-RU" sz="2100"/>
                        <m:t>⁡</m:t>
                      </m:r>
                      <m:r>
                        <a:rPr lang="ru-RU" sz="2100" i="1"/>
                        <m:t>(</m:t>
                      </m:r>
                      <m:sSub>
                        <m:sSubPr>
                          <m:ctrlPr>
                            <a:rPr lang="ru-RU" sz="2100" i="1"/>
                          </m:ctrlPr>
                        </m:sSubPr>
                        <m:e>
                          <m:r>
                            <a:rPr lang="ru-RU" sz="2100" i="1"/>
                            <m:t>𝑙</m:t>
                          </m:r>
                        </m:e>
                        <m:sub>
                          <m:r>
                            <a:rPr lang="ru-RU" sz="2100" i="1"/>
                            <m:t>𝑘</m:t>
                          </m:r>
                          <m:r>
                            <a:rPr lang="ru-RU" sz="2100" i="1"/>
                            <m:t>,</m:t>
                          </m:r>
                          <m:r>
                            <a:rPr lang="ru-RU" sz="2100" i="1"/>
                            <m:t>𝑖</m:t>
                          </m:r>
                        </m:sub>
                      </m:sSub>
                      <m:r>
                        <a:rPr lang="ru-RU" sz="2100" i="1"/>
                        <m:t>)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4. Вычислить </a:t>
                </a:r>
                <a:r>
                  <a:rPr lang="ru-RU" sz="2100" dirty="0"/>
                  <a:t>новые </a:t>
                </a:r>
                <a:r>
                  <a:rPr lang="ru-RU" sz="2100" dirty="0" err="1"/>
                  <a:t>центроиды</a:t>
                </a:r>
                <a:r>
                  <a:rPr lang="ru-RU" sz="2100" dirty="0"/>
                  <a:t> как среднее всех точек кластера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/>
                        </m:ctrlPr>
                      </m:sSubPr>
                      <m:e>
                        <m:r>
                          <a:rPr lang="ru-RU" sz="2100" i="1"/>
                          <m:t>𝑋</m:t>
                        </m:r>
                      </m:e>
                      <m:sub>
                        <m:r>
                          <a:rPr lang="ru-RU" sz="2100" i="1"/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100" i="1"/>
                          </m:ctrlPr>
                        </m:sSubPr>
                        <m:e>
                          <m:r>
                            <a:rPr lang="ru-RU" sz="2100" i="1"/>
                            <m:t>𝜇</m:t>
                          </m:r>
                        </m:e>
                        <m:sub>
                          <m:r>
                            <a:rPr lang="ru-RU" sz="2100" i="1"/>
                            <m:t>𝑘</m:t>
                          </m:r>
                        </m:sub>
                      </m:sSub>
                      <m:r>
                        <a:rPr lang="ru-RU" sz="2100" i="1"/>
                        <m:t>= </m:t>
                      </m:r>
                      <m:f>
                        <m:fPr>
                          <m:ctrlPr>
                            <a:rPr lang="ru-RU" sz="2100" i="1"/>
                          </m:ctrlPr>
                        </m:fPr>
                        <m:num>
                          <m:r>
                            <a:rPr lang="ru-RU" sz="2100" i="1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100" i="1"/>
                              </m:ctrlPr>
                            </m:sSubPr>
                            <m:e>
                              <m:r>
                                <a:rPr lang="en-US" sz="2100" i="1"/>
                                <m:t>𝑠</m:t>
                              </m:r>
                            </m:e>
                            <m:sub>
                              <m:r>
                                <a:rPr lang="ru-RU" sz="2100" i="1"/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ru-RU" sz="2100" i="1"/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ru-RU" sz="2100" i="1"/>
                              </m:ctrlPr>
                            </m:sSubPr>
                            <m:e>
                              <m:r>
                                <a:rPr lang="ru-RU" sz="2100" i="1"/>
                                <m:t>𝑋</m:t>
                              </m:r>
                            </m:e>
                            <m:sub>
                              <m:r>
                                <a:rPr lang="ru-RU" sz="2100" i="1"/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ru-RU" sz="2100" i="1"/>
                        <m:t>, где </m:t>
                      </m:r>
                      <m:sSub>
                        <m:sSubPr>
                          <m:ctrlPr>
                            <a:rPr lang="ru-RU" sz="2100" i="1"/>
                          </m:ctrlPr>
                        </m:sSubPr>
                        <m:e>
                          <m:r>
                            <a:rPr lang="en-US" sz="2100" i="1"/>
                            <m:t>𝑠</m:t>
                          </m:r>
                        </m:e>
                        <m:sub>
                          <m:r>
                            <a:rPr lang="ru-RU" sz="2100" i="1"/>
                            <m:t>𝑘</m:t>
                          </m:r>
                        </m:sub>
                      </m:sSub>
                      <m:r>
                        <a:rPr lang="ru-RU" sz="2100" i="1"/>
                        <m:t>−количество точек в кластере </m:t>
                      </m:r>
                      <m:r>
                        <a:rPr lang="en-US" sz="2100" i="1"/>
                        <m:t>𝑘</m:t>
                      </m:r>
                    </m:oMath>
                  </m:oMathPara>
                </a14:m>
                <a:endParaRPr lang="ru-RU" sz="2100" dirty="0"/>
              </a:p>
              <a:p>
                <a:pPr marL="0" indent="0">
                  <a:buNone/>
                </a:pPr>
                <a:r>
                  <a:rPr lang="ru-RU" sz="2100" dirty="0" smtClean="0"/>
                  <a:t>5. Сравнить </a:t>
                </a:r>
                <a:r>
                  <a:rPr lang="ru-RU" sz="21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/>
                        </m:ctrlPr>
                      </m:sSubPr>
                      <m:e>
                        <m:r>
                          <a:rPr lang="ru-RU" sz="2100" i="1"/>
                          <m:t>𝜇</m:t>
                        </m:r>
                      </m:e>
                      <m:sub>
                        <m:r>
                          <a:rPr lang="ru-RU" sz="2100" i="1"/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с полученными на предыдущей итерации. В случае нахождения хотя бы одного несовпадения перейти к шагу 2.</a:t>
                </a:r>
              </a:p>
              <a:p>
                <a:pPr marL="0" indent="0">
                  <a:buNone/>
                </a:pPr>
                <a:r>
                  <a:rPr lang="ru-RU" sz="2100" dirty="0" smtClean="0"/>
                  <a:t>6. Конец </a:t>
                </a:r>
                <a:r>
                  <a:rPr lang="ru-RU" sz="2100" dirty="0"/>
                  <a:t>алгоритма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800" y="1833511"/>
                <a:ext cx="7569731" cy="4772006"/>
              </a:xfrm>
              <a:blipFill rotWithShape="0">
                <a:blip r:embed="rId2"/>
                <a:stretch>
                  <a:fillRect l="-483" t="-1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259308"/>
            <a:ext cx="7105775" cy="776922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 descr="C:\Users\Екатерина\Downloads\Basic State Diagram - UML State Diagram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1261269"/>
            <a:ext cx="3657600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9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0112" y="157161"/>
            <a:ext cx="6930009" cy="748347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09879"/>
              </p:ext>
            </p:extLst>
          </p:nvPr>
        </p:nvGraphicFramePr>
        <p:xfrm>
          <a:off x="1141696" y="4540885"/>
          <a:ext cx="6446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/>
                <a:gridCol w="1714500"/>
                <a:gridCol w="1466455"/>
                <a:gridCol w="1611710"/>
              </a:tblGrid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robokubik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mosigra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d-dveri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детские игрушки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развивающие игры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настольные игры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железные двери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5" y="1314450"/>
            <a:ext cx="4515042" cy="293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404" y="300037"/>
            <a:ext cx="7001446" cy="734059"/>
          </a:xfrm>
        </p:spPr>
        <p:txBody>
          <a:bodyPr/>
          <a:lstStyle/>
          <a:p>
            <a:r>
              <a:rPr lang="ru-RU" dirty="0" smtClean="0"/>
              <a:t>Требования к системе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404" y="1263651"/>
            <a:ext cx="7001446" cy="49085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 </a:t>
            </a:r>
            <a:r>
              <a:rPr lang="ru-RU" dirty="0"/>
              <a:t>Расширение системы мониторинга позиций сайтов в поисковых </a:t>
            </a:r>
            <a:r>
              <a:rPr lang="ru-RU" dirty="0" smtClean="0"/>
              <a:t>системах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ru-RU" dirty="0"/>
              <a:t>Н</a:t>
            </a:r>
            <a:r>
              <a:rPr lang="ru-RU" dirty="0" smtClean="0"/>
              <a:t>аправлена </a:t>
            </a:r>
            <a:r>
              <a:rPr lang="ru-RU" dirty="0"/>
              <a:t>на ускорение и оптимизацию процесса продвижения </a:t>
            </a:r>
            <a:r>
              <a:rPr lang="ru-RU" dirty="0" smtClean="0"/>
              <a:t>веб-ресурса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 smtClean="0"/>
              <a:t>Отображает состояние веб-ресурса на фоне конкурентов;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 </a:t>
            </a:r>
            <a:r>
              <a:rPr lang="ru-RU" dirty="0" smtClean="0"/>
              <a:t>Интеллектуальный анализ данных о сборе позиций по запросам интересующего веб-сайта за любой период времени (от одного дня)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 smtClean="0"/>
              <a:t>Получение списка запросов, по которым успешно продвигается каждый конкурент;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 </a:t>
            </a:r>
            <a:r>
              <a:rPr lang="ru-RU" dirty="0" smtClean="0"/>
              <a:t>Формирование новых запросов для продвижения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 Разработана на веб-платформе </a:t>
            </a:r>
            <a:r>
              <a:rPr lang="en-US" dirty="0" smtClean="0"/>
              <a:t>Django </a:t>
            </a:r>
            <a:r>
              <a:rPr lang="ru-RU" dirty="0" smtClean="0"/>
              <a:t>на основе паттерна </a:t>
            </a:r>
            <a:r>
              <a:rPr lang="en-US" dirty="0" smtClean="0"/>
              <a:t>MVC.</a:t>
            </a:r>
            <a:endParaRPr lang="ru-RU" dirty="0" smtClean="0"/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75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543" y="122830"/>
            <a:ext cx="7268033" cy="73870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Актеры и варианты использования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4787-A815-42E7-9C3F-EE8E3DD8A60B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38" y="997719"/>
            <a:ext cx="6109442" cy="5768207"/>
          </a:xfrm>
        </p:spPr>
      </p:pic>
    </p:spTree>
    <p:extLst>
      <p:ext uri="{BB962C8B-B14F-4D97-AF65-F5344CB8AC3E}">
        <p14:creationId xmlns:p14="http://schemas.microsoft.com/office/powerpoint/2010/main" val="308842310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 (Грань)]]</Template>
  <TotalTime>224</TotalTime>
  <Words>398</Words>
  <Application>Microsoft Office PowerPoint</Application>
  <PresentationFormat>Экран (4:3)</PresentationFormat>
  <Paragraphs>93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Times New Roman</vt:lpstr>
      <vt:lpstr>Wingdings</vt:lpstr>
      <vt:lpstr>Wingdings 2</vt:lpstr>
      <vt:lpstr>HDOfficeLightV0</vt:lpstr>
      <vt:lpstr>1_HDOfficeLightV0</vt:lpstr>
      <vt:lpstr>View</vt:lpstr>
      <vt:lpstr>ИНТЕЛЛЕКТУАЛЬНАЯ СИСТЕМА МОНИТОРИНГА И ПРОДВИЖЕНИЯ ВЕБ-САЙТОВ В ПОИСКОВЫХ СИСТЕМАХ </vt:lpstr>
      <vt:lpstr>Цели и задачи</vt:lpstr>
      <vt:lpstr>Описание проблемы</vt:lpstr>
      <vt:lpstr>Применение алгоритма кластеризации для запросов</vt:lpstr>
      <vt:lpstr>Применение алгоритма кластеризации для запросов</vt:lpstr>
      <vt:lpstr>Диаграмма деятельности</vt:lpstr>
      <vt:lpstr>Пример</vt:lpstr>
      <vt:lpstr>Требования к системе</vt:lpstr>
      <vt:lpstr>Актеры и варианты использования</vt:lpstr>
      <vt:lpstr>Архитектура системы</vt:lpstr>
      <vt:lpstr>Архитектура хранилищ</vt:lpstr>
      <vt:lpstr>Реализация</vt:lpstr>
      <vt:lpstr>Веб-интерфейс</vt:lpstr>
      <vt:lpstr>Эксперименты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</dc:title>
  <dc:creator>Gleb Radchenko</dc:creator>
  <cp:lastModifiedBy>Екатерина Неповинных</cp:lastModifiedBy>
  <cp:revision>16</cp:revision>
  <dcterms:created xsi:type="dcterms:W3CDTF">2015-04-15T05:59:50Z</dcterms:created>
  <dcterms:modified xsi:type="dcterms:W3CDTF">2015-04-21T17:19:39Z</dcterms:modified>
</cp:coreProperties>
</file>