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94" r:id="rId4"/>
    <p:sldId id="258" r:id="rId5"/>
    <p:sldId id="272" r:id="rId6"/>
    <p:sldId id="273" r:id="rId7"/>
    <p:sldId id="290" r:id="rId8"/>
    <p:sldId id="283" r:id="rId9"/>
    <p:sldId id="281" r:id="rId10"/>
    <p:sldId id="291" r:id="rId11"/>
    <p:sldId id="277" r:id="rId12"/>
    <p:sldId id="285" r:id="rId13"/>
    <p:sldId id="270" r:id="rId14"/>
    <p:sldId id="282" r:id="rId15"/>
    <p:sldId id="288" r:id="rId16"/>
    <p:sldId id="289" r:id="rId17"/>
    <p:sldId id="269" r:id="rId18"/>
    <p:sldId id="286" r:id="rId19"/>
    <p:sldId id="287" r:id="rId20"/>
    <p:sldId id="292" r:id="rId21"/>
    <p:sldId id="293" r:id="rId2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30213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646113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862013" indent="-214313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077913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3088" autoAdjust="0"/>
    <p:restoredTop sz="74086" autoAdjust="0"/>
  </p:normalViewPr>
  <p:slideViewPr>
    <p:cSldViewPr>
      <p:cViewPr>
        <p:scale>
          <a:sx n="46" d="100"/>
          <a:sy n="46" d="100"/>
        </p:scale>
        <p:origin x="-1608" y="-23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fld id="{21AE4C08-2385-4169-9DB3-BC016F823B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7811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34AFBEA-F659-4DEC-B515-82ABAF8603F2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580" name="Text Box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/>
          <a:lstStyle/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ru-RU" sz="2000" dirty="0" smtClean="0">
              <a:latin typeface="Arial" charset="0"/>
              <a:ea typeface="Bitstream Vera Sans" charset="0"/>
              <a:cs typeface="Bitstream Vera San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Используя</a:t>
            </a:r>
            <a:r>
              <a:rPr lang="ru-RU" baseline="0" dirty="0" smtClean="0"/>
              <a:t> интерфейс редактирования карточки, художник получает возможность уменьшать или увеличивать размер заголовка и текста с заданием, а также изменять положение элементов по вертикали, перемещая их вверх-вниз.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1AE4C08-2385-4169-9DB3-BC016F823B91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sz="120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REST</a:t>
            </a:r>
            <a:r>
              <a:rPr lang="ru-RU" sz="120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-сервис служит важным связующим звеном между мобильными клиентами и сервером игры и предоставляет 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REST</a:t>
            </a:r>
            <a:r>
              <a:rPr lang="ru-RU" sz="120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API</a:t>
            </a:r>
            <a:r>
              <a:rPr lang="ru-RU" sz="120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 для их взаимодействия. 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REST-</a:t>
            </a:r>
            <a:r>
              <a:rPr lang="ru-RU" sz="120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сервис</a:t>
            </a:r>
            <a:r>
              <a:rPr lang="ru-RU" sz="1200" kern="1200" baseline="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 реализует следующие функции для доступа к данным сервера:</a:t>
            </a:r>
          </a:p>
          <a:p>
            <a:pPr marL="228600" indent="-228600">
              <a:buAutoNum type="arabicParenR"/>
              <a:defRPr/>
            </a:pPr>
            <a:r>
              <a:rPr lang="ru-RU" sz="1200" kern="1200" baseline="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создание нового игрока, используя пару логин-пароль, переданную в запросе;</a:t>
            </a:r>
          </a:p>
          <a:p>
            <a:pPr marL="228600" indent="-228600">
              <a:buAutoNum type="arabicParenR"/>
              <a:defRPr/>
            </a:pPr>
            <a:r>
              <a:rPr lang="ru-RU" sz="1200" kern="1200" baseline="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получение и изменение данных профиля;</a:t>
            </a:r>
          </a:p>
          <a:p>
            <a:pPr marL="228600" indent="-228600">
              <a:buAutoNum type="arabicParenR"/>
              <a:defRPr/>
            </a:pPr>
            <a:r>
              <a:rPr lang="ru-RU" sz="1200" kern="1200" baseline="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получение случайного задания, не противоречащие данным профиля игрока;</a:t>
            </a:r>
          </a:p>
          <a:p>
            <a:pPr marL="228600" indent="-228600">
              <a:buAutoNum type="arabicParenR"/>
              <a:defRPr/>
            </a:pPr>
            <a:r>
              <a:rPr lang="ru-RU" sz="1200" kern="1200" baseline="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завершение задания игроком.</a:t>
            </a: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81FD68F5-B0DE-496E-867A-36D30731B7CC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11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</a:t>
            </a:r>
            <a:r>
              <a:rPr lang="ru-RU" dirty="0" smtClean="0"/>
              <a:t>Прочитать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1AE4C08-2385-4169-9DB3-BC016F823B9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A88D0BFB-C57A-4773-AC8B-31016FA24FA9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/>
          <a:lstStyle/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dirty="0" smtClean="0">
                <a:latin typeface="Arial" charset="0"/>
                <a:ea typeface="Bitstream Vera Sans" charset="0"/>
                <a:cs typeface="Bitstream Vera Sans" charset="0"/>
              </a:rPr>
              <a:t>На</a:t>
            </a: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 данном слайде приведены результаты модульного тестирования.</a:t>
            </a: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Модульные тесты были написаны для каждой нетривиальной задачи или метода.</a:t>
            </a:r>
          </a:p>
          <a:p>
            <a:pPr marL="214313" marR="0" indent="-214313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r>
              <a:rPr lang="ru-RU" sz="2000" dirty="0" smtClean="0"/>
              <a:t>Покрытие кода модульными тестами составляет 60 %.</a:t>
            </a: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ru-RU" sz="2000" dirty="0" smtClean="0">
              <a:latin typeface="Arial" charset="0"/>
              <a:ea typeface="Bitstream Vera Sans" charset="0"/>
              <a:cs typeface="Bitstream Vera San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Тестирование </a:t>
            </a:r>
            <a:r>
              <a:rPr lang="en-US" dirty="0" smtClean="0"/>
              <a:t>REST</a:t>
            </a:r>
            <a:r>
              <a:rPr lang="ru-RU" dirty="0" smtClean="0"/>
              <a:t>-сервиса</a:t>
            </a:r>
            <a:r>
              <a:rPr lang="ru-RU" baseline="0" dirty="0" smtClean="0"/>
              <a:t> производилось вручную с использованием специальной утилиты командной строки </a:t>
            </a:r>
            <a:r>
              <a:rPr lang="en-US" dirty="0" err="1" smtClean="0"/>
              <a:t>cURL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1AE4C08-2385-4169-9DB3-BC016F823B91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47218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</a:t>
            </a:r>
            <a:r>
              <a:rPr lang="ru-RU" baseline="0" dirty="0" smtClean="0"/>
              <a:t> приведены примеры тестирования </a:t>
            </a:r>
            <a:r>
              <a:rPr lang="en-US" baseline="0" dirty="0" smtClean="0"/>
              <a:t>REST-</a:t>
            </a:r>
            <a:r>
              <a:rPr lang="ru-RU" baseline="0" dirty="0" smtClean="0"/>
              <a:t>методов работы с профилем игрока.</a:t>
            </a:r>
          </a:p>
          <a:p>
            <a:r>
              <a:rPr lang="ru-RU" baseline="0" dirty="0" smtClean="0"/>
              <a:t>При вызове методов игроку необходимо пройти процедуру аутентификации, используя значения своего </a:t>
            </a:r>
            <a:r>
              <a:rPr lang="ru-RU" baseline="0" dirty="0" err="1" smtClean="0"/>
              <a:t>токена</a:t>
            </a:r>
            <a:r>
              <a:rPr lang="ru-RU" baseline="0" dirty="0" smtClean="0"/>
              <a:t>. </a:t>
            </a:r>
            <a:r>
              <a:rPr lang="ru-RU" baseline="0" dirty="0" err="1" smtClean="0"/>
              <a:t>Токен</a:t>
            </a:r>
            <a:r>
              <a:rPr lang="ru-RU" baseline="0" dirty="0" smtClean="0"/>
              <a:t> представляет собой зашифрованную пару логин-пароль и является секретным идентификатором игрока.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1AE4C08-2385-4169-9DB3-BC016F823B91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5142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ru-RU" dirty="0" smtClean="0"/>
              <a:t>На данном слайде</a:t>
            </a:r>
            <a:r>
              <a:rPr lang="ru-RU" baseline="0" dirty="0" smtClean="0"/>
              <a:t> приведены примеры тестирования </a:t>
            </a:r>
            <a:r>
              <a:rPr lang="en-US" baseline="0" dirty="0" smtClean="0"/>
              <a:t>REST-</a:t>
            </a:r>
            <a:r>
              <a:rPr lang="ru-RU" baseline="0" dirty="0" smtClean="0"/>
              <a:t>методов работы с заданиями: получение случайного задания на основе данных профиля игрока и завершение задания. Для завершения задания в запросе необходимо передать идентификатор завершаемого </a:t>
            </a:r>
            <a:r>
              <a:rPr lang="ru-RU" baseline="0" dirty="0" err="1" smtClean="0"/>
              <a:t>квеста</a:t>
            </a:r>
            <a:r>
              <a:rPr lang="ru-RU" baseline="0" dirty="0" smtClean="0"/>
              <a:t>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ru-RU" baseline="0" dirty="0" smtClean="0"/>
              <a:t>Более подробную информацию о тестировании </a:t>
            </a:r>
            <a:r>
              <a:rPr lang="en-US" baseline="0" dirty="0" smtClean="0"/>
              <a:t>REST-</a:t>
            </a:r>
            <a:r>
              <a:rPr lang="ru-RU" baseline="0" dirty="0" smtClean="0"/>
              <a:t>сервиса, включая скриншоты тестирования вы можете посмотреть в тексте работы.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1AE4C08-2385-4169-9DB3-BC016F823B9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9194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ED3E1AA0-020E-4C7C-9203-1951E7ED46EA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/>
          <a:lstStyle/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US" sz="2000" smtClean="0">
                <a:latin typeface="Arial" charset="0"/>
                <a:ea typeface="Bitstream Vera Sans" charset="0"/>
                <a:cs typeface="Bitstream Vera Sans" charset="0"/>
              </a:rPr>
              <a:t>//</a:t>
            </a:r>
            <a:r>
              <a:rPr lang="ru-RU" sz="2000" smtClean="0">
                <a:latin typeface="Arial" charset="0"/>
                <a:ea typeface="Bitstream Vera Sans" charset="0"/>
                <a:cs typeface="Bitstream Vera Sans" charset="0"/>
              </a:rPr>
              <a:t>Прочитать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всякий</a:t>
            </a:r>
            <a:r>
              <a:rPr lang="ru-RU" baseline="0" dirty="0" smtClean="0"/>
              <a:t> случай</a:t>
            </a:r>
          </a:p>
          <a:p>
            <a:r>
              <a:rPr lang="ru-RU" baseline="0" dirty="0" smtClean="0"/>
              <a:t>Показывать не буду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1AE4C08-2385-4169-9DB3-BC016F823B91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856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A5F8391C-24D0-44E2-BE20-76A2F36F0C21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04" name="Text Box 2"/>
          <p:cNvSpPr>
            <a:spLocks noGrp="1" noChangeArrowheads="1"/>
          </p:cNvSpPr>
          <p:nvPr>
            <p:ph type="body"/>
          </p:nvPr>
        </p:nvSpPr>
        <p:spPr>
          <a:xfrm>
            <a:off x="179388" y="5040313"/>
            <a:ext cx="7380287" cy="6516687"/>
          </a:xfrm>
          <a:noFill/>
          <a:ln/>
        </p:spPr>
        <p:txBody>
          <a:bodyPr/>
          <a:lstStyle/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Целью</a:t>
            </a:r>
            <a:r>
              <a:rPr lang="ru-RU" sz="2000" baseline="0" dirty="0" smtClean="0">
                <a:latin typeface="Times New Roman" pitchFamily="18" charset="0"/>
                <a:cs typeface="Times New Roman" pitchFamily="18" charset="0"/>
              </a:rPr>
              <a:t> моей работы является разработка сервера и веб-сайта для мобильной игры «12 подвигов».</a:t>
            </a: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baseline="0" dirty="0" smtClean="0">
                <a:latin typeface="Times New Roman" pitchFamily="18" charset="0"/>
                <a:cs typeface="Times New Roman" pitchFamily="18" charset="0"/>
              </a:rPr>
              <a:t>Для достижения цели необходимо было решить следующие задачи:</a:t>
            </a:r>
          </a:p>
          <a:p>
            <a:pPr marL="960438" lvl="1" indent="-457200">
              <a:buAutoNum type="arabicPeriod"/>
            </a:pPr>
            <a:r>
              <a:rPr lang="ru-RU" sz="2800" dirty="0" smtClean="0"/>
              <a:t>выполнить анализ требований к системе;</a:t>
            </a:r>
          </a:p>
          <a:p>
            <a:pPr marL="960438" lvl="1" indent="-457200">
              <a:buAutoNum type="arabicPeriod"/>
            </a:pPr>
            <a:r>
              <a:rPr lang="ru-RU" sz="2800" dirty="0" smtClean="0"/>
              <a:t>спроектировать архитектуру сервера для мобильной игры «12 подвигов»;</a:t>
            </a:r>
          </a:p>
          <a:p>
            <a:pPr marL="960438" lvl="1" indent="-457200">
              <a:buAutoNum type="arabicPeriod"/>
            </a:pPr>
            <a:r>
              <a:rPr lang="ru-RU" sz="2800" dirty="0" smtClean="0"/>
              <a:t>реализовать сервер игры, включая </a:t>
            </a:r>
            <a:r>
              <a:rPr lang="en-US" sz="2800" dirty="0" smtClean="0"/>
              <a:t>REST-</a:t>
            </a:r>
            <a:r>
              <a:rPr lang="ru-RU" sz="2800" dirty="0" smtClean="0"/>
              <a:t>сервис;</a:t>
            </a:r>
          </a:p>
          <a:p>
            <a:pPr marL="960438" lvl="1" indent="-457200">
              <a:buAutoNum type="arabicPeriod"/>
            </a:pPr>
            <a:r>
              <a:rPr lang="ru-RU" sz="2800" dirty="0" smtClean="0"/>
              <a:t>выполнить тестирование всех компонентов разработанной системы.</a:t>
            </a: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Смысл игры «12 подвигов» заключается в следующем.</a:t>
            </a:r>
            <a:r>
              <a:rPr lang="ru-RU" baseline="0" dirty="0" smtClean="0"/>
              <a:t> Игрок получает на свое мобильное приложение, которое он должен выбрать в течение одного или нескольких дней. Задания для игрока подбираются исходя из данных его профиля. В качестве отчетов о выполнении заданий игрок может предоставлять фото- и видеоматериалы.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1AE4C08-2385-4169-9DB3-BC016F823B91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915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B69FCB78-E5C8-4883-ABDE-1A9C1B9DCFBE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4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628" name="Text Box 2"/>
          <p:cNvSpPr>
            <a:spLocks noGrp="1" noChangeArrowheads="1"/>
          </p:cNvSpPr>
          <p:nvPr>
            <p:ph type="body"/>
          </p:nvPr>
        </p:nvSpPr>
        <p:spPr>
          <a:xfrm>
            <a:off x="179388" y="4741863"/>
            <a:ext cx="7380287" cy="5949950"/>
          </a:xfrm>
          <a:noFill/>
          <a:ln/>
        </p:spPr>
        <p:txBody>
          <a:bodyPr/>
          <a:lstStyle/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dirty="0" smtClean="0">
                <a:latin typeface="Arial" charset="0"/>
                <a:ea typeface="Bitstream Vera Sans" charset="0"/>
                <a:cs typeface="Bitstream Vera Sans" charset="0"/>
              </a:rPr>
              <a:t>На</a:t>
            </a: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 основе анализа возможных пользователей и вариантов использования системы, нами были выделены следующие основные актеры, взаимодействующие с сервером игры:</a:t>
            </a: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1) Редакторы игры. Редакторы игры – это большой класс пользователей, включающий всех администраторов игры (администратор контента, модератор, художник, администратор сайта). Редакторы занимают развитием и сопровождением всего игрового контента.</a:t>
            </a: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2) Мобильные клиенты, которым мы предоставляем доступ ко всем основным возможностям сервера игры (регистрация игроков и получение заданий для игроков)</a:t>
            </a:r>
            <a:endParaRPr lang="ru-RU" sz="2000" dirty="0" smtClean="0">
              <a:latin typeface="Arial" charset="0"/>
              <a:ea typeface="Bitstream Vera Sans" charset="0"/>
              <a:cs typeface="Bitstream Vera San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420A09C2-E683-429F-934A-7AE41F312226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7652" name="Text Box 2"/>
          <p:cNvSpPr>
            <a:spLocks noGrp="1" noChangeArrowheads="1"/>
          </p:cNvSpPr>
          <p:nvPr>
            <p:ph type="body"/>
          </p:nvPr>
        </p:nvSpPr>
        <p:spPr>
          <a:xfrm>
            <a:off x="179388" y="4741863"/>
            <a:ext cx="7380287" cy="5949950"/>
          </a:xfrm>
          <a:noFill/>
          <a:ln/>
        </p:spPr>
        <p:txBody>
          <a:bodyPr/>
          <a:lstStyle/>
          <a:p>
            <a:pPr marL="214313" marR="0" indent="-214313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r>
              <a:rPr lang="ru-RU" sz="120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На</a:t>
            </a:r>
            <a:r>
              <a:rPr lang="ru-RU" sz="1200" kern="1200" baseline="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 основе вариантов использования системы, мною была спроектирована архитектура сервера игры с использованием диаграммы компонентов. </a:t>
            </a:r>
            <a:r>
              <a:rPr lang="ru-RU" sz="120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Диаграмма компонентов </a:t>
            </a:r>
            <a:r>
              <a:rPr lang="ru-RU" sz="1200" kern="1200" baseline="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изображает разбиение программной системы на структурные компоненты и связи между этими компонентами. Система состоит из следующих компонентов</a:t>
            </a:r>
            <a:endParaRPr lang="ru-RU" sz="120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сервер игры, который обеспечивает анализ и обработку данных;</a:t>
            </a: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сайт игры, который предоставляет интерфейс для администрирования пользователей и игрового </a:t>
            </a:r>
            <a:r>
              <a:rPr lang="ru-RU" sz="2000" baseline="0" dirty="0" err="1" smtClean="0">
                <a:latin typeface="Arial" charset="0"/>
                <a:ea typeface="Bitstream Vera Sans" charset="0"/>
                <a:cs typeface="Bitstream Vera Sans" charset="0"/>
              </a:rPr>
              <a:t>контента</a:t>
            </a: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;</a:t>
            </a: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US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REST-</a:t>
            </a: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сервис, который предоставляет </a:t>
            </a:r>
            <a:r>
              <a:rPr lang="en-US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REST API</a:t>
            </a: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 для взаимодействия между внешними клиентами и сервером игры;</a:t>
            </a: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Tx/>
              <a:buChar char="-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dirty="0" smtClean="0">
                <a:latin typeface="Arial" charset="0"/>
                <a:ea typeface="Bitstream Vera Sans" charset="0"/>
                <a:cs typeface="Bitstream Vera Sans" charset="0"/>
              </a:rPr>
              <a:t>внешние (или мобильные) клиенты,</a:t>
            </a: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 которые получают доступ к основным возможностям приложения.</a:t>
            </a:r>
            <a:endParaRPr lang="ru-RU" sz="2000" dirty="0" smtClean="0">
              <a:latin typeface="Arial" charset="0"/>
              <a:ea typeface="Bitstream Vera Sans" charset="0"/>
              <a:cs typeface="Bitstream Vera San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25752500-0878-4921-9276-E2558CD71D05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6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76" name="Text Box 2"/>
          <p:cNvSpPr>
            <a:spLocks noGrp="1" noChangeArrowheads="1"/>
          </p:cNvSpPr>
          <p:nvPr>
            <p:ph type="body"/>
          </p:nvPr>
        </p:nvSpPr>
        <p:spPr>
          <a:xfrm>
            <a:off x="179388" y="4741863"/>
            <a:ext cx="7380287" cy="5949950"/>
          </a:xfrm>
          <a:noFill/>
          <a:ln/>
        </p:spPr>
        <p:txBody>
          <a:bodyPr/>
          <a:lstStyle/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dirty="0" smtClean="0">
                <a:latin typeface="Arial" charset="0"/>
                <a:ea typeface="Bitstream Vera Sans" charset="0"/>
                <a:cs typeface="Bitstream Vera Sans" charset="0"/>
              </a:rPr>
              <a:t>На данном слайде изображена спроектированная</a:t>
            </a: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 база данных сервера игры «12 Подвигов»</a:t>
            </a: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Основной сущностью являются модели </a:t>
            </a:r>
            <a:r>
              <a:rPr lang="en-US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Quests</a:t>
            </a: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 и </a:t>
            </a:r>
            <a:r>
              <a:rPr lang="en-US" sz="2000" baseline="0" dirty="0" err="1" smtClean="0">
                <a:latin typeface="Arial" charset="0"/>
                <a:ea typeface="Bitstream Vera Sans" charset="0"/>
                <a:cs typeface="Bitstream Vera Sans" charset="0"/>
              </a:rPr>
              <a:t>PlayerGameInfo</a:t>
            </a: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, которые содержат информацию о списках заданий и профиле игрока соответственно. Для связи игроков с заданиями служит таблица </a:t>
            </a:r>
            <a:r>
              <a:rPr lang="en-US" sz="2000" baseline="0" dirty="0" err="1" smtClean="0">
                <a:latin typeface="Arial" charset="0"/>
                <a:ea typeface="Bitstream Vera Sans" charset="0"/>
                <a:cs typeface="Bitstream Vera Sans" charset="0"/>
              </a:rPr>
              <a:t>PlayerQuest</a:t>
            </a:r>
            <a:r>
              <a:rPr lang="ru-RU" sz="2000" baseline="0" dirty="0" smtClean="0">
                <a:latin typeface="Arial" charset="0"/>
                <a:ea typeface="Bitstream Vera Sans" charset="0"/>
                <a:cs typeface="Bitstream Vera Sans" charset="0"/>
              </a:rPr>
              <a:t>.</a:t>
            </a:r>
          </a:p>
          <a:p>
            <a:pPr marL="214313" indent="-214313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ru-RU" sz="2000" dirty="0" smtClean="0">
              <a:latin typeface="Arial" charset="0"/>
              <a:ea typeface="Bitstream Vera Sans" charset="0"/>
              <a:cs typeface="Bitstream Vera San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</a:t>
            </a:r>
            <a:r>
              <a:rPr lang="ru-RU" baseline="0" dirty="0" smtClean="0"/>
              <a:t> знаю что сказать.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1AE4C08-2385-4169-9DB3-BC016F823B91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Одна из</a:t>
            </a:r>
            <a:r>
              <a:rPr lang="ru-RU" baseline="0" dirty="0" smtClean="0"/>
              <a:t> важнейших функций работы сервера – генерация карточки с заданием на основе текста с заданием, фона и картинки художника. </a:t>
            </a:r>
            <a:r>
              <a:rPr lang="ru-RU" dirty="0" smtClean="0"/>
              <a:t>Для</a:t>
            </a:r>
            <a:r>
              <a:rPr lang="ru-RU" baseline="0" dirty="0" smtClean="0"/>
              <a:t> реализации алгоритма генерации карточки с заданием на основе исходной картинки, фона и текста была использована библиотека работы с изображениями </a:t>
            </a:r>
            <a:r>
              <a:rPr lang="en-US" baseline="0" dirty="0" smtClean="0"/>
              <a:t>Python Image Library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 Пример сгенерированной карточки вы можете увидеть на слайде.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1AE4C08-2385-4169-9DB3-BC016F823B9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случае, если карточка с заданием была сгенерирована сервером не достаточно корректно,</a:t>
            </a:r>
            <a:r>
              <a:rPr lang="ru-RU" baseline="0" dirty="0" smtClean="0"/>
              <a:t> художник должен иметь возможность ее изменить. </a:t>
            </a:r>
            <a:r>
              <a:rPr lang="ru-RU" dirty="0" smtClean="0"/>
              <a:t>Интерфейс администратора предоставляет художникам</a:t>
            </a:r>
            <a:r>
              <a:rPr lang="ru-RU" baseline="0" dirty="0" smtClean="0"/>
              <a:t> интерфейс для редактирования карточки с заданием. </a:t>
            </a:r>
            <a:r>
              <a:rPr lang="ru-RU" dirty="0" smtClean="0"/>
              <a:t>Интерфейс редактирования</a:t>
            </a:r>
            <a:r>
              <a:rPr lang="ru-RU" baseline="0" dirty="0" smtClean="0"/>
              <a:t> карточки позволяет изменять размер и положение элементов на картинке при помощи </a:t>
            </a:r>
            <a:r>
              <a:rPr lang="ru-RU" baseline="0" dirty="0" err="1" smtClean="0"/>
              <a:t>слайдеров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1AE4C08-2385-4169-9DB3-BC016F823B9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10080625" cy="566102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5653088"/>
            <a:ext cx="10080625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3699201"/>
            <a:ext cx="8904552" cy="1844561"/>
          </a:xfrm>
        </p:spPr>
        <p:txBody>
          <a:bodyPr tIns="0" bIns="0" anchor="t"/>
          <a:lstStyle>
            <a:lvl1pPr algn="l">
              <a:defRPr sz="5200" b="1">
                <a:solidFill>
                  <a:schemeClr val="bg1"/>
                </a:solidFill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6047" y="2015913"/>
            <a:ext cx="8904552" cy="1653049"/>
          </a:xfrm>
        </p:spPr>
        <p:txBody>
          <a:bodyPr lIns="131033" tIns="0" rIns="50397" bIns="0" anchor="b"/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7CB5-7E11-46F9-A38F-AFE0AB8A94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52F35-9B87-41AF-9758-EF91A57BF9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invGray">
          <a:xfrm>
            <a:off x="7275513" y="0"/>
            <a:ext cx="49212" cy="755967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ltGray">
          <a:xfrm>
            <a:off x="7327900" y="0"/>
            <a:ext cx="2773363" cy="755967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476464" y="302740"/>
            <a:ext cx="2100130" cy="6450223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4031" y="335986"/>
            <a:ext cx="6636411" cy="6450223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911475" y="7029450"/>
            <a:ext cx="4229100" cy="4032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AF083-6CA1-4EFF-A433-63676A6913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171352"/>
            <a:ext cx="9072563" cy="1380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CF081-0156-4EE9-999D-93523C3393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10080625" cy="28686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2868613"/>
            <a:ext cx="10080625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611" y="131035"/>
            <a:ext cx="8833988" cy="1804242"/>
          </a:xfrm>
        </p:spPr>
        <p:txBody>
          <a:bodyPr tIns="0" rIns="100794" bIns="0" anchor="b"/>
          <a:lstStyle>
            <a:lvl1pPr algn="l">
              <a:defRPr sz="52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6531" y="2015913"/>
            <a:ext cx="8844068" cy="755968"/>
          </a:xfrm>
        </p:spPr>
        <p:txBody>
          <a:bodyPr lIns="161271" tIns="0" rIns="50397" bIns="0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719E7-A36A-42C7-B916-7C1389DEE4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4031" y="1955436"/>
            <a:ext cx="4452276" cy="5096901"/>
          </a:xfrm>
        </p:spPr>
        <p:txBody>
          <a:bodyPr lIns="100794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24318" y="1955436"/>
            <a:ext cx="4452276" cy="509690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0F7E5-5282-4B98-9751-8360073FEE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872819"/>
            <a:ext cx="4454027" cy="788546"/>
          </a:xfrm>
        </p:spPr>
        <p:txBody>
          <a:bodyPr lIns="161271" anchor="ctr"/>
          <a:lstStyle>
            <a:lvl1pPr marL="0" indent="0">
              <a:buNone/>
              <a:defRPr sz="2500" b="1" cap="all" baseline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031" y="2700134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872819"/>
            <a:ext cx="4455776" cy="788546"/>
          </a:xfrm>
        </p:spPr>
        <p:txBody>
          <a:bodyPr lIns="161271" anchor="ctr"/>
          <a:lstStyle>
            <a:lvl1pPr marL="0" indent="0">
              <a:buNone/>
              <a:defRPr sz="2500" b="1" cap="all" baseline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0818" y="2700134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F8353-D9C3-4FAB-A3A2-B6A2C6869A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C9D97-10E7-41C8-AF06-97076E172C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C4AE3-6E56-4650-A353-DD4E6BD711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invGray">
          <a:xfrm>
            <a:off x="3148013" y="0"/>
            <a:ext cx="50800" cy="160337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3148013" y="0"/>
            <a:ext cx="50800" cy="160337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029" y="167993"/>
            <a:ext cx="2782253" cy="1078514"/>
          </a:xfrm>
        </p:spPr>
        <p:txBody>
          <a:bodyPr lIns="80635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28654" y="1921482"/>
            <a:ext cx="6527096" cy="502532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5030" y="1907025"/>
            <a:ext cx="2721769" cy="5039783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5B64-D9EB-489A-BF76-C2223C49BE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48013" y="0"/>
            <a:ext cx="50800" cy="755967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3148013" y="0"/>
            <a:ext cx="50800" cy="755967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451" y="171352"/>
            <a:ext cx="2783803" cy="1078514"/>
          </a:xfrm>
        </p:spPr>
        <p:txBody>
          <a:bodyPr lIns="80635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201244" y="1636726"/>
            <a:ext cx="6887321" cy="5922949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1451" y="1905038"/>
            <a:ext cx="2721769" cy="5039783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80975" y="1290638"/>
            <a:ext cx="2782888" cy="2206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346450" y="1290638"/>
            <a:ext cx="5726113" cy="22066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193213" y="1290638"/>
            <a:ext cx="809625" cy="2206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64C89-FB04-45FB-BA4F-001E4D1B6B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582738"/>
            <a:ext cx="10080625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10080625" cy="158115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buFont typeface="Wingdings" charset="2"/>
              <a:buNone/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074150" cy="1379538"/>
          </a:xfrm>
          <a:prstGeom prst="rect">
            <a:avLst/>
          </a:prstGeom>
        </p:spPr>
        <p:txBody>
          <a:bodyPr vert="horz" lIns="100794" tIns="50397" rIns="50397" bIns="50397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503238" y="1957388"/>
            <a:ext cx="9074150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77" tIns="100794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3238" y="7138988"/>
            <a:ext cx="2352675" cy="303212"/>
          </a:xfrm>
          <a:prstGeom prst="rect">
            <a:avLst/>
          </a:prstGeom>
        </p:spPr>
        <p:txBody>
          <a:bodyPr vert="horz" lIns="120953" tIns="50397" rIns="50397" bIns="0" rtlCol="0" anchor="b"/>
          <a:lstStyle>
            <a:lvl1pPr algn="l" eaLnBrk="1" latinLnBrk="0" hangingPunct="1">
              <a:buFont typeface="Wingdings" charset="2"/>
              <a:buNone/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11475" y="7138988"/>
            <a:ext cx="6072188" cy="303212"/>
          </a:xfrm>
          <a:prstGeom prst="rect">
            <a:avLst/>
          </a:prstGeom>
        </p:spPr>
        <p:txBody>
          <a:bodyPr vert="horz" lIns="50397" tIns="50397" rIns="50397" bIns="0" rtlCol="0" anchor="b"/>
          <a:lstStyle>
            <a:lvl1pPr algn="l" eaLnBrk="1" latinLnBrk="0" hangingPunct="1">
              <a:buFont typeface="Wingdings" charset="2"/>
              <a:buNone/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43988" y="7138988"/>
            <a:ext cx="809625" cy="303212"/>
          </a:xfrm>
          <a:prstGeom prst="rect">
            <a:avLst/>
          </a:prstGeom>
        </p:spPr>
        <p:txBody>
          <a:bodyPr vert="horz" lIns="100794" tIns="50397" rIns="100794" bIns="0" rtlCol="0" anchor="b"/>
          <a:lstStyle>
            <a:lvl1pPr algn="r" eaLnBrk="1" latinLnBrk="0" hangingPunct="1">
              <a:buFont typeface="Wingdings" charset="2"/>
              <a:buNone/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6771ECCD-D44F-451A-9AEF-772122FEED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65" r:id="rId2"/>
    <p:sldLayoutId id="2147483871" r:id="rId3"/>
    <p:sldLayoutId id="2147483866" r:id="rId4"/>
    <p:sldLayoutId id="2147483867" r:id="rId5"/>
    <p:sldLayoutId id="2147483868" r:id="rId6"/>
    <p:sldLayoutId id="2147483872" r:id="rId7"/>
    <p:sldLayoutId id="2147483873" r:id="rId8"/>
    <p:sldLayoutId id="2147483874" r:id="rId9"/>
    <p:sldLayoutId id="2147483869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82600" indent="-35242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3016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550" indent="-250825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200025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71625" indent="-200025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794139" indent="-201589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01589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634" indent="-201589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381" indent="-201589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-labors.com/rest/playe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-labors.com/rest/quests/2/" TargetMode="External"/><Relationship Id="rId5" Type="http://schemas.openxmlformats.org/officeDocument/2006/relationships/hyperlink" Target="http://12-labors.com/rest/quests/randomQuest/" TargetMode="External"/><Relationship Id="rId4" Type="http://schemas.openxmlformats.org/officeDocument/2006/relationships/hyperlink" Target="http://12-labors.com/rest/profil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91840" y="1259558"/>
            <a:ext cx="8904552" cy="230425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Разработка сервера и веб-сайта для сетевой игры «12 подвигов» на платформе </a:t>
            </a:r>
            <a:r>
              <a:rPr lang="en-US" dirty="0" err="1" smtClean="0"/>
              <a:t>Django</a:t>
            </a:r>
            <a:endParaRPr lang="en-GB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816" y="5796061"/>
            <a:ext cx="4320802" cy="1508473"/>
          </a:xfrm>
        </p:spPr>
        <p:txBody>
          <a:bodyPr/>
          <a:lstStyle/>
          <a:p>
            <a:pPr algn="ctr">
              <a:tabLst>
                <a:tab pos="261938" algn="l"/>
              </a:tabLst>
            </a:pPr>
            <a:r>
              <a:rPr lang="en-GB" sz="3200" dirty="0" err="1" smtClean="0">
                <a:solidFill>
                  <a:schemeClr val="tx1"/>
                </a:solidFill>
              </a:rPr>
              <a:t>Автор</a:t>
            </a:r>
            <a:r>
              <a:rPr lang="en-GB" sz="3200" dirty="0" smtClean="0">
                <a:solidFill>
                  <a:schemeClr val="tx1"/>
                </a:solidFill>
              </a:rPr>
              <a:t>:</a:t>
            </a:r>
          </a:p>
          <a:p>
            <a:pPr marL="0" lvl="1">
              <a:tabLst>
                <a:tab pos="261938" algn="l"/>
              </a:tabLst>
            </a:pPr>
            <a:r>
              <a:rPr lang="ru-RU" sz="2800" dirty="0" smtClean="0">
                <a:solidFill>
                  <a:schemeClr val="tx1"/>
                </a:solidFill>
              </a:rPr>
              <a:t>с</a:t>
            </a:r>
            <a:r>
              <a:rPr lang="en-GB" sz="2800" dirty="0" err="1" smtClean="0">
                <a:solidFill>
                  <a:schemeClr val="tx1"/>
                </a:solidFill>
              </a:rPr>
              <a:t>тудент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группы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ВМИ</a:t>
            </a:r>
            <a:r>
              <a:rPr lang="en-GB" sz="2800" dirty="0" smtClean="0">
                <a:solidFill>
                  <a:schemeClr val="tx1"/>
                </a:solidFill>
              </a:rPr>
              <a:t>-</a:t>
            </a:r>
            <a:r>
              <a:rPr lang="ru-RU" sz="2800" dirty="0" smtClean="0">
                <a:solidFill>
                  <a:schemeClr val="tx1"/>
                </a:solidFill>
              </a:rPr>
              <a:t>456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lvl="1">
              <a:tabLst>
                <a:tab pos="261938" algn="l"/>
              </a:tabLst>
            </a:pPr>
            <a:r>
              <a:rPr lang="ru-RU" sz="2800" dirty="0" smtClean="0">
                <a:solidFill>
                  <a:schemeClr val="tx1"/>
                </a:solidFill>
              </a:rPr>
              <a:t>Н.И. Барабанщикова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5184328" y="5724053"/>
            <a:ext cx="4680397" cy="1584176"/>
          </a:xfrm>
        </p:spPr>
        <p:txBody>
          <a:bodyPr lIns="131033" tIns="0" rIns="50397" bIns="0" anchor="b"/>
          <a:lstStyle/>
          <a:p>
            <a:pPr marL="0" indent="0" algn="ctr">
              <a:buNone/>
            </a:pPr>
            <a:endParaRPr lang="ru-RU" sz="3200" dirty="0">
              <a:solidFill>
                <a:schemeClr val="bg1"/>
              </a:solidFill>
            </a:endParaRPr>
          </a:p>
          <a:p>
            <a:pPr marL="0" indent="0" algn="ctr">
              <a:buFont typeface="Wingdings 2" pitchFamily="18" charset="2"/>
              <a:buNone/>
            </a:pPr>
            <a:r>
              <a:rPr lang="en-GB" sz="3200" dirty="0" err="1" smtClean="0"/>
              <a:t>Научный</a:t>
            </a:r>
            <a:r>
              <a:rPr lang="en-GB" sz="3200" dirty="0" smtClean="0"/>
              <a:t> </a:t>
            </a:r>
            <a:r>
              <a:rPr lang="en-GB" sz="3200" dirty="0" err="1" smtClean="0"/>
              <a:t>руководитель</a:t>
            </a:r>
            <a:r>
              <a:rPr lang="en-GB" sz="3200" dirty="0" smtClean="0"/>
              <a:t>:</a:t>
            </a:r>
          </a:p>
          <a:p>
            <a:pPr marL="0" lvl="1" indent="0" algn="ctr">
              <a:buFont typeface="Wingdings" pitchFamily="2" charset="2"/>
              <a:buNone/>
            </a:pPr>
            <a:r>
              <a:rPr lang="en-GB" sz="2800" dirty="0" smtClean="0"/>
              <a:t>к.ф.-</a:t>
            </a:r>
            <a:r>
              <a:rPr lang="en-GB" sz="2800" dirty="0" err="1" smtClean="0"/>
              <a:t>м.н</a:t>
            </a:r>
            <a:r>
              <a:rPr lang="en-GB" sz="2800" dirty="0" smtClean="0"/>
              <a:t>., </a:t>
            </a:r>
            <a:r>
              <a:rPr lang="en-GB" sz="2800" dirty="0" err="1" smtClean="0"/>
              <a:t>доцент</a:t>
            </a:r>
            <a:endParaRPr lang="en-GB" sz="2800" dirty="0" smtClean="0"/>
          </a:p>
          <a:p>
            <a:pPr marL="0" lvl="1" indent="0" algn="ctr">
              <a:buFont typeface="Wingdings" pitchFamily="2" charset="2"/>
              <a:buNone/>
            </a:pPr>
            <a:r>
              <a:rPr lang="ru-RU" sz="2800" dirty="0" smtClean="0"/>
              <a:t>Г</a:t>
            </a:r>
            <a:r>
              <a:rPr lang="en-GB" sz="2800" dirty="0" smtClean="0"/>
              <a:t>.</a:t>
            </a:r>
            <a:r>
              <a:rPr lang="ru-RU" sz="2800" dirty="0" smtClean="0"/>
              <a:t>И</a:t>
            </a:r>
            <a:r>
              <a:rPr lang="en-GB" sz="2800" dirty="0" smtClean="0"/>
              <a:t>. </a:t>
            </a:r>
            <a:r>
              <a:rPr lang="ru-RU" sz="2800" dirty="0" smtClean="0"/>
              <a:t>Радченко</a:t>
            </a:r>
            <a:endParaRPr lang="en-GB" sz="28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439912" y="4283893"/>
            <a:ext cx="6984776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61938" algn="l"/>
              </a:tabLst>
            </a:pPr>
            <a:r>
              <a:rPr lang="ru-RU" sz="2800" dirty="0">
                <a:latin typeface="+mn-lt"/>
              </a:rPr>
              <a:t>Рецензент</a:t>
            </a:r>
          </a:p>
          <a:p>
            <a:pPr algn="ctr">
              <a:tabLst>
                <a:tab pos="261938" algn="l"/>
              </a:tabLst>
            </a:pPr>
            <a:r>
              <a:rPr lang="ru-RU" sz="2800" dirty="0">
                <a:latin typeface="+mn-lt"/>
              </a:rPr>
              <a:t>Директор ООО «</a:t>
            </a:r>
            <a:r>
              <a:rPr lang="ru-RU" sz="2800" dirty="0" err="1">
                <a:latin typeface="+mn-lt"/>
              </a:rPr>
              <a:t>Грид</a:t>
            </a:r>
            <a:r>
              <a:rPr lang="ru-RU" sz="2800" dirty="0">
                <a:latin typeface="+mn-lt"/>
              </a:rPr>
              <a:t>-Инжиниринг»</a:t>
            </a:r>
          </a:p>
          <a:p>
            <a:pPr algn="ctr">
              <a:tabLst>
                <a:tab pos="261938" algn="l"/>
              </a:tabLst>
            </a:pPr>
            <a:r>
              <a:rPr lang="ru-RU" sz="2800" dirty="0">
                <a:latin typeface="+mn-lt"/>
              </a:rPr>
              <a:t>В.А. Дорохов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Интерфейс редактирования карточки</a:t>
            </a:r>
            <a:endParaRPr lang="ru-RU" dirty="0"/>
          </a:p>
        </p:txBody>
      </p:sp>
      <p:pic>
        <p:nvPicPr>
          <p:cNvPr id="6" name="Содержимое 5" descr="test-1_1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3966" y="2208201"/>
            <a:ext cx="2905145" cy="4357718"/>
          </a:xfrm>
        </p:spPr>
      </p:pic>
      <p:pic>
        <p:nvPicPr>
          <p:cNvPr id="7" name="Содержимое 6" descr="test-1_2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397238" y="2208201"/>
            <a:ext cx="2906400" cy="43596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0F7E5-5282-4B98-9751-8360073FEE2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8" name="Рисунок 7" descr="test-1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10" y="2208201"/>
            <a:ext cx="2905200" cy="4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98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Реализация </a:t>
            </a:r>
            <a:r>
              <a:rPr lang="en-US" dirty="0" smtClean="0"/>
              <a:t>REST-</a:t>
            </a:r>
            <a:r>
              <a:rPr lang="ru-RU" dirty="0" smtClean="0"/>
              <a:t>сервиса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503808" y="1691605"/>
            <a:ext cx="9073580" cy="5184576"/>
          </a:xfrm>
        </p:spPr>
        <p:txBody>
          <a:bodyPr/>
          <a:lstStyle/>
          <a:p>
            <a:pPr>
              <a:defRPr/>
            </a:pPr>
            <a:r>
              <a:rPr lang="ru-RU" sz="2400" b="1" dirty="0" smtClean="0"/>
              <a:t>Создание нового игрока: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POST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hlinkClick r:id="rId3"/>
              </a:rPr>
              <a:t>http://12-labors.com/rest/players/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-d 'username 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new_player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 'password = password‘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/>
          </a:p>
          <a:p>
            <a:pPr>
              <a:defRPr/>
            </a:pPr>
            <a:r>
              <a:rPr lang="ru-RU" sz="2400" b="1" dirty="0" smtClean="0"/>
              <a:t>Получение данных профиля игрока:</a:t>
            </a:r>
          </a:p>
          <a:p>
            <a:pPr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hlinkClick r:id="rId4"/>
              </a:rPr>
              <a:t>http://12-labors.com/rest/profile/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-H "Authorization: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Token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b3f6363583a06a49c9b86f9cdca2eeaf25b35c9e"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 smtClean="0"/>
              <a:t>Изменение данных профиля игрока:</a:t>
            </a:r>
          </a:p>
          <a:p>
            <a:pPr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hlinkClick r:id="rId4"/>
              </a:rPr>
              <a:t>http://12-labors.com/rest/profile/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-H "Authorization: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Token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b3f6363583a06a49c9b86f9cdca2eeaf25b35c9e"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-F "photo=@/Users/photo_1.png" –F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age=23 –F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has_child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=True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 smtClean="0"/>
              <a:t>Получение случайного задания:</a:t>
            </a:r>
          </a:p>
          <a:p>
            <a:pPr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hlinkClick r:id="rId5"/>
              </a:rPr>
              <a:t>http://12-labors.com/rest/quests/randomQuest/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-H "Authorization: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Token 0ab8f709b81d14164663f0f1a3890f901a712cdd«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 smtClean="0">
                <a:cs typeface="Courier New" pitchFamily="49" charset="0"/>
              </a:rPr>
              <a:t>Завершение задания игроком: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hlinkClick r:id="rId6"/>
              </a:rPr>
              <a:t>http://12-labors.com/rest/quests/2/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-H "Authorization: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Token 708d1b0a9afcabf51718c06ffb175bb6c5fd3952" –d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is_done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=true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endParaRPr lang="en-US" sz="2400" dirty="0"/>
          </a:p>
          <a:p>
            <a:pPr marL="130175" indent="0">
              <a:buFont typeface="Wingdings 2" pitchFamily="18" charset="2"/>
              <a:buNone/>
              <a:defRPr/>
            </a:pPr>
            <a:endParaRPr lang="ru-RU" sz="33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71D91-F1AB-486A-975D-867948938B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 </a:t>
            </a:r>
            <a:r>
              <a:rPr lang="en-US" dirty="0" smtClean="0"/>
              <a:t>REST-</a:t>
            </a:r>
            <a:r>
              <a:rPr lang="ru-RU" dirty="0" smtClean="0"/>
              <a:t>сервиса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39718" y="2065325"/>
            <a:ext cx="9074150" cy="5099050"/>
          </a:xfrm>
        </p:spPr>
        <p:txBody>
          <a:bodyPr/>
          <a:lstStyle/>
          <a:p>
            <a:r>
              <a:rPr lang="ru-RU" sz="2800" dirty="0" smtClean="0"/>
              <a:t>Все </a:t>
            </a:r>
            <a:r>
              <a:rPr lang="en-US" sz="2800" dirty="0" smtClean="0"/>
              <a:t>URL</a:t>
            </a:r>
            <a:r>
              <a:rPr lang="ru-RU" sz="2800" dirty="0" smtClean="0"/>
              <a:t>-адреса, используемые для вызова методов </a:t>
            </a:r>
            <a:r>
              <a:rPr lang="en-US" sz="2800" dirty="0" smtClean="0"/>
              <a:t>REST</a:t>
            </a:r>
            <a:r>
              <a:rPr lang="ru-RU" sz="2800" dirty="0" smtClean="0"/>
              <a:t>-сервиса, хранятся в файле </a:t>
            </a:r>
            <a:r>
              <a:rPr lang="en-US" sz="2800" dirty="0" smtClean="0"/>
              <a:t>rest</a:t>
            </a:r>
            <a:r>
              <a:rPr lang="ru-RU" sz="2800" dirty="0" smtClean="0"/>
              <a:t>/</a:t>
            </a:r>
            <a:r>
              <a:rPr lang="en-US" sz="2800" dirty="0" err="1" smtClean="0"/>
              <a:t>urls</a:t>
            </a:r>
            <a:r>
              <a:rPr lang="ru-RU" sz="2800" dirty="0" smtClean="0"/>
              <a:t>.</a:t>
            </a:r>
            <a:r>
              <a:rPr lang="en-US" sz="2800" dirty="0" err="1" smtClean="0"/>
              <a:t>py</a:t>
            </a:r>
            <a:r>
              <a:rPr lang="en-US" sz="2800" dirty="0" smtClean="0"/>
              <a:t>.</a:t>
            </a:r>
          </a:p>
          <a:p>
            <a:r>
              <a:rPr lang="ru-RU" sz="2800" dirty="0" smtClean="0"/>
              <a:t>В файле </a:t>
            </a:r>
            <a:r>
              <a:rPr lang="en-US" sz="2800" dirty="0" err="1" smtClean="0"/>
              <a:t>urls</a:t>
            </a:r>
            <a:r>
              <a:rPr lang="ru-RU" sz="2800" dirty="0" smtClean="0"/>
              <a:t>.</a:t>
            </a:r>
            <a:r>
              <a:rPr lang="en-US" sz="2800" dirty="0" err="1" smtClean="0"/>
              <a:t>py</a:t>
            </a:r>
            <a:r>
              <a:rPr lang="en-US" sz="2800" dirty="0" smtClean="0"/>
              <a:t> </a:t>
            </a:r>
            <a:r>
              <a:rPr lang="ru-RU" sz="2800" dirty="0" smtClean="0"/>
              <a:t>определяется соответствие между </a:t>
            </a:r>
            <a:r>
              <a:rPr lang="en-US" sz="2800" dirty="0" smtClean="0"/>
              <a:t>URL</a:t>
            </a:r>
            <a:r>
              <a:rPr lang="ru-RU" sz="2800" dirty="0" smtClean="0"/>
              <a:t>-адресами и обрабатывающим их кодом</a:t>
            </a:r>
            <a:r>
              <a:rPr lang="en-US" sz="2800" dirty="0" smtClean="0"/>
              <a:t>.</a:t>
            </a:r>
            <a:endParaRPr lang="ru-RU" sz="28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0F7E5-5282-4B98-9751-8360073FEE2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9043988" y="7138988"/>
            <a:ext cx="809625" cy="303212"/>
          </a:xfrm>
          <a:prstGeom prst="rect">
            <a:avLst/>
          </a:prstGeom>
        </p:spPr>
        <p:txBody>
          <a:bodyPr vert="horz" lIns="100794" tIns="50397" rIns="100794" bIns="0" rtlCol="0" anchor="b"/>
          <a:lstStyle/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  <a:defRPr/>
            </a:pPr>
            <a:fld id="{5618E477-EDC6-4CA7-8298-F01D3FC8A6EE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  <a:defRPr/>
              </a:pPr>
              <a:t>12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95449" y="4287789"/>
            <a:ext cx="7215239" cy="2040046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0215" algn="just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urlpatterns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patterns('',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r'^quests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randomQuest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RandomQuest.as_view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()),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r'^quests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/(?P&lt;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&gt;[0-9]+)/$',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PlayerQuest.as_view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()),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r'^players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create_player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r'^profile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Profile.as_view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()),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r'^api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-token-auth/',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rest_framework.authtoken.views.obtain_auth_token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indent="450215" algn="just">
              <a:lnSpc>
                <a:spcPct val="80000"/>
              </a:lnSpc>
              <a:spcAft>
                <a:spcPts val="0"/>
              </a:spcAft>
              <a:defRPr/>
            </a:pPr>
            <a:endParaRPr lang="en-US" sz="1400" b="1" dirty="0" smtClean="0">
              <a:solidFill>
                <a:schemeClr val="tx1"/>
              </a:solidFill>
              <a:latin typeface="Courier New"/>
              <a:ea typeface="Times New Roman"/>
            </a:endParaRPr>
          </a:p>
        </p:txBody>
      </p:sp>
      <p:sp>
        <p:nvSpPr>
          <p:cNvPr id="13" name="Прямоугольник 9"/>
          <p:cNvSpPr>
            <a:spLocks noChangeArrowheads="1"/>
          </p:cNvSpPr>
          <p:nvPr/>
        </p:nvSpPr>
        <p:spPr bwMode="auto">
          <a:xfrm>
            <a:off x="4149144" y="6351605"/>
            <a:ext cx="1879041" cy="3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+mn-lt"/>
              </a:rPr>
              <a:t>Файл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rest/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urls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py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Модульное тестирование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каждой нетривиальной задачи или метода были написаны </a:t>
            </a:r>
            <a:r>
              <a:rPr lang="en-US" dirty="0" smtClean="0"/>
              <a:t>unit</a:t>
            </a:r>
            <a:r>
              <a:rPr lang="ru-RU" dirty="0" smtClean="0"/>
              <a:t>-тесты.</a:t>
            </a:r>
          </a:p>
          <a:p>
            <a:r>
              <a:rPr lang="ru-RU" dirty="0" smtClean="0"/>
              <a:t>Покрытие кода модульными тестами составляет 60 %.</a:t>
            </a:r>
          </a:p>
          <a:p>
            <a:r>
              <a:rPr lang="ru-RU" dirty="0" smtClean="0"/>
              <a:t>Для запуска </a:t>
            </a:r>
            <a:r>
              <a:rPr lang="en-US" dirty="0" smtClean="0"/>
              <a:t>unit</a:t>
            </a:r>
            <a:r>
              <a:rPr lang="ru-RU" dirty="0" smtClean="0"/>
              <a:t>-тестов использовался модуль </a:t>
            </a:r>
            <a:r>
              <a:rPr lang="en-US" dirty="0" err="1" smtClean="0"/>
              <a:t>django</a:t>
            </a:r>
            <a:r>
              <a:rPr lang="en-US" dirty="0" smtClean="0"/>
              <a:t> unit tests.</a:t>
            </a:r>
            <a:endParaRPr lang="ru-RU" dirty="0" smtClean="0"/>
          </a:p>
          <a:p>
            <a:r>
              <a:rPr lang="ru-RU" dirty="0" smtClean="0"/>
              <a:t>Все предложенные системы модульные тесты были пройдены успешно.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B96B-C44E-4B6B-AF90-1D245166D6D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19461" name="Rectangle 4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Тестирование </a:t>
            </a:r>
            <a:r>
              <a:rPr lang="en-US" dirty="0" smtClean="0"/>
              <a:t>REST-</a:t>
            </a:r>
            <a:r>
              <a:rPr lang="ru-RU" dirty="0" smtClean="0"/>
              <a:t>сервиса</a:t>
            </a:r>
            <a:endParaRPr lang="ru-RU" dirty="0"/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Тестирования </a:t>
            </a:r>
            <a:r>
              <a:rPr lang="en-US" dirty="0" smtClean="0"/>
              <a:t>REST-</a:t>
            </a:r>
            <a:r>
              <a:rPr lang="ru-RU" dirty="0" smtClean="0"/>
              <a:t>сервиса производилось вручную.</a:t>
            </a:r>
          </a:p>
          <a:p>
            <a:r>
              <a:rPr lang="ru-RU" dirty="0" smtClean="0"/>
              <a:t>Для тестирования </a:t>
            </a:r>
            <a:r>
              <a:rPr lang="en-US" dirty="0" smtClean="0"/>
              <a:t>REST-</a:t>
            </a:r>
            <a:r>
              <a:rPr lang="ru-RU" dirty="0" smtClean="0"/>
              <a:t>сервиса была использована специальная утилита командной строки </a:t>
            </a:r>
            <a:r>
              <a:rPr lang="en-US" dirty="0" err="1" smtClean="0"/>
              <a:t>cURL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D4581-5D63-4679-94D1-730A58E9D4B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</a:t>
            </a:r>
            <a:r>
              <a:rPr lang="en-US" dirty="0" smtClean="0"/>
              <a:t>REST-</a:t>
            </a:r>
            <a:r>
              <a:rPr lang="ru-RU" dirty="0" smtClean="0"/>
              <a:t>сервиса: работа с профилем игрока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CF081-0156-4EE9-999D-93523C339314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80000"/>
              </a:lnSpc>
              <a:spcAft>
                <a:spcPts val="0"/>
              </a:spcAft>
              <a:defRPr/>
            </a:pPr>
            <a:endParaRPr lang="ru-RU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5816" y="2051645"/>
            <a:ext cx="8928992" cy="48453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0215" algn="just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curl-7.34.0&gt;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curl.exe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-X GET http://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192.168.0.108/rest/profile/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H "Authorization: Token cd1408a00708d68b4464b440a0cc5084847190da"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{"photo": "", "age": null, "sex": "Men", "city": "",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has_partner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": false,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has_child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": false}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curl-7.34.0&gt;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curl.exe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-X GET http://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192.168.0.108/rest/profile/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detail":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"Authentication credentials were not provided."}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curl-7.34.0&gt;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curl.exe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-X PUT http://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192.168.0.108/rest/profile/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H "Authorization: Token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cd1408a00708d68b4464b440a0cc5084847190da“ 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 city=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NewYork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-F age=20 -F "photo=@/Users/photo1.png"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{"photo": "photo/photo1.png", "age": 20, "sex": "Men", "city":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NewYork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has_partner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": false,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has_child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": false}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curl-7.34.0&gt;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curl.exe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-X PUT http://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192.168.0.108/rest/profile/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-F city=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NewYork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 age=20 -F "photo=@/Users/photo1.png"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detail":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"Authentication credentials were not provided."}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curl-7.34.0&gt;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curl.exe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-X PUT http://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192.168.0.108/rest/profile/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H "Authorization: Token cd1408a00708d68b4464b440aiuijokhg"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-F city=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NewYork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-F age=20 -F "photo=@/Users/photo1.png"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detail":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"Invalid token."}</a:t>
            </a:r>
          </a:p>
          <a:p>
            <a:pPr indent="450215" algn="just">
              <a:lnSpc>
                <a:spcPct val="80000"/>
              </a:lnSpc>
              <a:spcAft>
                <a:spcPts val="0"/>
              </a:spcAft>
              <a:defRPr/>
            </a:pPr>
            <a:endParaRPr lang="en-US" sz="1400" b="1" dirty="0" smtClean="0">
              <a:solidFill>
                <a:schemeClr val="tx1"/>
              </a:solidFill>
              <a:latin typeface="Courier New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80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</a:t>
            </a:r>
            <a:r>
              <a:rPr lang="ru-RU" dirty="0"/>
              <a:t>т</a:t>
            </a:r>
            <a:r>
              <a:rPr lang="ru-RU" dirty="0" smtClean="0"/>
              <a:t>ирование </a:t>
            </a:r>
            <a:r>
              <a:rPr lang="en-US" dirty="0" smtClean="0"/>
              <a:t>REST-</a:t>
            </a:r>
            <a:r>
              <a:rPr lang="ru-RU" dirty="0" smtClean="0"/>
              <a:t>сервиса: работа с заданиями</a:t>
            </a:r>
            <a:endParaRPr lang="ru-RU" dirty="0"/>
          </a:p>
        </p:txBody>
      </p:sp>
      <p:sp>
        <p:nvSpPr>
          <p:cNvPr id="17" name="Объект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7E5-5282-4B98-9751-8360073FEE2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4" name="Прямоугольник 13"/>
          <p:cNvSpPr/>
          <p:nvPr/>
        </p:nvSpPr>
        <p:spPr>
          <a:xfrm>
            <a:off x="596335" y="1778342"/>
            <a:ext cx="8957438" cy="427219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0215" algn="just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curl-7.34.0&gt;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curl.exe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-X GET http://192.168.0.108/rest/quests/randomQuest/ -H "Authorization: Token cd1408a00708d68b4464b440aiuijokhg"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{"detail": "Invalid token."}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curl-7.34.0&gt;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curl.exe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 GET http://192.168.0.108/rest/quests/randomQuest/ -H "Authorization: Token cd1408a00708d68b4464b440a0cc5084847190da"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[{"name":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FunnyQuest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"text": "Funny quest for testing REST-service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!",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": "", "cards": "media/cards/40.png"}]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curl-7.34.0&gt;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curl.exe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-X GET http://192.168.0.108/rest/quests/randomQuest/ -H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Authorization: Token cd1408a00708d68b4464b440a0cc5084847190da"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[{"name":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SecondQuest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"text": "Second quest for testing REST-service!",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": "", "cards": "media/cards/39.png"}]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curl-7.34.0&gt;curl.exe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X GET http://192.168.0.108/rest/quests/randomQuest/ -H "Authorization: Token cd1408a00708d68b4464b440a0cc5084847190da"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"No new quests for you"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curl-7.34.0&gt;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curl.exe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 GET http://192.168.0.108/rest/quests/randomQuest/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{"detail": "Authentication credentials were not provided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."}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96335" y="4810874"/>
            <a:ext cx="8957438" cy="246881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0215" algn="just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curl-7.34.0&gt;curl.exe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-X PUT http://192.168.0.108/rest/quests/5/ -H "Authorization: Token cd1408a00708d68b4464b440a0cc5084847190da" -d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is_done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=True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player":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new_player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"quest":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FunnyQuest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is_done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": true,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date_done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": "2014-05-22T11:00:54.229",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is_starred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": false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curl-7.34.0&gt;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curl.exe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 PUT http://192.168.0.108/rest/quests/5/ -H "Authorization: Token cd1408a00708d68b4464b440a0cc5084847190da" -d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is_done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=True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"Quest has been completed"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C: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curl-7.34.0&gt;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curl.exe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 PUT http://192.168.0.108/rest/quests/5/ -d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is_done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=True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{"detail": "Authentication credentials were not provided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."}</a:t>
            </a:r>
          </a:p>
        </p:txBody>
      </p:sp>
    </p:spTree>
    <p:extLst>
      <p:ext uri="{BB962C8B-B14F-4D97-AF65-F5344CB8AC3E}">
        <p14:creationId xmlns:p14="http://schemas.microsoft.com/office/powerpoint/2010/main" xmlns="" val="6920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Основные результаты</a:t>
            </a:r>
            <a:endParaRPr lang="en-GB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431800" y="1763613"/>
            <a:ext cx="9145588" cy="5292825"/>
          </a:xfrm>
        </p:spPr>
        <p:txBody>
          <a:bodyPr/>
          <a:lstStyle/>
          <a:p>
            <a:pPr marL="644525" indent="-514350">
              <a:buAutoNum type="arabicPeriod"/>
            </a:pPr>
            <a:r>
              <a:rPr lang="ru-RU" sz="2800" dirty="0" smtClean="0"/>
              <a:t>Выполнен анализ требований к системе.</a:t>
            </a:r>
          </a:p>
          <a:p>
            <a:pPr marL="644525" indent="-514350">
              <a:buAutoNum type="arabicPeriod"/>
            </a:pPr>
            <a:r>
              <a:rPr lang="ru-RU" sz="2800" dirty="0" smtClean="0"/>
              <a:t>Спроектирована архитектура сервера игры «12 </a:t>
            </a:r>
            <a:r>
              <a:rPr lang="ru-RU" sz="2800" dirty="0"/>
              <a:t>п</a:t>
            </a:r>
            <a:r>
              <a:rPr lang="ru-RU" sz="2800" dirty="0" smtClean="0"/>
              <a:t>одвигов».</a:t>
            </a:r>
          </a:p>
          <a:p>
            <a:pPr marL="644525" indent="-514350">
              <a:buAutoNum type="arabicPeriod"/>
            </a:pPr>
            <a:r>
              <a:rPr lang="ru-RU" sz="2800" dirty="0" smtClean="0"/>
              <a:t>Полностью реализованы все компоненты сервера игры, включая </a:t>
            </a:r>
            <a:r>
              <a:rPr lang="en-US" sz="2800" dirty="0" smtClean="0"/>
              <a:t>REST-</a:t>
            </a:r>
            <a:r>
              <a:rPr lang="ru-RU" sz="2800" dirty="0" smtClean="0"/>
              <a:t>сервис.</a:t>
            </a:r>
            <a:endParaRPr lang="ru-RU" sz="2800" dirty="0"/>
          </a:p>
          <a:p>
            <a:pPr marL="644525" indent="-514350">
              <a:buAutoNum type="arabicPeriod"/>
            </a:pPr>
            <a:r>
              <a:rPr lang="ru-RU" sz="2800" dirty="0" smtClean="0"/>
              <a:t>Произведено модульное тестирование функций работы сервера.</a:t>
            </a:r>
          </a:p>
          <a:p>
            <a:pPr marL="644525" indent="-514350">
              <a:buAutoNum type="arabicPeriod"/>
            </a:pPr>
            <a:r>
              <a:rPr lang="ru-RU" sz="2800" dirty="0" smtClean="0"/>
              <a:t>Произведено интеграционное тестирование совместной работы сервера и клиентского приложения.</a:t>
            </a:r>
          </a:p>
          <a:p>
            <a:pPr marL="644525" indent="-514350">
              <a:buAutoNum type="arabicPeriod"/>
            </a:pPr>
            <a:r>
              <a:rPr lang="ru-RU" sz="2800" dirty="0" smtClean="0"/>
              <a:t>Разработанный сервер готов к внедрению в реальную эксплуатацию.</a:t>
            </a:r>
            <a:endParaRPr lang="en-GB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5943-483D-46C7-AB21-2C3AF7165F0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REST-</a:t>
            </a:r>
            <a:r>
              <a:rPr lang="ru-RU" dirty="0" smtClean="0"/>
              <a:t>сервис: создание игрока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3848" y="2123653"/>
            <a:ext cx="8496944" cy="493359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CF081-0156-4EE9-999D-93523C33931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067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REST-</a:t>
            </a:r>
            <a:r>
              <a:rPr lang="ru-RU" dirty="0" smtClean="0"/>
              <a:t>сервис: получение </a:t>
            </a:r>
            <a:r>
              <a:rPr lang="ru-RU" dirty="0" err="1" smtClean="0"/>
              <a:t>токена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3928" y="1763613"/>
            <a:ext cx="7135681" cy="4123634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3928" y="3435945"/>
            <a:ext cx="7200800" cy="4095202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F8353-D9C3-4FAB-A3A2-B6A2C6869AC1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504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GB" dirty="0" err="1" smtClean="0"/>
              <a:t>Цель</a:t>
            </a:r>
            <a:r>
              <a:rPr lang="en-GB" dirty="0" smtClean="0"/>
              <a:t> и </a:t>
            </a:r>
            <a:r>
              <a:rPr lang="en-GB" dirty="0" err="1" smtClean="0"/>
              <a:t>задачи</a:t>
            </a:r>
            <a:r>
              <a:rPr lang="en-GB" dirty="0" smtClean="0"/>
              <a:t> </a:t>
            </a:r>
            <a:r>
              <a:rPr lang="ru-RU" dirty="0" smtClean="0"/>
              <a:t>исследования</a:t>
            </a:r>
            <a:endParaRPr lang="en-GB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344613"/>
            <a:ext cx="9074150" cy="5935686"/>
          </a:xfrm>
        </p:spPr>
        <p:txBody>
          <a:bodyPr/>
          <a:lstStyle/>
          <a:p>
            <a:endParaRPr lang="ru-RU" sz="3200" dirty="0" smtClean="0"/>
          </a:p>
          <a:p>
            <a:r>
              <a:rPr lang="ru-RU" sz="2800" dirty="0" smtClean="0"/>
              <a:t>Цель: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разработка  сервера и веб-сайта для сетевой мобильной игры «12 подвигов».</a:t>
            </a:r>
          </a:p>
          <a:p>
            <a:endParaRPr lang="ru-RU" sz="2800" dirty="0"/>
          </a:p>
          <a:p>
            <a:r>
              <a:rPr lang="ru-RU" sz="2800" dirty="0" smtClean="0"/>
              <a:t>Основные задачи:</a:t>
            </a:r>
          </a:p>
          <a:p>
            <a:pPr marL="960438" lvl="1" indent="-457200">
              <a:buAutoNum type="arabicPeriod"/>
            </a:pPr>
            <a:r>
              <a:rPr lang="ru-RU" sz="2800" dirty="0"/>
              <a:t>в</a:t>
            </a:r>
            <a:r>
              <a:rPr lang="ru-RU" sz="2800" dirty="0" smtClean="0"/>
              <a:t>ыполнить анализ требований к системе;</a:t>
            </a:r>
          </a:p>
          <a:p>
            <a:pPr marL="960438" lvl="1" indent="-457200">
              <a:buAutoNum type="arabicPeriod"/>
            </a:pPr>
            <a:r>
              <a:rPr lang="ru-RU" sz="2800" dirty="0"/>
              <a:t>с</a:t>
            </a:r>
            <a:r>
              <a:rPr lang="ru-RU" sz="2800" dirty="0" smtClean="0"/>
              <a:t>проектировать архитектуру сервера для мобильной игры «12 подвигов»;</a:t>
            </a:r>
          </a:p>
          <a:p>
            <a:pPr marL="960438" lvl="1" indent="-457200">
              <a:buAutoNum type="arabicPeriod"/>
            </a:pPr>
            <a:r>
              <a:rPr lang="ru-RU" sz="2800" dirty="0"/>
              <a:t>р</a:t>
            </a:r>
            <a:r>
              <a:rPr lang="ru-RU" sz="2800" dirty="0" smtClean="0"/>
              <a:t>еализовать сервер игры, включая </a:t>
            </a:r>
            <a:r>
              <a:rPr lang="en-US" sz="2800" dirty="0" smtClean="0"/>
              <a:t>REST-</a:t>
            </a:r>
            <a:r>
              <a:rPr lang="ru-RU" sz="2800" dirty="0" smtClean="0"/>
              <a:t>сервис;</a:t>
            </a:r>
          </a:p>
          <a:p>
            <a:pPr marL="960438" lvl="1" indent="-457200">
              <a:buAutoNum type="arabicPeriod"/>
            </a:pPr>
            <a:r>
              <a:rPr lang="ru-RU" sz="2800" dirty="0"/>
              <a:t>в</a:t>
            </a:r>
            <a:r>
              <a:rPr lang="ru-RU" sz="2800" dirty="0" smtClean="0"/>
              <a:t>ыполнить тестирование всех компонентов разработанной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54731-AD56-4DFF-A874-237740C6606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REST-</a:t>
            </a:r>
            <a:r>
              <a:rPr lang="ru-RU" dirty="0" smtClean="0"/>
              <a:t>сервис: работа с профилем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792" y="1835621"/>
            <a:ext cx="9215954" cy="53038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CF081-0156-4EE9-999D-93523C33931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681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REST</a:t>
            </a:r>
            <a:r>
              <a:rPr lang="ru-RU" dirty="0" smtClean="0"/>
              <a:t>-сервис: работа с заданиями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0182" y="1763613"/>
            <a:ext cx="6442990" cy="367250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CF081-0156-4EE9-999D-93523C33931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1441" y="3779837"/>
            <a:ext cx="6371811" cy="36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04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игры «12 </a:t>
            </a:r>
            <a:r>
              <a:rPr lang="ru-RU" dirty="0" smtClean="0"/>
              <a:t>подвигов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день игрок получает новое задание</a:t>
            </a:r>
          </a:p>
          <a:p>
            <a:r>
              <a:rPr lang="ru-RU" dirty="0"/>
              <a:t>Задания подбираются на основе профиля игрока</a:t>
            </a:r>
          </a:p>
          <a:p>
            <a:r>
              <a:rPr lang="ru-RU" dirty="0"/>
              <a:t>Игрок может прикладывать фото- и видеоматериалы в качестве отчета о выполнении задания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CF081-0156-4EE9-999D-93523C33931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08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Варианты использования сервера игры «12 подвигов»</a:t>
            </a:r>
            <a:endParaRPr lang="en-GB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7864" y="1660633"/>
            <a:ext cx="8156231" cy="5899042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520C9-D026-42DF-9FC8-D2EA19507D8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Компоненты игры «12 подвигов»</a:t>
            </a:r>
            <a:endParaRPr lang="en-GB" dirty="0"/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54494-7211-4239-961B-4283DD700C0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11268" name="Rectangle 17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" name="Рисунок 5" descr="components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172" y="1651263"/>
            <a:ext cx="4548202" cy="59084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База данных для сервера </a:t>
            </a:r>
            <a:br>
              <a:rPr lang="ru-RU" dirty="0" smtClean="0"/>
            </a:br>
            <a:r>
              <a:rPr lang="ru-RU" dirty="0" smtClean="0"/>
              <a:t>игры «12 подвигов»</a:t>
            </a:r>
            <a:endParaRPr lang="en-GB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17123-3422-4530-8792-AC1F48B09979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6" name="Рисунок 5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08" y="1659668"/>
            <a:ext cx="8542762" cy="564486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Реализация сервера: </a:t>
            </a:r>
            <a:br>
              <a:rPr lang="ru-RU" dirty="0" smtClean="0"/>
            </a:br>
            <a:r>
              <a:rPr lang="ru-RU" dirty="0" smtClean="0"/>
              <a:t>перечень заданий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BA42B-54C7-496A-8F33-F64C478319E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840" y="1691605"/>
            <a:ext cx="8378925" cy="5868070"/>
          </a:xfrm>
        </p:spPr>
      </p:pic>
    </p:spTree>
    <p:extLst>
      <p:ext uri="{BB962C8B-B14F-4D97-AF65-F5344CB8AC3E}">
        <p14:creationId xmlns:p14="http://schemas.microsoft.com/office/powerpoint/2010/main" xmlns="" val="35278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Автоматическая генерация карточки с заданием</a:t>
            </a:r>
            <a:endParaRPr lang="ru-RU" dirty="0"/>
          </a:p>
        </p:txBody>
      </p:sp>
      <p:pic>
        <p:nvPicPr>
          <p:cNvPr id="8" name="Содержимое 7" descr="3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6843" y="2279639"/>
            <a:ext cx="4829354" cy="3786214"/>
          </a:xfrm>
        </p:spPr>
      </p:pic>
      <p:pic>
        <p:nvPicPr>
          <p:cNvPr id="11" name="Содержимое 10" descr="test-1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68940" y="1756910"/>
            <a:ext cx="3643338" cy="5465007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F8353-D9C3-4FAB-A3A2-B6A2C6869AC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12" name="Прямоугольник 11"/>
          <p:cNvSpPr/>
          <p:nvPr/>
        </p:nvSpPr>
        <p:spPr>
          <a:xfrm>
            <a:off x="1539850" y="7209707"/>
            <a:ext cx="2493440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+mn-lt"/>
              </a:rPr>
              <a:t>Картинка художника</a:t>
            </a:r>
            <a:endParaRPr lang="ru-RU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754692" y="7209707"/>
            <a:ext cx="3213444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+mn-lt"/>
              </a:rPr>
              <a:t>Сгенерированная карточка</a:t>
            </a:r>
            <a:endParaRPr lang="ru-RU" sz="20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768" y="168275"/>
            <a:ext cx="9721080" cy="137953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Реализация сервера: </a:t>
            </a:r>
            <a:br>
              <a:rPr lang="ru-RU" dirty="0" smtClean="0"/>
            </a:br>
            <a:r>
              <a:rPr lang="ru-RU" dirty="0" smtClean="0"/>
              <a:t>интерфейс редактирования карточки</a:t>
            </a:r>
            <a:endParaRPr lang="ru-RU" dirty="0"/>
          </a:p>
        </p:txBody>
      </p:sp>
      <p:pic>
        <p:nvPicPr>
          <p:cNvPr id="11" name="Содержимое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816" y="1835621"/>
            <a:ext cx="4608512" cy="5517324"/>
          </a:xfrm>
        </p:spPr>
      </p:pic>
      <p:sp>
        <p:nvSpPr>
          <p:cNvPr id="10" name="Содержимое 9"/>
          <p:cNvSpPr>
            <a:spLocks noGrp="1"/>
          </p:cNvSpPr>
          <p:nvPr>
            <p:ph sz="half" idx="2"/>
          </p:nvPr>
        </p:nvSpPr>
        <p:spPr>
          <a:xfrm>
            <a:off x="5471442" y="1955436"/>
            <a:ext cx="4393406" cy="5096901"/>
          </a:xfrm>
        </p:spPr>
        <p:txBody>
          <a:bodyPr/>
          <a:lstStyle/>
          <a:p>
            <a:pPr>
              <a:buNone/>
            </a:pPr>
            <a:r>
              <a:rPr lang="ru-RU" sz="3200" dirty="0" smtClean="0"/>
              <a:t>Интерфейс</a:t>
            </a:r>
          </a:p>
          <a:p>
            <a:pPr>
              <a:buNone/>
            </a:pPr>
            <a:r>
              <a:rPr lang="ru-RU" sz="3200" dirty="0" smtClean="0"/>
              <a:t>администратора</a:t>
            </a:r>
          </a:p>
          <a:p>
            <a:pPr>
              <a:buNone/>
            </a:pPr>
            <a:r>
              <a:rPr lang="ru-RU" sz="3200" dirty="0" smtClean="0"/>
              <a:t>предоставляет</a:t>
            </a:r>
          </a:p>
          <a:p>
            <a:pPr>
              <a:buNone/>
            </a:pPr>
            <a:r>
              <a:rPr lang="ru-RU" sz="3200" dirty="0" smtClean="0"/>
              <a:t>художникам</a:t>
            </a:r>
          </a:p>
          <a:p>
            <a:pPr>
              <a:buNone/>
            </a:pPr>
            <a:r>
              <a:rPr lang="ru-RU" sz="3200" dirty="0" smtClean="0"/>
              <a:t>возможность изменять</a:t>
            </a:r>
          </a:p>
          <a:p>
            <a:pPr>
              <a:buNone/>
            </a:pPr>
            <a:r>
              <a:rPr lang="ru-RU" sz="3200" dirty="0" smtClean="0"/>
              <a:t>положение и размер</a:t>
            </a:r>
          </a:p>
          <a:p>
            <a:pPr>
              <a:buNone/>
            </a:pPr>
            <a:r>
              <a:rPr lang="ru-RU" sz="3200" dirty="0" smtClean="0"/>
              <a:t>элементов на карточке</a:t>
            </a:r>
          </a:p>
          <a:p>
            <a:pPr>
              <a:buNone/>
            </a:pPr>
            <a:r>
              <a:rPr lang="ru-RU" sz="3200" dirty="0" smtClean="0"/>
              <a:t>с заданием.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BA42B-54C7-496A-8F33-F64C478319E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2136</TotalTime>
  <Words>1665</Words>
  <Application>Microsoft Office PowerPoint</Application>
  <PresentationFormat>Произвольный</PresentationFormat>
  <Paragraphs>219</Paragraphs>
  <Slides>21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Модульная</vt:lpstr>
      <vt:lpstr>Разработка сервера и веб-сайта для сетевой игры «12 подвигов» на платформе Django</vt:lpstr>
      <vt:lpstr>Цель и задачи исследования</vt:lpstr>
      <vt:lpstr>Описание игры «12 подвигов»</vt:lpstr>
      <vt:lpstr>Варианты использования сервера игры «12 подвигов»</vt:lpstr>
      <vt:lpstr>Компоненты игры «12 подвигов»</vt:lpstr>
      <vt:lpstr>База данных для сервера  игры «12 подвигов»</vt:lpstr>
      <vt:lpstr>Реализация сервера:  перечень заданий</vt:lpstr>
      <vt:lpstr>Автоматическая генерация карточки с заданием</vt:lpstr>
      <vt:lpstr>Реализация сервера:  интерфейс редактирования карточки</vt:lpstr>
      <vt:lpstr>Интерфейс редактирования карточки</vt:lpstr>
      <vt:lpstr>Реализация REST-сервиса</vt:lpstr>
      <vt:lpstr>Реализация REST-сервиса</vt:lpstr>
      <vt:lpstr>Модульное тестирование</vt:lpstr>
      <vt:lpstr>Тестирование REST-сервиса</vt:lpstr>
      <vt:lpstr>Тестирование REST-сервиса: работа с профилем игрока</vt:lpstr>
      <vt:lpstr>Тестирование REST-сервиса: работа с заданиями</vt:lpstr>
      <vt:lpstr>Основные результаты</vt:lpstr>
      <vt:lpstr>REST-сервис: создание игрока</vt:lpstr>
      <vt:lpstr>REST-сервис: получение токена</vt:lpstr>
      <vt:lpstr>REST-сервис: работа с профилем</vt:lpstr>
      <vt:lpstr>REST-сервис: работа с заданиями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интернет-магазина штор и портьер на основе технологии PHP</dc:title>
  <dc:creator>Klick</dc:creator>
  <cp:lastModifiedBy>Наталья Барабанщикова</cp:lastModifiedBy>
  <cp:revision>161</cp:revision>
  <dcterms:modified xsi:type="dcterms:W3CDTF">2014-06-09T15:42:30Z</dcterms:modified>
</cp:coreProperties>
</file>