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ms-office.legacyDiagramTex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9" r:id="rId5"/>
    <p:sldId id="262" r:id="rId6"/>
    <p:sldId id="263" r:id="rId7"/>
    <p:sldId id="271" r:id="rId8"/>
    <p:sldId id="268" r:id="rId9"/>
    <p:sldId id="270" r:id="rId10"/>
    <p:sldId id="273" r:id="rId11"/>
    <p:sldId id="272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03" autoAdjust="0"/>
    <p:restoredTop sz="86559" autoAdjust="0"/>
  </p:normalViewPr>
  <p:slideViewPr>
    <p:cSldViewPr>
      <p:cViewPr>
        <p:scale>
          <a:sx n="66" d="100"/>
          <a:sy n="66" d="100"/>
        </p:scale>
        <p:origin x="-1404" y="54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06/relationships/legacyDocTextInfo" Target="legacyDocTextInfo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Лучшая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20.2</c:v>
                </c:pt>
                <c:pt idx="1">
                  <c:v>14.08</c:v>
                </c:pt>
                <c:pt idx="2">
                  <c:v>11.1</c:v>
                </c:pt>
                <c:pt idx="3">
                  <c:v>8.69</c:v>
                </c:pt>
                <c:pt idx="4">
                  <c:v>8.69</c:v>
                </c:pt>
                <c:pt idx="5">
                  <c:v>7.59</c:v>
                </c:pt>
                <c:pt idx="6">
                  <c:v>7.59</c:v>
                </c:pt>
                <c:pt idx="7">
                  <c:v>6.85</c:v>
                </c:pt>
                <c:pt idx="8">
                  <c:v>6.85</c:v>
                </c:pt>
                <c:pt idx="9">
                  <c:v>5.99</c:v>
                </c:pt>
                <c:pt idx="10">
                  <c:v>5.99</c:v>
                </c:pt>
                <c:pt idx="11">
                  <c:v>6.38</c:v>
                </c:pt>
                <c:pt idx="12">
                  <c:v>5.73</c:v>
                </c:pt>
                <c:pt idx="13">
                  <c:v>5.6499999999999995</c:v>
                </c:pt>
                <c:pt idx="14">
                  <c:v>4.9300000000000024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Средняя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61.97</c:v>
                </c:pt>
                <c:pt idx="1">
                  <c:v>39.190000000000012</c:v>
                </c:pt>
                <c:pt idx="2">
                  <c:v>34.15</c:v>
                </c:pt>
                <c:pt idx="3">
                  <c:v>30.51</c:v>
                </c:pt>
                <c:pt idx="4">
                  <c:v>28.95</c:v>
                </c:pt>
                <c:pt idx="5">
                  <c:v>27.97</c:v>
                </c:pt>
                <c:pt idx="6">
                  <c:v>29</c:v>
                </c:pt>
                <c:pt idx="7">
                  <c:v>29.04</c:v>
                </c:pt>
                <c:pt idx="8">
                  <c:v>27.150000000000009</c:v>
                </c:pt>
                <c:pt idx="9">
                  <c:v>27.150000000000009</c:v>
                </c:pt>
                <c:pt idx="10">
                  <c:v>26.52</c:v>
                </c:pt>
                <c:pt idx="11">
                  <c:v>25.93</c:v>
                </c:pt>
                <c:pt idx="12">
                  <c:v>26.35</c:v>
                </c:pt>
                <c:pt idx="13">
                  <c:v>25.66</c:v>
                </c:pt>
                <c:pt idx="14">
                  <c:v>24.27999999999999</c:v>
                </c:pt>
              </c:numCache>
            </c:numRef>
          </c:val>
        </c:ser>
        <c:marker val="1"/>
        <c:axId val="76543488"/>
        <c:axId val="76545024"/>
      </c:lineChart>
      <c:catAx>
        <c:axId val="76543488"/>
        <c:scaling>
          <c:orientation val="minMax"/>
        </c:scaling>
        <c:axPos val="b"/>
        <c:numFmt formatCode="General" sourceLinked="1"/>
        <c:tickLblPos val="nextTo"/>
        <c:crossAx val="76545024"/>
        <c:crosses val="autoZero"/>
        <c:auto val="1"/>
        <c:lblAlgn val="ctr"/>
        <c:lblOffset val="100"/>
      </c:catAx>
      <c:valAx>
        <c:axId val="76545024"/>
        <c:scaling>
          <c:orientation val="minMax"/>
        </c:scaling>
        <c:axPos val="l"/>
        <c:majorGridlines/>
        <c:numFmt formatCode="General" sourceLinked="1"/>
        <c:tickLblPos val="nextTo"/>
        <c:crossAx val="765434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'[Диаграмма в Microsoft Office Word]Лист1'!$B$1</c:f>
              <c:strCache>
                <c:ptCount val="1"/>
                <c:pt idx="0">
                  <c:v>Лучшая</c:v>
                </c:pt>
              </c:strCache>
            </c:strRef>
          </c:tx>
          <c:cat>
            <c:numRef>
              <c:f>'[Диаграмма в Microsoft Office Word]Лист1'!$A$2:$A$16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'[Диаграмма в Microsoft Office Word]Лист1'!$B$2:$B$16</c:f>
              <c:numCache>
                <c:formatCode>General</c:formatCode>
                <c:ptCount val="15"/>
                <c:pt idx="0">
                  <c:v>14.54</c:v>
                </c:pt>
                <c:pt idx="1">
                  <c:v>3.05</c:v>
                </c:pt>
                <c:pt idx="2">
                  <c:v>5.26</c:v>
                </c:pt>
                <c:pt idx="3">
                  <c:v>4.2</c:v>
                </c:pt>
                <c:pt idx="4">
                  <c:v>8.6300000000000008</c:v>
                </c:pt>
                <c:pt idx="5">
                  <c:v>6.67</c:v>
                </c:pt>
                <c:pt idx="6">
                  <c:v>10.17</c:v>
                </c:pt>
                <c:pt idx="7">
                  <c:v>5.04</c:v>
                </c:pt>
                <c:pt idx="8">
                  <c:v>3.98</c:v>
                </c:pt>
                <c:pt idx="9">
                  <c:v>4.18</c:v>
                </c:pt>
                <c:pt idx="10">
                  <c:v>8.2000000000000011</c:v>
                </c:pt>
                <c:pt idx="11">
                  <c:v>7.3199999999999985</c:v>
                </c:pt>
                <c:pt idx="12">
                  <c:v>9.9700000000000006</c:v>
                </c:pt>
                <c:pt idx="13">
                  <c:v>4.13</c:v>
                </c:pt>
                <c:pt idx="14">
                  <c:v>4.75</c:v>
                </c:pt>
              </c:numCache>
            </c:numRef>
          </c:val>
        </c:ser>
        <c:ser>
          <c:idx val="1"/>
          <c:order val="1"/>
          <c:tx>
            <c:strRef>
              <c:f>'[Диаграмма в Microsoft Office Word]Лист1'!$C$1</c:f>
              <c:strCache>
                <c:ptCount val="1"/>
                <c:pt idx="0">
                  <c:v>Средняя</c:v>
                </c:pt>
              </c:strCache>
            </c:strRef>
          </c:tx>
          <c:cat>
            <c:numRef>
              <c:f>'[Диаграмма в Microsoft Office Word]Лист1'!$A$2:$A$16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'[Диаграмма в Microsoft Office Word]Лист1'!$C$2:$C$16</c:f>
              <c:numCache>
                <c:formatCode>General</c:formatCode>
                <c:ptCount val="15"/>
                <c:pt idx="0">
                  <c:v>49.63</c:v>
                </c:pt>
                <c:pt idx="1">
                  <c:v>31.5</c:v>
                </c:pt>
                <c:pt idx="2">
                  <c:v>30.37</c:v>
                </c:pt>
                <c:pt idx="3">
                  <c:v>27.57</c:v>
                </c:pt>
                <c:pt idx="4">
                  <c:v>27.69</c:v>
                </c:pt>
                <c:pt idx="5">
                  <c:v>25.99</c:v>
                </c:pt>
                <c:pt idx="6">
                  <c:v>25.93</c:v>
                </c:pt>
                <c:pt idx="7">
                  <c:v>25.810000000000013</c:v>
                </c:pt>
                <c:pt idx="8">
                  <c:v>25.97</c:v>
                </c:pt>
                <c:pt idx="9">
                  <c:v>23.479999999999986</c:v>
                </c:pt>
                <c:pt idx="10">
                  <c:v>25.979999999999986</c:v>
                </c:pt>
                <c:pt idx="11">
                  <c:v>22.93</c:v>
                </c:pt>
                <c:pt idx="12">
                  <c:v>26.66</c:v>
                </c:pt>
                <c:pt idx="13">
                  <c:v>24.01</c:v>
                </c:pt>
                <c:pt idx="14">
                  <c:v>24</c:v>
                </c:pt>
              </c:numCache>
            </c:numRef>
          </c:val>
        </c:ser>
        <c:marker val="1"/>
        <c:axId val="85057536"/>
        <c:axId val="85059072"/>
      </c:lineChart>
      <c:catAx>
        <c:axId val="85057536"/>
        <c:scaling>
          <c:orientation val="minMax"/>
        </c:scaling>
        <c:axPos val="b"/>
        <c:numFmt formatCode="General" sourceLinked="1"/>
        <c:tickLblPos val="nextTo"/>
        <c:crossAx val="85059072"/>
        <c:crosses val="autoZero"/>
        <c:auto val="1"/>
        <c:lblAlgn val="ctr"/>
        <c:lblOffset val="100"/>
      </c:catAx>
      <c:valAx>
        <c:axId val="85059072"/>
        <c:scaling>
          <c:orientation val="minMax"/>
        </c:scaling>
        <c:axPos val="l"/>
        <c:majorGridlines/>
        <c:numFmt formatCode="General" sourceLinked="1"/>
        <c:tickLblPos val="nextTo"/>
        <c:crossAx val="850575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Лучшая (П)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14.99</c:v>
                </c:pt>
                <c:pt idx="1">
                  <c:v>14.99</c:v>
                </c:pt>
                <c:pt idx="2">
                  <c:v>14.09</c:v>
                </c:pt>
                <c:pt idx="3">
                  <c:v>12.67</c:v>
                </c:pt>
                <c:pt idx="4">
                  <c:v>11.64</c:v>
                </c:pt>
                <c:pt idx="5">
                  <c:v>11.64</c:v>
                </c:pt>
                <c:pt idx="6">
                  <c:v>10.53</c:v>
                </c:pt>
                <c:pt idx="7">
                  <c:v>10.53</c:v>
                </c:pt>
                <c:pt idx="8">
                  <c:v>10.53</c:v>
                </c:pt>
                <c:pt idx="9">
                  <c:v>10.27</c:v>
                </c:pt>
                <c:pt idx="10">
                  <c:v>10.210000000000001</c:v>
                </c:pt>
                <c:pt idx="11">
                  <c:v>10.01</c:v>
                </c:pt>
                <c:pt idx="12">
                  <c:v>9.27</c:v>
                </c:pt>
                <c:pt idx="13">
                  <c:v>9.27</c:v>
                </c:pt>
                <c:pt idx="14">
                  <c:v>8.4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Лучшая (Л)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20.2</c:v>
                </c:pt>
                <c:pt idx="1">
                  <c:v>14.08</c:v>
                </c:pt>
                <c:pt idx="2">
                  <c:v>11.1</c:v>
                </c:pt>
                <c:pt idx="3">
                  <c:v>8.69</c:v>
                </c:pt>
                <c:pt idx="4">
                  <c:v>8.69</c:v>
                </c:pt>
                <c:pt idx="5">
                  <c:v>7.59</c:v>
                </c:pt>
                <c:pt idx="6">
                  <c:v>7.59</c:v>
                </c:pt>
                <c:pt idx="7">
                  <c:v>6.85</c:v>
                </c:pt>
                <c:pt idx="8">
                  <c:v>6.85</c:v>
                </c:pt>
                <c:pt idx="9">
                  <c:v>5.99</c:v>
                </c:pt>
                <c:pt idx="10">
                  <c:v>5.99</c:v>
                </c:pt>
                <c:pt idx="11">
                  <c:v>6.38</c:v>
                </c:pt>
                <c:pt idx="12">
                  <c:v>5.73</c:v>
                </c:pt>
                <c:pt idx="13">
                  <c:v>5.6499999999999995</c:v>
                </c:pt>
                <c:pt idx="14">
                  <c:v>4.9300000000000024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Средняя (П)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Лист1!$D$2:$D$16</c:f>
              <c:numCache>
                <c:formatCode>General</c:formatCode>
                <c:ptCount val="15"/>
                <c:pt idx="0">
                  <c:v>58.47</c:v>
                </c:pt>
                <c:pt idx="1">
                  <c:v>45.44</c:v>
                </c:pt>
                <c:pt idx="2">
                  <c:v>36.32</c:v>
                </c:pt>
                <c:pt idx="3">
                  <c:v>30.610000000000014</c:v>
                </c:pt>
                <c:pt idx="4">
                  <c:v>30.01</c:v>
                </c:pt>
                <c:pt idx="5">
                  <c:v>27.39</c:v>
                </c:pt>
                <c:pt idx="6">
                  <c:v>28.43</c:v>
                </c:pt>
                <c:pt idx="7">
                  <c:v>28.68</c:v>
                </c:pt>
                <c:pt idx="8">
                  <c:v>28.09</c:v>
                </c:pt>
                <c:pt idx="9">
                  <c:v>25.779999999999987</c:v>
                </c:pt>
                <c:pt idx="10">
                  <c:v>27.130000000000013</c:v>
                </c:pt>
                <c:pt idx="11">
                  <c:v>26.110000000000014</c:v>
                </c:pt>
                <c:pt idx="12">
                  <c:v>26.959999999999987</c:v>
                </c:pt>
                <c:pt idx="13">
                  <c:v>24.459999999999987</c:v>
                </c:pt>
                <c:pt idx="14">
                  <c:v>25.479999999999986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Средняя (Л)</c:v>
                </c:pt>
              </c:strCache>
            </c:strRef>
          </c:tx>
          <c:cat>
            <c:numRef>
              <c:f>Лист1!$A$2:$A$16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Лист1!$E$2:$E$16</c:f>
              <c:numCache>
                <c:formatCode>General</c:formatCode>
                <c:ptCount val="15"/>
                <c:pt idx="0">
                  <c:v>61.97</c:v>
                </c:pt>
                <c:pt idx="1">
                  <c:v>39.190000000000012</c:v>
                </c:pt>
                <c:pt idx="2">
                  <c:v>34.15</c:v>
                </c:pt>
                <c:pt idx="3">
                  <c:v>30.51</c:v>
                </c:pt>
                <c:pt idx="4">
                  <c:v>28.95</c:v>
                </c:pt>
                <c:pt idx="5">
                  <c:v>27.97</c:v>
                </c:pt>
                <c:pt idx="6">
                  <c:v>29</c:v>
                </c:pt>
                <c:pt idx="7">
                  <c:v>29.04</c:v>
                </c:pt>
                <c:pt idx="8">
                  <c:v>27.150000000000013</c:v>
                </c:pt>
                <c:pt idx="9">
                  <c:v>27.150000000000013</c:v>
                </c:pt>
                <c:pt idx="10">
                  <c:v>26.52</c:v>
                </c:pt>
                <c:pt idx="11">
                  <c:v>25.93</c:v>
                </c:pt>
                <c:pt idx="12">
                  <c:v>26.35</c:v>
                </c:pt>
                <c:pt idx="13">
                  <c:v>25.66</c:v>
                </c:pt>
                <c:pt idx="14">
                  <c:v>24.279999999999987</c:v>
                </c:pt>
              </c:numCache>
            </c:numRef>
          </c:val>
        </c:ser>
        <c:marker val="1"/>
        <c:axId val="130867968"/>
        <c:axId val="130869504"/>
      </c:lineChart>
      <c:catAx>
        <c:axId val="130867968"/>
        <c:scaling>
          <c:orientation val="minMax"/>
        </c:scaling>
        <c:axPos val="b"/>
        <c:numFmt formatCode="General" sourceLinked="1"/>
        <c:tickLblPos val="nextTo"/>
        <c:crossAx val="130869504"/>
        <c:crosses val="autoZero"/>
        <c:auto val="1"/>
        <c:lblAlgn val="ctr"/>
        <c:lblOffset val="100"/>
      </c:catAx>
      <c:valAx>
        <c:axId val="130869504"/>
        <c:scaling>
          <c:orientation val="minMax"/>
        </c:scaling>
        <c:axPos val="l"/>
        <c:majorGridlines/>
        <c:numFmt formatCode="General" sourceLinked="1"/>
        <c:tickLblPos val="nextTo"/>
        <c:crossAx val="13086796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04C6-0F45-4094-B374-7D966132C87B}" type="datetimeFigureOut">
              <a:rPr lang="ru-RU" smtClean="0"/>
              <a:pPr/>
              <a:t>30.05.2011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220E-573C-4B18-B905-ABA4BDCC5B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4E209-DA28-40E5-B8F6-66574BC469C7}" type="datetimeFigureOut">
              <a:rPr lang="ru-RU" smtClean="0"/>
              <a:pPr/>
              <a:t>30.05.2011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9241-709F-4140-8E8A-D5223EDD7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</a:t>
            </a:r>
            <a:r>
              <a:rPr lang="ru-RU" baseline="0" dirty="0" smtClean="0"/>
              <a:t> выделить два базовых блока разработанной системы</a:t>
            </a:r>
            <a:r>
              <a:rPr lang="en-US" baseline="0" dirty="0" smtClean="0"/>
              <a:t> </a:t>
            </a:r>
            <a:r>
              <a:rPr lang="ru-RU" baseline="0" dirty="0" smtClean="0"/>
              <a:t>– это библиотека визуализации </a:t>
            </a:r>
            <a:r>
              <a:rPr lang="en-US" baseline="0" dirty="0" smtClean="0"/>
              <a:t>OGRE, </a:t>
            </a:r>
            <a:r>
              <a:rPr lang="ru-RU" baseline="0" dirty="0" smtClean="0"/>
              <a:t>обеспечивающая визуализацию 3-х мерного пространства испытательного стенда</a:t>
            </a:r>
            <a:r>
              <a:rPr lang="en-US" baseline="0" dirty="0" smtClean="0"/>
              <a:t>,</a:t>
            </a:r>
            <a:r>
              <a:rPr lang="ru-RU" baseline="0" dirty="0" smtClean="0"/>
              <a:t> и объектная модель, отвечающая за моделирование поведения и представление метаморфического робота.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241-709F-4140-8E8A-D5223EDD7D1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F409B4-E027-4B9F-9718-04256F11B868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75E7-05C6-4378-B590-E0C0B6D41004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86334E1-166B-4FD3-8839-E4E9117116D5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D0E1-AE69-4628-A122-5B929DF03A6D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C582-B849-4587-B321-890E42933D37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81CE93-EF90-46B5-835E-92470537105D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DF42C36-D9BC-4409-A207-9680813C5295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C65-1E7D-4DC4-9A66-51AA45CD224B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17E-A31A-464A-B649-6B98CF9BB932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9A4E-1E93-4CA9-9C80-E85BDCE7E1EC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42605A-EB1E-4409-AA16-F72BB7686C61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92DE-A28D-4D71-BE68-D35B04CD84FC}" type="datetime1">
              <a:rPr lang="ru-RU" smtClean="0"/>
              <a:pPr/>
              <a:t>30.05.2011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C41D9C-9629-44E2-A4D4-C1304A9127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314" y="71438"/>
            <a:ext cx="8858280" cy="3786190"/>
          </a:xfrm>
        </p:spPr>
        <p:txBody>
          <a:bodyPr>
            <a:normAutofit/>
          </a:bodyPr>
          <a:lstStyle/>
          <a:p>
            <a:pPr algn="ctr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СИСТЕМА МОДЕЛИРОВАНИЯ 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МЕТАМОРФИЧЕСКОГО РОБОТА-ПЛАТФОРМЫ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4786322"/>
            <a:ext cx="3071834" cy="1285884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 работы</a:t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ВМИ-426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Е.С. Худякова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500694" y="3929066"/>
            <a:ext cx="3429024" cy="128588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Научный руководитель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к.ф.-м.н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., доцент кафедры СП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Г.И. Радченко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Группа 9"/>
          <p:cNvGrpSpPr/>
          <p:nvPr/>
        </p:nvGrpSpPr>
        <p:grpSpPr>
          <a:xfrm>
            <a:off x="4806491" y="1571612"/>
            <a:ext cx="4107193" cy="2714644"/>
            <a:chOff x="1071538" y="2000240"/>
            <a:chExt cx="5673807" cy="4134798"/>
          </a:xfrm>
        </p:grpSpPr>
        <p:graphicFrame>
          <p:nvGraphicFramePr>
            <p:cNvPr id="14" name="Object 2"/>
            <p:cNvGraphicFramePr>
              <a:graphicFrameLocks/>
            </p:cNvGraphicFramePr>
            <p:nvPr/>
          </p:nvGraphicFramePr>
          <p:xfrm>
            <a:off x="1071538" y="2000240"/>
            <a:ext cx="5673807" cy="40719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050606" y="5713128"/>
              <a:ext cx="1921956" cy="421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/>
                <a:t>Номер поколения</a:t>
              </a:r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714349" y="4357695"/>
          <a:ext cx="7643865" cy="2174568"/>
        </p:xfrm>
        <a:graphic>
          <a:graphicData uri="http://schemas.openxmlformats.org/drawingml/2006/table">
            <a:tbl>
              <a:tblPr/>
              <a:tblGrid>
                <a:gridCol w="2831125"/>
                <a:gridCol w="2406370"/>
                <a:gridCol w="2406370"/>
              </a:tblGrid>
              <a:tr h="517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Аргумент функции</a:t>
                      </a:r>
                      <a:br>
                        <a:rPr lang="ru-RU" sz="1200" dirty="0">
                          <a:latin typeface="Times New Roman"/>
                          <a:ea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приспособленности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среднее значение угловой скорости за все время запуска особи</a:t>
                      </a: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Объем поколения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150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особей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</a:rPr>
                        <a:t>Формирование нового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1200">
                          <a:latin typeface="Times New Roman"/>
                          <a:ea typeface="Times New Roman"/>
                        </a:rPr>
                      </a:br>
                      <a:r>
                        <a:rPr lang="ru-RU" sz="1200">
                          <a:latin typeface="Times New Roman"/>
                          <a:ea typeface="Times New Roman"/>
                        </a:rPr>
                        <a:t>поколения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60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% - линейное скрещивание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30% -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мутация (</a:t>
                      </a:r>
                      <a:r>
                        <a:rPr lang="ru-RU" sz="1200" dirty="0" err="1" smtClean="0">
                          <a:latin typeface="Times New Roman"/>
                          <a:ea typeface="Times New Roman"/>
                        </a:rPr>
                        <a:t>вер-ть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</a:rPr>
                        <a:t> 0.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10% - репродукция (копирование)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60% - линейное скрещивание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30% - мутация (</a:t>
                      </a:r>
                      <a:r>
                        <a:rPr lang="ru-RU" sz="1200" dirty="0" err="1" smtClean="0">
                          <a:latin typeface="Times New Roman"/>
                          <a:ea typeface="Times New Roman"/>
                        </a:rPr>
                        <a:t>вер-ть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</a:rPr>
                        <a:t> 0.3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Макс. количество поколений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Результат 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Приспособленность </a:t>
                      </a:r>
                      <a:r>
                        <a:rPr lang="ru-RU" sz="1200" dirty="0">
                          <a:latin typeface="Times New Roman"/>
                          <a:ea typeface="Times New Roman"/>
                        </a:rPr>
                        <a:t>лучшей в последнем поколении особи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.93</a:t>
                      </a: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</a:rPr>
                        <a:t>Приспособленность лучшей в последнем поколении особи 4.93</a:t>
                      </a:r>
                    </a:p>
                  </a:txBody>
                  <a:tcPr marL="61215" marR="612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214282" y="1571612"/>
            <a:ext cx="4786346" cy="2687432"/>
            <a:chOff x="4357654" y="928670"/>
            <a:chExt cx="4786346" cy="2726215"/>
          </a:xfrm>
        </p:grpSpPr>
        <p:graphicFrame>
          <p:nvGraphicFramePr>
            <p:cNvPr id="20" name="Диаграмма 19"/>
            <p:cNvGraphicFramePr/>
            <p:nvPr/>
          </p:nvGraphicFramePr>
          <p:xfrm>
            <a:off x="4357654" y="928670"/>
            <a:ext cx="4786346" cy="27146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572068" y="3377886"/>
              <a:ext cx="139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Номер поколения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1857364"/>
            <a:ext cx="369332" cy="15355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200" b="1" dirty="0" smtClean="0"/>
              <a:t>Приспособленность</a:t>
            </a:r>
            <a:endParaRPr lang="ru-RU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Результаты тестирования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Сравнение различных методов скрещивания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43042" y="5214950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/>
              <a:t>New = Parent1 + α*(Parent2 – Parent1)</a:t>
            </a:r>
            <a:endParaRPr lang="ru-RU" sz="2400" baseline="30000" dirty="0" smtClean="0"/>
          </a:p>
        </p:txBody>
      </p:sp>
      <p:sp>
        <p:nvSpPr>
          <p:cNvPr id="13" name="Содержимое 9"/>
          <p:cNvSpPr>
            <a:spLocks noGrp="1"/>
          </p:cNvSpPr>
          <p:nvPr>
            <p:ph sz="quarter" idx="1"/>
          </p:nvPr>
        </p:nvSpPr>
        <p:spPr>
          <a:xfrm>
            <a:off x="214282" y="5786454"/>
            <a:ext cx="4643470" cy="85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Линейная рекомбинация (Л)</a:t>
            </a:r>
          </a:p>
          <a:p>
            <a:pPr>
              <a:buNone/>
            </a:pPr>
            <a:r>
              <a:rPr lang="ru-RU" sz="2000" dirty="0" smtClean="0"/>
              <a:t>	 </a:t>
            </a:r>
            <a:r>
              <a:rPr lang="en-US" sz="2000" dirty="0" smtClean="0"/>
              <a:t>α</a:t>
            </a:r>
            <a:r>
              <a:rPr lang="ru-RU" sz="2000" dirty="0" smtClean="0"/>
              <a:t> – один для всей особи</a:t>
            </a:r>
            <a:endParaRPr lang="en-US" sz="2000" dirty="0" smtClean="0"/>
          </a:p>
          <a:p>
            <a:endParaRPr lang="ru-RU" sz="2000" dirty="0"/>
          </a:p>
        </p:txBody>
      </p:sp>
      <p:graphicFrame>
        <p:nvGraphicFramePr>
          <p:cNvPr id="15" name="Диаграмма 14"/>
          <p:cNvGraphicFramePr/>
          <p:nvPr/>
        </p:nvGraphicFramePr>
        <p:xfrm>
          <a:off x="1350938" y="1571612"/>
          <a:ext cx="6529446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Содержимое 9"/>
          <p:cNvSpPr txBox="1">
            <a:spLocks/>
          </p:cNvSpPr>
          <p:nvPr/>
        </p:nvSpPr>
        <p:spPr>
          <a:xfrm>
            <a:off x="4214810" y="5857892"/>
            <a:ext cx="4643470" cy="857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Промежуточная рекомбинация (П)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один для каждого параметра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071538" y="1928826"/>
            <a:ext cx="314325" cy="23574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Приспособленность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714612" y="4857760"/>
            <a:ext cx="2824172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Номер поколения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рамках проекта:</a:t>
            </a:r>
            <a:endParaRPr lang="en-US" dirty="0" smtClean="0"/>
          </a:p>
          <a:p>
            <a:r>
              <a:rPr lang="ru-RU" dirty="0" smtClean="0"/>
              <a:t>изучен интерфейс и методы работы с физической библиотекой </a:t>
            </a:r>
            <a:r>
              <a:rPr lang="en-US" dirty="0" smtClean="0"/>
              <a:t>ODE</a:t>
            </a:r>
            <a:endParaRPr lang="ru-RU" dirty="0" smtClean="0"/>
          </a:p>
          <a:p>
            <a:r>
              <a:rPr lang="ru-RU" dirty="0" smtClean="0"/>
              <a:t>разработана модель летающего метаморфического робота-платформы</a:t>
            </a:r>
          </a:p>
          <a:p>
            <a:r>
              <a:rPr lang="ru-RU" dirty="0" smtClean="0"/>
              <a:t>разработана среда визуального представления роботов в трехмерном пространстве</a:t>
            </a:r>
          </a:p>
          <a:p>
            <a:r>
              <a:rPr lang="ru-RU" dirty="0" smtClean="0"/>
              <a:t> разработан генетический алгоритм передвижения летающего метаморфического робота-платформы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Цели и задачи исследования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Цель работы: </a:t>
            </a:r>
            <a:r>
              <a:rPr lang="ru-RU" dirty="0" smtClean="0"/>
              <a:t>разработать </a:t>
            </a:r>
            <a:r>
              <a:rPr lang="ru-RU" sz="2800" dirty="0" smtClean="0"/>
              <a:t>систему моделирования метаморфического робота-платформы</a:t>
            </a:r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В рамках дипломного проекта должны быть разработаны:</a:t>
            </a:r>
          </a:p>
          <a:p>
            <a:pPr lvl="0"/>
            <a:r>
              <a:rPr lang="ru-RU" dirty="0" smtClean="0"/>
              <a:t>модель летающего метаморфического робота-платформы</a:t>
            </a:r>
          </a:p>
          <a:p>
            <a:pPr lvl="0"/>
            <a:r>
              <a:rPr lang="ru-RU" dirty="0" smtClean="0"/>
              <a:t>генетические алгоритмы передвижения летающего метаморфического робота-платформы</a:t>
            </a:r>
          </a:p>
          <a:p>
            <a:pPr lvl="0"/>
            <a:r>
              <a:rPr lang="ru-RU" dirty="0" smtClean="0"/>
              <a:t>среда визуального представления роботов в трехмерном пространстве, демонстрирующая работу алгоритмов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системы моделирования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504" name="Rectangle 1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485" name="Organization Chart 101"/>
          <p:cNvGraphicFramePr>
            <a:graphicFrameLocks/>
          </p:cNvGraphicFramePr>
          <p:nvPr/>
        </p:nvGraphicFramePr>
        <p:xfrm>
          <a:off x="1357290" y="1857364"/>
          <a:ext cx="5786478" cy="4306888"/>
        </p:xfrm>
        <a:graphic>
          <a:graphicData uri="http://schemas.openxmlformats.org/drawingml/2006/compatibility">
            <com:legacyDrawing xmlns:com="http://schemas.openxmlformats.org/drawingml/2006/compatibility" spid="_x0000_s1648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4285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моделирования метаморфических роботов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4</a:t>
            </a:fld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357158" y="1643050"/>
            <a:ext cx="3929090" cy="2214578"/>
            <a:chOff x="500034" y="3857628"/>
            <a:chExt cx="3929090" cy="221457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00034" y="3857628"/>
              <a:ext cx="3929090" cy="221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14348" y="4786322"/>
              <a:ext cx="1428760" cy="12144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</a:rPr>
                <a:t>Библиотека физики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ODE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214414" y="3903653"/>
              <a:ext cx="25717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b="1" dirty="0" smtClean="0"/>
                <a:t>Система</a:t>
              </a:r>
            </a:p>
            <a:p>
              <a:pPr algn="ctr"/>
              <a:r>
                <a:rPr lang="ru-RU" sz="2400" b="1" dirty="0" smtClean="0"/>
                <a:t>моделирования</a:t>
              </a:r>
              <a:endParaRPr lang="ru-RU" sz="2400" b="1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357422" y="4786322"/>
              <a:ext cx="1928826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</a:rPr>
                <a:t>Объектная модель генетического алгоритма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5057" name="Picture 1" descr="C:\Lenkus\уни\диплом\video\2\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28094"/>
            <a:ext cx="3786214" cy="288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Стрелка углом вверх 16"/>
          <p:cNvSpPr/>
          <p:nvPr/>
        </p:nvSpPr>
        <p:spPr>
          <a:xfrm rot="5400000">
            <a:off x="2357421" y="4071942"/>
            <a:ext cx="1571636" cy="18573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Понятие метаморфического робота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ru-RU" b="1" dirty="0" smtClean="0"/>
              <a:t>Метаморфический робот </a:t>
            </a:r>
            <a:r>
              <a:rPr lang="ru-RU" dirty="0" smtClean="0"/>
              <a:t>- это набор модулей, способный принимать практически любую форму. Причем каждый из модулей обладает способностью соединяться с другими себе подобными, а также размыкать это соединение.</a:t>
            </a:r>
          </a:p>
          <a:p>
            <a:pPr>
              <a:lnSpc>
                <a:spcPct val="140000"/>
              </a:lnSpc>
            </a:pPr>
            <a:endParaRPr lang="ru-RU" dirty="0" smtClean="0"/>
          </a:p>
          <a:p>
            <a:pPr>
              <a:lnSpc>
                <a:spcPct val="140000"/>
              </a:lnSpc>
              <a:buNone/>
            </a:pPr>
            <a:r>
              <a:rPr lang="ru-RU" b="1" dirty="0" smtClean="0"/>
              <a:t>Свойства робота:</a:t>
            </a:r>
          </a:p>
          <a:p>
            <a:pPr marL="885825" lvl="0" indent="-319088">
              <a:lnSpc>
                <a:spcPct val="140000"/>
              </a:lnSpc>
            </a:pPr>
            <a:r>
              <a:rPr lang="ru-RU" sz="3100" dirty="0" smtClean="0"/>
              <a:t>однородность</a:t>
            </a:r>
          </a:p>
          <a:p>
            <a:pPr marL="885825" lvl="0" indent="-319088">
              <a:lnSpc>
                <a:spcPct val="140000"/>
              </a:lnSpc>
            </a:pPr>
            <a:r>
              <a:rPr lang="ru-RU" sz="3100" dirty="0" smtClean="0"/>
              <a:t>изменяемость  </a:t>
            </a:r>
          </a:p>
          <a:p>
            <a:pPr marL="885825" lvl="0" indent="-319088">
              <a:lnSpc>
                <a:spcPct val="140000"/>
              </a:lnSpc>
            </a:pPr>
            <a:r>
              <a:rPr lang="ru-RU" sz="3100" dirty="0" smtClean="0"/>
              <a:t>локальность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500438"/>
            <a:ext cx="3849962" cy="31403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модуля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ru-RU" dirty="0" smtClean="0"/>
              <a:t>Форма модуля: </a:t>
            </a:r>
          </a:p>
          <a:p>
            <a:pPr>
              <a:buNone/>
            </a:pPr>
            <a:r>
              <a:rPr lang="ru-RU" i="1" dirty="0" smtClean="0"/>
              <a:t>правильная шестиугольная призма</a:t>
            </a:r>
          </a:p>
          <a:p>
            <a:endParaRPr lang="en-US" dirty="0" smtClean="0"/>
          </a:p>
          <a:p>
            <a:r>
              <a:rPr lang="ru-RU" dirty="0" smtClean="0"/>
              <a:t>Аппаратная структура </a:t>
            </a:r>
            <a:r>
              <a:rPr lang="ru-RU" dirty="0" smtClean="0"/>
              <a:t>модуля</a:t>
            </a:r>
            <a:endParaRPr lang="en-US" dirty="0" smtClean="0"/>
          </a:p>
          <a:p>
            <a:pPr lvl="1"/>
            <a:r>
              <a:rPr lang="ru-RU" dirty="0" smtClean="0"/>
              <a:t>Механизмы соединения с другими модулями</a:t>
            </a:r>
          </a:p>
          <a:p>
            <a:pPr lvl="1"/>
            <a:r>
              <a:rPr lang="ru-RU" dirty="0" smtClean="0"/>
              <a:t>Механизмы для движения по плоскости (колесики)</a:t>
            </a:r>
          </a:p>
          <a:p>
            <a:pPr lvl="1"/>
            <a:r>
              <a:rPr lang="ru-RU" dirty="0" smtClean="0"/>
              <a:t>Механизм для движения в пространстве (пропеллер)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Рисунок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928802"/>
            <a:ext cx="23907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Генетический алгоритм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612648" y="4000504"/>
            <a:ext cx="8153400" cy="24288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Сила каждого пропеллера </a:t>
            </a:r>
          </a:p>
          <a:p>
            <a:pPr algn="ctr">
              <a:buNone/>
            </a:pPr>
            <a:r>
              <a:rPr lang="en-US" dirty="0" smtClean="0"/>
              <a:t>F = x0 + x1*t + x2*t</a:t>
            </a:r>
            <a:r>
              <a:rPr lang="en-US" baseline="30000" dirty="0" smtClean="0"/>
              <a:t>2</a:t>
            </a:r>
            <a:r>
              <a:rPr lang="en-US" dirty="0" smtClean="0"/>
              <a:t> + x3*t</a:t>
            </a:r>
            <a:r>
              <a:rPr lang="en-US" baseline="30000" dirty="0" smtClean="0"/>
              <a:t>3</a:t>
            </a:r>
            <a:r>
              <a:rPr lang="en-US" dirty="0" smtClean="0"/>
              <a:t> + x4*t</a:t>
            </a:r>
            <a:r>
              <a:rPr lang="en-US" baseline="30000" dirty="0" smtClean="0"/>
              <a:t>4</a:t>
            </a:r>
            <a:r>
              <a:rPr lang="ru-RU" baseline="30000" dirty="0" smtClean="0"/>
              <a:t> </a:t>
            </a:r>
          </a:p>
          <a:p>
            <a:r>
              <a:rPr lang="ru-RU" dirty="0" smtClean="0"/>
              <a:t>Функция приспособленности</a:t>
            </a:r>
          </a:p>
          <a:p>
            <a:pPr algn="ctr">
              <a:buNone/>
            </a:pPr>
            <a:r>
              <a:rPr lang="en-US" sz="2200" dirty="0" smtClean="0"/>
              <a:t>f = ρ(</a:t>
            </a:r>
            <a:r>
              <a:rPr lang="ru-RU" sz="2200" dirty="0" smtClean="0"/>
              <a:t>цель</a:t>
            </a:r>
            <a:r>
              <a:rPr lang="en-US" sz="2200" dirty="0" smtClean="0"/>
              <a:t>, </a:t>
            </a:r>
            <a:r>
              <a:rPr lang="ru-RU" sz="2200" dirty="0" smtClean="0"/>
              <a:t>факт</a:t>
            </a:r>
            <a:r>
              <a:rPr lang="en-US" sz="2200" dirty="0" smtClean="0"/>
              <a:t>_</a:t>
            </a:r>
            <a:r>
              <a:rPr lang="ru-RU" sz="2200" dirty="0" err="1" smtClean="0"/>
              <a:t>полож</a:t>
            </a:r>
            <a:r>
              <a:rPr lang="en-US" sz="2200" dirty="0" smtClean="0"/>
              <a:t>) + v *k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+ (1 – </a:t>
            </a:r>
            <a:r>
              <a:rPr lang="en-US" sz="2200" dirty="0" err="1" smtClean="0"/>
              <a:t>is_on_ground</a:t>
            </a:r>
            <a:r>
              <a:rPr lang="en-US" sz="2200" dirty="0" smtClean="0"/>
              <a:t>)*k</a:t>
            </a:r>
            <a:r>
              <a:rPr lang="en-US" sz="2200" baseline="-25000" dirty="0" smtClean="0"/>
              <a:t>2</a:t>
            </a:r>
          </a:p>
          <a:p>
            <a:r>
              <a:rPr lang="ru-RU" dirty="0" smtClean="0"/>
              <a:t>Скрещивание</a:t>
            </a:r>
          </a:p>
          <a:p>
            <a:pPr algn="ctr">
              <a:buNone/>
            </a:pPr>
            <a:r>
              <a:rPr lang="en-US" dirty="0" smtClean="0"/>
              <a:t>New = Parent1 + α*(Parent2 – Parent1)</a:t>
            </a:r>
            <a:endParaRPr lang="ru-RU" baseline="30000" dirty="0" smtClean="0"/>
          </a:p>
          <a:p>
            <a:endParaRPr lang="ru-RU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428596" y="1714488"/>
          <a:ext cx="8460501" cy="2143140"/>
        </p:xfrm>
        <a:graphic>
          <a:graphicData uri="http://schemas.openxmlformats.org/presentationml/2006/ole">
            <p:oleObj spid="_x0000_s38913" r:id="rId3" imgW="9493551" imgH="22793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15238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Объектная модель генетического алгоритма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857364"/>
            <a:ext cx="8750372" cy="28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C41D9C-9629-44E2-A4D4-C1304A91277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0098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9191" name="Picture 39" descr="ScreenSho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74" y="2000249"/>
            <a:ext cx="1962150" cy="1285875"/>
          </a:xfrm>
          <a:prstGeom prst="rect">
            <a:avLst/>
          </a:prstGeom>
          <a:noFill/>
        </p:spPr>
      </p:pic>
      <p:pic>
        <p:nvPicPr>
          <p:cNvPr id="49189" name="Picture 37" descr="ScreenShot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38" y="2000240"/>
            <a:ext cx="1981200" cy="1295400"/>
          </a:xfrm>
          <a:prstGeom prst="rect">
            <a:avLst/>
          </a:prstGeom>
          <a:noFill/>
        </p:spPr>
      </p:pic>
      <p:pic>
        <p:nvPicPr>
          <p:cNvPr id="49187" name="Picture 35" descr="ScreenShot0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916" y="2000240"/>
            <a:ext cx="1981200" cy="1295400"/>
          </a:xfrm>
          <a:prstGeom prst="rect">
            <a:avLst/>
          </a:prstGeom>
          <a:noFill/>
        </p:spPr>
      </p:pic>
      <p:pic>
        <p:nvPicPr>
          <p:cNvPr id="49185" name="Picture 33" descr="ScreenShot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6398" y="3429000"/>
            <a:ext cx="1952626" cy="1284622"/>
          </a:xfrm>
          <a:prstGeom prst="rect">
            <a:avLst/>
          </a:prstGeom>
          <a:noFill/>
        </p:spPr>
      </p:pic>
      <p:pic>
        <p:nvPicPr>
          <p:cNvPr id="49183" name="Picture 31" descr="ScreenShot00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38" y="3428999"/>
            <a:ext cx="2000264" cy="1306295"/>
          </a:xfrm>
          <a:prstGeom prst="rect">
            <a:avLst/>
          </a:prstGeom>
          <a:noFill/>
        </p:spPr>
      </p:pic>
      <p:pic>
        <p:nvPicPr>
          <p:cNvPr id="49181" name="Picture 29" descr="ScreenShot00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57916" y="3429000"/>
            <a:ext cx="2000264" cy="1316236"/>
          </a:xfrm>
          <a:prstGeom prst="rect">
            <a:avLst/>
          </a:prstGeom>
          <a:noFill/>
        </p:spPr>
      </p:pic>
      <p:pic>
        <p:nvPicPr>
          <p:cNvPr id="49179" name="Picture 27" descr="ScreenShot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00198" y="4929198"/>
            <a:ext cx="1928826" cy="1259234"/>
          </a:xfrm>
          <a:prstGeom prst="rect">
            <a:avLst/>
          </a:prstGeom>
          <a:noFill/>
        </p:spPr>
      </p:pic>
      <p:pic>
        <p:nvPicPr>
          <p:cNvPr id="49177" name="Picture 25" descr="ScreenShot00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43338" y="4929198"/>
            <a:ext cx="2000264" cy="1309818"/>
          </a:xfrm>
          <a:prstGeom prst="rect">
            <a:avLst/>
          </a:prstGeom>
          <a:noFill/>
        </p:spPr>
      </p:pic>
      <p:pic>
        <p:nvPicPr>
          <p:cNvPr id="49175" name="Picture 23" descr="ScreenShot0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57916" y="4929198"/>
            <a:ext cx="1969010" cy="1285884"/>
          </a:xfrm>
          <a:prstGeom prst="rect">
            <a:avLst/>
          </a:prstGeom>
          <a:noFill/>
        </p:spPr>
      </p:pic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71438" y="13493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82550" y="13493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90488" y="13493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71438" y="12858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93663" y="12858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90488" y="128588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71438" y="139700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82550" y="139700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90488" y="139700"/>
            <a:ext cx="2857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6847</TotalTime>
  <Words>408</Words>
  <Application>Microsoft Office PowerPoint</Application>
  <PresentationFormat>Экран (4:3)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Обычная</vt:lpstr>
      <vt:lpstr>ВЫПУСКНАЯ КВАЛИФИКАЦИОННАЯ РАБОТА  СИСТЕМА МОДЕЛИРОВАНИЯ  МЕТАМОРФИЧЕСКОГО РОБОТА-ПЛАТФОРМЫ  </vt:lpstr>
      <vt:lpstr>Цели и задачи исследования</vt:lpstr>
      <vt:lpstr>Структура системы моделирования</vt:lpstr>
      <vt:lpstr>Система моделирования метаморфических роботов</vt:lpstr>
      <vt:lpstr>Понятие метаморфического робота</vt:lpstr>
      <vt:lpstr>Понятие модуля</vt:lpstr>
      <vt:lpstr>Генетический алгоритм</vt:lpstr>
      <vt:lpstr>Объектная модель генетического алгоритма</vt:lpstr>
      <vt:lpstr>Результаты тестирования</vt:lpstr>
      <vt:lpstr>Результаты тестирования</vt:lpstr>
      <vt:lpstr>Результаты тестирования Сравнение различных методов скрещивания</vt:lpstr>
      <vt:lpstr>Результаты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Lenkas</dc:creator>
  <cp:lastModifiedBy>Lenka</cp:lastModifiedBy>
  <cp:revision>307</cp:revision>
  <dcterms:created xsi:type="dcterms:W3CDTF">2010-05-20T15:02:39Z</dcterms:created>
  <dcterms:modified xsi:type="dcterms:W3CDTF">2011-05-31T06:03:08Z</dcterms:modified>
</cp:coreProperties>
</file>